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68" r:id="rId4"/>
    <p:sldId id="269" r:id="rId5"/>
    <p:sldId id="270" r:id="rId6"/>
    <p:sldId id="272" r:id="rId7"/>
    <p:sldId id="271" r:id="rId8"/>
    <p:sldId id="273" r:id="rId9"/>
    <p:sldId id="258" r:id="rId10"/>
    <p:sldId id="274" r:id="rId11"/>
    <p:sldId id="266" r:id="rId12"/>
    <p:sldId id="275" r:id="rId13"/>
    <p:sldId id="276" r:id="rId14"/>
    <p:sldId id="277" r:id="rId15"/>
    <p:sldId id="262" r:id="rId16"/>
    <p:sldId id="260" r:id="rId17"/>
    <p:sldId id="261" r:id="rId18"/>
    <p:sldId id="259" r:id="rId19"/>
    <p:sldId id="263" r:id="rId20"/>
    <p:sldId id="264" r:id="rId21"/>
    <p:sldId id="265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A3E0"/>
    <a:srgbClr val="1A76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6D6996D-0FAC-457F-AC8A-56406BB95F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9055" y="226229"/>
            <a:ext cx="3414903" cy="16922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37AAFA7-BDDE-4FD7-9883-5723A31DD75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42" y="0"/>
            <a:ext cx="1445883" cy="144646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4C93260-5063-44D8-B1E9-45686F5BCB11}"/>
              </a:ext>
            </a:extLst>
          </p:cNvPr>
          <p:cNvSpPr txBox="1"/>
          <p:nvPr userDrawn="1"/>
        </p:nvSpPr>
        <p:spPr>
          <a:xfrm>
            <a:off x="266268" y="1415534"/>
            <a:ext cx="3015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One of the Excellence Centers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EAD2D06-D600-4080-80D0-21982DA8DB71}"/>
              </a:ext>
            </a:extLst>
          </p:cNvPr>
          <p:cNvCxnSpPr>
            <a:cxnSpLocks/>
          </p:cNvCxnSpPr>
          <p:nvPr userDrawn="1"/>
        </p:nvCxnSpPr>
        <p:spPr>
          <a:xfrm>
            <a:off x="0" y="6197440"/>
            <a:ext cx="121920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1" name="Picture 4" descr="Click The Icons To Visit Our Facebook Page, As Well - Png Format Instagram  Logo Png PNG Image | Transparent PNG Free Download on SeekPNG">
            <a:extLst>
              <a:ext uri="{FF2B5EF4-FFF2-40B4-BE49-F238E27FC236}">
                <a16:creationId xmlns:a16="http://schemas.microsoft.com/office/drawing/2014/main" id="{7C293015-C95F-4C02-AB5C-464BB4AF49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6242305"/>
            <a:ext cx="541205" cy="566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Facebook Logos PNG images free download">
            <a:extLst>
              <a:ext uri="{FF2B5EF4-FFF2-40B4-BE49-F238E27FC236}">
                <a16:creationId xmlns:a16="http://schemas.microsoft.com/office/drawing/2014/main" id="{CD116D84-194E-4B97-AADD-BA877371838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8" y="6239374"/>
            <a:ext cx="756879" cy="56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Twitter - Free social media icons">
            <a:extLst>
              <a:ext uri="{FF2B5EF4-FFF2-40B4-BE49-F238E27FC236}">
                <a16:creationId xmlns:a16="http://schemas.microsoft.com/office/drawing/2014/main" id="{200E277E-84E5-479B-B2F7-48313F68058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64" y="6248818"/>
            <a:ext cx="566928" cy="56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Linkedin - Free social media icons">
            <a:extLst>
              <a:ext uri="{FF2B5EF4-FFF2-40B4-BE49-F238E27FC236}">
                <a16:creationId xmlns:a16="http://schemas.microsoft.com/office/drawing/2014/main" id="{EE612887-B2BA-49C8-A4B4-FB58F6B167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649" y="6239372"/>
            <a:ext cx="568283" cy="56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Transparent Background Website Icon, HD Png Download - kindpng">
            <a:extLst>
              <a:ext uri="{FF2B5EF4-FFF2-40B4-BE49-F238E27FC236}">
                <a16:creationId xmlns:a16="http://schemas.microsoft.com/office/drawing/2014/main" id="{B6373D5E-DB88-4B38-8138-7A6D1461C2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141" y="6239372"/>
            <a:ext cx="541206" cy="585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EF0E350-76E3-40B3-A6CE-FADBF747730B}"/>
              </a:ext>
            </a:extLst>
          </p:cNvPr>
          <p:cNvSpPr txBox="1"/>
          <p:nvPr userDrawn="1"/>
        </p:nvSpPr>
        <p:spPr>
          <a:xfrm>
            <a:off x="5302864" y="6338171"/>
            <a:ext cx="1766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www.sudacad.sd</a:t>
            </a:r>
          </a:p>
        </p:txBody>
      </p:sp>
      <p:pic>
        <p:nvPicPr>
          <p:cNvPr id="17" name="Picture 6" descr="Email Icon On Blue Background,clean Vector Royalty Free Cliparts, Vectors,  And Stock Illustration. Image 35929070.">
            <a:extLst>
              <a:ext uri="{FF2B5EF4-FFF2-40B4-BE49-F238E27FC236}">
                <a16:creationId xmlns:a16="http://schemas.microsoft.com/office/drawing/2014/main" id="{BC289696-9156-4AC7-AD0F-6EF54678835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187" y="6204136"/>
            <a:ext cx="641672" cy="641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6BD3F69-8109-4D31-AABD-0E78BEA1CF78}"/>
              </a:ext>
            </a:extLst>
          </p:cNvPr>
          <p:cNvSpPr txBox="1"/>
          <p:nvPr userDrawn="1"/>
        </p:nvSpPr>
        <p:spPr>
          <a:xfrm>
            <a:off x="8650859" y="6332075"/>
            <a:ext cx="2541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Info.sudacad@sudatel.sd</a:t>
            </a:r>
          </a:p>
        </p:txBody>
      </p:sp>
      <p:pic>
        <p:nvPicPr>
          <p:cNvPr id="19" name="Picture 10" descr="Telegram, social network Free Icon of Social Network Icons - color">
            <a:extLst>
              <a:ext uri="{FF2B5EF4-FFF2-40B4-BE49-F238E27FC236}">
                <a16:creationId xmlns:a16="http://schemas.microsoft.com/office/drawing/2014/main" id="{1CBF07BD-D46F-48EA-B0DF-657F5E7EB5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854" y="6223796"/>
            <a:ext cx="631278" cy="631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 userDrawn="1"/>
        </p:nvSpPr>
        <p:spPr>
          <a:xfrm>
            <a:off x="775537" y="2014703"/>
            <a:ext cx="950013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2nd Meeting of the ITU CoEs Steering Committee for the Arab Region   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10 - 11 December 2019, Khartoum - Sudan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2330016" y="4122055"/>
            <a:ext cx="6391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Sudacad Operational Plan, 2020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513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9547F39-DEB4-43D0-BF94-2A8C8176F8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52" y="5839967"/>
            <a:ext cx="736389" cy="81248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B69A31D-BEFD-4A61-8DB7-BFFDC7FD287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6064" y="230188"/>
            <a:ext cx="2253209" cy="111660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BC6848-5D83-4616-B757-BA82934203F3}"/>
              </a:ext>
            </a:extLst>
          </p:cNvPr>
          <p:cNvCxnSpPr/>
          <p:nvPr userDrawn="1"/>
        </p:nvCxnSpPr>
        <p:spPr>
          <a:xfrm>
            <a:off x="1194816" y="6514432"/>
            <a:ext cx="1987296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A2F4BCC-9D8D-4161-BEE7-6BA6EF042E7A}"/>
              </a:ext>
            </a:extLst>
          </p:cNvPr>
          <p:cNvSpPr txBox="1"/>
          <p:nvPr userDrawn="1"/>
        </p:nvSpPr>
        <p:spPr>
          <a:xfrm>
            <a:off x="1073741" y="6088093"/>
            <a:ext cx="2982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One of the Excellence Centers</a:t>
            </a:r>
          </a:p>
        </p:txBody>
      </p:sp>
    </p:spTree>
    <p:extLst>
      <p:ext uri="{BB962C8B-B14F-4D97-AF65-F5344CB8AC3E}">
        <p14:creationId xmlns:p14="http://schemas.microsoft.com/office/powerpoint/2010/main" val="3399236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CCED9-136C-4794-97B9-61FB728DA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BA06C8-A5FB-41BC-B167-912C349014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8A3E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6D6996D-0FAC-457F-AC8A-56406BB95F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9055" y="226229"/>
            <a:ext cx="3414903" cy="16922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37AAFA7-BDDE-4FD7-9883-5723A31DD75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42" y="0"/>
            <a:ext cx="1445883" cy="144646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4C93260-5063-44D8-B1E9-45686F5BCB11}"/>
              </a:ext>
            </a:extLst>
          </p:cNvPr>
          <p:cNvSpPr txBox="1"/>
          <p:nvPr userDrawn="1"/>
        </p:nvSpPr>
        <p:spPr>
          <a:xfrm>
            <a:off x="266268" y="1415534"/>
            <a:ext cx="3015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One of the Excellence Centers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EAD2D06-D600-4080-80D0-21982DA8DB71}"/>
              </a:ext>
            </a:extLst>
          </p:cNvPr>
          <p:cNvCxnSpPr>
            <a:cxnSpLocks/>
          </p:cNvCxnSpPr>
          <p:nvPr userDrawn="1"/>
        </p:nvCxnSpPr>
        <p:spPr>
          <a:xfrm>
            <a:off x="0" y="6197440"/>
            <a:ext cx="121920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1" name="Picture 4" descr="Click The Icons To Visit Our Facebook Page, As Well - Png Format Instagram  Logo Png PNG Image | Transparent PNG Free Download on SeekPNG">
            <a:extLst>
              <a:ext uri="{FF2B5EF4-FFF2-40B4-BE49-F238E27FC236}">
                <a16:creationId xmlns:a16="http://schemas.microsoft.com/office/drawing/2014/main" id="{7C293015-C95F-4C02-AB5C-464BB4AF49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6242305"/>
            <a:ext cx="541205" cy="566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Facebook Logos PNG images free download">
            <a:extLst>
              <a:ext uri="{FF2B5EF4-FFF2-40B4-BE49-F238E27FC236}">
                <a16:creationId xmlns:a16="http://schemas.microsoft.com/office/drawing/2014/main" id="{CD116D84-194E-4B97-AADD-BA877371838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8" y="6239374"/>
            <a:ext cx="756879" cy="56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Twitter - Free social media icons">
            <a:extLst>
              <a:ext uri="{FF2B5EF4-FFF2-40B4-BE49-F238E27FC236}">
                <a16:creationId xmlns:a16="http://schemas.microsoft.com/office/drawing/2014/main" id="{200E277E-84E5-479B-B2F7-48313F68058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64" y="6248818"/>
            <a:ext cx="566928" cy="56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Linkedin - Free social media icons">
            <a:extLst>
              <a:ext uri="{FF2B5EF4-FFF2-40B4-BE49-F238E27FC236}">
                <a16:creationId xmlns:a16="http://schemas.microsoft.com/office/drawing/2014/main" id="{EE612887-B2BA-49C8-A4B4-FB58F6B167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649" y="6239372"/>
            <a:ext cx="568283" cy="56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Transparent Background Website Icon, HD Png Download - kindpng">
            <a:extLst>
              <a:ext uri="{FF2B5EF4-FFF2-40B4-BE49-F238E27FC236}">
                <a16:creationId xmlns:a16="http://schemas.microsoft.com/office/drawing/2014/main" id="{B6373D5E-DB88-4B38-8138-7A6D1461C2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141" y="6239372"/>
            <a:ext cx="541206" cy="585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EF0E350-76E3-40B3-A6CE-FADBF747730B}"/>
              </a:ext>
            </a:extLst>
          </p:cNvPr>
          <p:cNvSpPr txBox="1"/>
          <p:nvPr userDrawn="1"/>
        </p:nvSpPr>
        <p:spPr>
          <a:xfrm>
            <a:off x="5302864" y="6338171"/>
            <a:ext cx="1766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www.sudacad.sd</a:t>
            </a:r>
          </a:p>
        </p:txBody>
      </p:sp>
      <p:pic>
        <p:nvPicPr>
          <p:cNvPr id="17" name="Picture 6" descr="Email Icon On Blue Background,clean Vector Royalty Free Cliparts, Vectors,  And Stock Illustration. Image 35929070.">
            <a:extLst>
              <a:ext uri="{FF2B5EF4-FFF2-40B4-BE49-F238E27FC236}">
                <a16:creationId xmlns:a16="http://schemas.microsoft.com/office/drawing/2014/main" id="{BC289696-9156-4AC7-AD0F-6EF54678835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187" y="6204136"/>
            <a:ext cx="641672" cy="641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6BD3F69-8109-4D31-AABD-0E78BEA1CF78}"/>
              </a:ext>
            </a:extLst>
          </p:cNvPr>
          <p:cNvSpPr txBox="1"/>
          <p:nvPr userDrawn="1"/>
        </p:nvSpPr>
        <p:spPr>
          <a:xfrm>
            <a:off x="8650859" y="6332075"/>
            <a:ext cx="2541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Info.sudacad@sudatel.sd</a:t>
            </a:r>
          </a:p>
        </p:txBody>
      </p:sp>
      <p:pic>
        <p:nvPicPr>
          <p:cNvPr id="19" name="Picture 10" descr="Telegram, social network Free Icon of Social Network Icons - color">
            <a:extLst>
              <a:ext uri="{FF2B5EF4-FFF2-40B4-BE49-F238E27FC236}">
                <a16:creationId xmlns:a16="http://schemas.microsoft.com/office/drawing/2014/main" id="{1CBF07BD-D46F-48EA-B0DF-657F5E7EB5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854" y="6223796"/>
            <a:ext cx="631278" cy="631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27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4CA97C-532D-4A6F-9789-F7D8F61EF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635E12-0401-48CC-A9D5-D8B369C43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9E99B-D42B-4126-A693-EF087B6A81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18AAD-C0D6-40AD-8BA8-74C3A40B6F58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AE6CA-67E1-4916-B602-887301DB06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39835-1A9E-4960-98D8-E8A3322E1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52B2B-D785-4061-BEC7-61EA46093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9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091028"/>
            <a:ext cx="119927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4th Meeting of the ITU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Centres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 of Excellence (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CoEs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) Network Steering Committee for the Arab Region, 10 December 2020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75387" y="3835297"/>
            <a:ext cx="6660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Sudacad Performance Report, 2020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2584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54242" y="-384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Performance Summary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284898"/>
              </p:ext>
            </p:extLst>
          </p:nvPr>
        </p:nvGraphicFramePr>
        <p:xfrm>
          <a:off x="203365" y="1499280"/>
          <a:ext cx="11894850" cy="372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7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8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20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2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56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576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Programs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Plan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Actual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Plan Trainees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Actual Trainees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768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Agile Project </a:t>
                      </a:r>
                      <a:r>
                        <a:rPr lang="en-US" sz="2000" dirty="0" err="1"/>
                        <a:t>Managment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March, 24-26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June, 13-23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768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SDN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June, 23-25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August,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09-16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768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Big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July, 28-30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September,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22-24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24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768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FTTH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September,</a:t>
                      </a:r>
                      <a:r>
                        <a:rPr lang="en-US" sz="2000" baseline="0" dirty="0"/>
                        <a:t> 22-24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October, 06-08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24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768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Internet Governance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October, 27-29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October, 27-29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24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768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Ultra</a:t>
                      </a:r>
                      <a:r>
                        <a:rPr lang="en-US" sz="2000" baseline="0" dirty="0"/>
                        <a:t> M/W</a:t>
                      </a:r>
                      <a:r>
                        <a:rPr lang="en-US" sz="2000" dirty="0"/>
                        <a:t> BB Internet 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December, 21-24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December, 21-24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24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Upcoming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768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Cloud</a:t>
                      </a:r>
                      <a:r>
                        <a:rPr lang="en-US" sz="2000" baseline="0" dirty="0"/>
                        <a:t> Computing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December, 29-31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December, 29-31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24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Upcoming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651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6608" y="233845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/>
              <a:t>Thank You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763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25053" y="4196614"/>
            <a:ext cx="6391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Sudacad Operational Plan, 2021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091028"/>
            <a:ext cx="119927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4th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Meeting of the ITU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Centres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 of Excellence (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CoEs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) Network Steering Committee for the Arab Region, 10 December 2020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2586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54242" y="28491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Contents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74294" y="1748340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Priority Areas.</a:t>
            </a:r>
          </a:p>
          <a:p>
            <a:r>
              <a:rPr lang="en-US" dirty="0"/>
              <a:t>General Layout.</a:t>
            </a:r>
          </a:p>
          <a:p>
            <a:r>
              <a:rPr lang="en-US" dirty="0"/>
              <a:t>Delivery Mode.</a:t>
            </a:r>
          </a:p>
          <a:p>
            <a:r>
              <a:rPr lang="en-US" dirty="0"/>
              <a:t>2021 Operational Plan.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024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874294" y="1748340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Priority Areas.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General Layout.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Delivery Mode.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2021 Operational Plan.</a:t>
            </a:r>
            <a:r>
              <a:rPr lang="en-US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222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54242" y="28491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Priority Areas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74294" y="1748340"/>
            <a:ext cx="10515600" cy="34721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Two priority areas:</a:t>
            </a:r>
          </a:p>
          <a:p>
            <a:pPr marL="914400" lvl="1" indent="-457200">
              <a:buFont typeface="Arial" panose="020B0604020202020204" pitchFamily="34" charset="0"/>
              <a:buAutoNum type="arabicParenR"/>
            </a:pPr>
            <a:r>
              <a:rPr lang="en-US"/>
              <a:t>ICT Applications &amp; Services.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/>
          </a:p>
          <a:p>
            <a:pPr marL="457200" lvl="1" indent="0">
              <a:buFont typeface="Arial" panose="020B0604020202020204" pitchFamily="34" charset="0"/>
              <a:buNone/>
            </a:pPr>
            <a:endParaRPr lang="en-US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/>
              <a:t>2) Wireless &amp; Fixed Broadband Access.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64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54242" y="28491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Contents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74294" y="1748340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Priority Areas.</a:t>
            </a:r>
          </a:p>
          <a:p>
            <a:r>
              <a:rPr lang="en-US" dirty="0"/>
              <a:t>General Layout.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Delivery Mode.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2021 Operational Plan.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707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54242" y="28491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General Layout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74294" y="1748340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5 Programs on priority area 1.</a:t>
            </a:r>
          </a:p>
          <a:p>
            <a:r>
              <a:rPr lang="en-US" dirty="0"/>
              <a:t>2 Programs on priority area 2.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Total of 7 Programs to be attended by 105 candidates.</a:t>
            </a:r>
          </a:p>
        </p:txBody>
      </p:sp>
    </p:spTree>
    <p:extLst>
      <p:ext uri="{BB962C8B-B14F-4D97-AF65-F5344CB8AC3E}">
        <p14:creationId xmlns:p14="http://schemas.microsoft.com/office/powerpoint/2010/main" val="4120796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54242" y="28491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Contents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74294" y="1748340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Priority Areas.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General Layout.</a:t>
            </a:r>
          </a:p>
          <a:p>
            <a:r>
              <a:rPr lang="en-US" dirty="0"/>
              <a:t>Delivery Mode.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2021 Operational Plan.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2064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54242" y="28491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General Layout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74294" y="1748340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5 Face-to-Face Programs.</a:t>
            </a:r>
          </a:p>
          <a:p>
            <a:r>
              <a:rPr lang="en-US" dirty="0"/>
              <a:t>2 Online Programs. </a:t>
            </a:r>
          </a:p>
        </p:txBody>
      </p:sp>
    </p:spTree>
    <p:extLst>
      <p:ext uri="{BB962C8B-B14F-4D97-AF65-F5344CB8AC3E}">
        <p14:creationId xmlns:p14="http://schemas.microsoft.com/office/powerpoint/2010/main" val="3441483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54242" y="-3844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Contents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74294" y="1748340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Priority Areas.</a:t>
            </a:r>
          </a:p>
          <a:p>
            <a:r>
              <a:rPr lang="en-US"/>
              <a:t>General Layout.</a:t>
            </a:r>
          </a:p>
          <a:p>
            <a:r>
              <a:rPr lang="en-US"/>
              <a:t>Delivery Mode.</a:t>
            </a:r>
          </a:p>
          <a:p>
            <a:r>
              <a:rPr lang="en-US"/>
              <a:t>Performance Summary.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5666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54242" y="28491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Contents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74294" y="1748340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Priority Areas.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General Layout.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Delivery Mode.</a:t>
            </a:r>
          </a:p>
          <a:p>
            <a:r>
              <a:rPr lang="en-US" dirty="0"/>
              <a:t>2021 Operational Plan.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0591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54242" y="28491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2021 Operational Plan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27546" y="1228301"/>
          <a:ext cx="11470446" cy="479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6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12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12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1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576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Trainees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Fees ($)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768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March, 22-31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Agile Project Management for ICT Applications &amp; Services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768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June, 21-30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Risk Management for ICT Applications &amp; Services</a:t>
                      </a:r>
                      <a:endParaRPr lang="en-US" sz="2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768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July, 27-29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Big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768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September,</a:t>
                      </a:r>
                      <a:r>
                        <a:rPr lang="en-US" sz="2400" baseline="0" dirty="0"/>
                        <a:t> 21-23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Fiber To The Home (FTTH)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768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October, 25-27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Computer-aided Spectrum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768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November, 23-25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Ultra</a:t>
                      </a:r>
                      <a:r>
                        <a:rPr lang="en-US" sz="2400" baseline="0" dirty="0"/>
                        <a:t> Microwave</a:t>
                      </a:r>
                      <a:r>
                        <a:rPr lang="en-US" sz="2400" dirty="0"/>
                        <a:t> Broadband Internet 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768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December, 21-23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Internet Governance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0127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6608" y="233845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/>
              <a:t>Thank You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445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54242" y="-384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Contents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74294" y="1748340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Priority Areas.</a:t>
            </a:r>
          </a:p>
          <a:p>
            <a:r>
              <a:rPr lang="en-US">
                <a:solidFill>
                  <a:schemeClr val="bg2">
                    <a:lumMod val="90000"/>
                  </a:schemeClr>
                </a:solidFill>
              </a:rPr>
              <a:t>General Layout.</a:t>
            </a:r>
          </a:p>
          <a:p>
            <a:r>
              <a:rPr lang="en-US">
                <a:solidFill>
                  <a:schemeClr val="bg2">
                    <a:lumMod val="90000"/>
                  </a:schemeClr>
                </a:solidFill>
              </a:rPr>
              <a:t>Delivery Mode.</a:t>
            </a:r>
          </a:p>
          <a:p>
            <a:r>
              <a:rPr lang="en-US">
                <a:solidFill>
                  <a:schemeClr val="bg2">
                    <a:lumMod val="90000"/>
                  </a:schemeClr>
                </a:solidFill>
              </a:rPr>
              <a:t>Performance Summary.</a:t>
            </a:r>
            <a:r>
              <a:rPr lang="en-US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345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54242" y="-3843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Priority Areas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74294" y="1748340"/>
            <a:ext cx="10515600" cy="399794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Two priority areas: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  <a:p>
            <a:pPr marL="914400" lvl="1" indent="-457200">
              <a:buFont typeface="Arial" panose="020B0604020202020204" pitchFamily="34" charset="0"/>
              <a:buAutoNum type="arabicParenR"/>
            </a:pPr>
            <a:r>
              <a:rPr lang="en-US"/>
              <a:t>ICT Applications &amp; Services.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80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60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/>
              <a:t>2) Wireless &amp; Fixed Broadband Access.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99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54242" y="-384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Contents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74294" y="1748340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2">
                    <a:lumMod val="90000"/>
                  </a:schemeClr>
                </a:solidFill>
              </a:rPr>
              <a:t>Priority Areas.</a:t>
            </a:r>
          </a:p>
          <a:p>
            <a:r>
              <a:rPr lang="en-US"/>
              <a:t>General Layout.</a:t>
            </a:r>
          </a:p>
          <a:p>
            <a:r>
              <a:rPr lang="en-US">
                <a:solidFill>
                  <a:schemeClr val="bg2">
                    <a:lumMod val="90000"/>
                  </a:schemeClr>
                </a:solidFill>
              </a:rPr>
              <a:t>Delivery Mode.</a:t>
            </a:r>
          </a:p>
          <a:p>
            <a:r>
              <a:rPr lang="en-US">
                <a:solidFill>
                  <a:schemeClr val="bg2">
                    <a:lumMod val="90000"/>
                  </a:schemeClr>
                </a:solidFill>
              </a:rPr>
              <a:t>Performance Summary.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19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54242" y="-3843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General Layout 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32046" y="1334453"/>
            <a:ext cx="10515600" cy="490271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Priority area 1:</a:t>
            </a:r>
          </a:p>
          <a:p>
            <a:pPr lvl="1"/>
            <a:r>
              <a:rPr lang="en-US" dirty="0"/>
              <a:t>Plan : 6 Programs</a:t>
            </a:r>
          </a:p>
          <a:p>
            <a:pPr lvl="1"/>
            <a:r>
              <a:rPr lang="en-US" dirty="0"/>
              <a:t>Actual : 5 Programs (+ 1 Upcoming Program)</a:t>
            </a:r>
          </a:p>
          <a:p>
            <a:r>
              <a:rPr lang="en-US" dirty="0"/>
              <a:t>Priority area 2:</a:t>
            </a:r>
          </a:p>
          <a:p>
            <a:pPr lvl="1"/>
            <a:r>
              <a:rPr lang="en-US" dirty="0"/>
              <a:t>Plan : 1 Programs</a:t>
            </a:r>
          </a:p>
          <a:p>
            <a:pPr lvl="1"/>
            <a:r>
              <a:rPr lang="en-US" dirty="0"/>
              <a:t>Actual : 1 Programs (+ 1 Upcoming Programs)</a:t>
            </a:r>
          </a:p>
          <a:p>
            <a:r>
              <a:rPr lang="en-US" b="1" dirty="0">
                <a:solidFill>
                  <a:srgbClr val="C00000"/>
                </a:solidFill>
              </a:rPr>
              <a:t>Total Programs: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Plan : 7 Programs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Actual : 5 Programs (+ 2 </a:t>
            </a:r>
            <a:r>
              <a:rPr lang="en-US">
                <a:solidFill>
                  <a:srgbClr val="C00000"/>
                </a:solidFill>
              </a:rPr>
              <a:t>Upcoming Programs)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072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54242" y="-3843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Contents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74294" y="1748340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2">
                    <a:lumMod val="90000"/>
                  </a:schemeClr>
                </a:solidFill>
              </a:rPr>
              <a:t>Priority Areas.</a:t>
            </a:r>
          </a:p>
          <a:p>
            <a:r>
              <a:rPr lang="en-US">
                <a:solidFill>
                  <a:schemeClr val="bg2">
                    <a:lumMod val="90000"/>
                  </a:schemeClr>
                </a:solidFill>
              </a:rPr>
              <a:t>General Layout.</a:t>
            </a:r>
          </a:p>
          <a:p>
            <a:r>
              <a:rPr lang="en-US"/>
              <a:t>Delivery Mode.</a:t>
            </a:r>
          </a:p>
          <a:p>
            <a:r>
              <a:rPr lang="en-US">
                <a:solidFill>
                  <a:schemeClr val="bg2">
                    <a:lumMod val="90000"/>
                  </a:schemeClr>
                </a:solidFill>
              </a:rPr>
              <a:t>Performance Summary.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460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54242" y="-3844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General Layout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74294" y="1748340"/>
            <a:ext cx="10515600" cy="368993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Face-to-Face Programs:</a:t>
            </a:r>
          </a:p>
          <a:p>
            <a:pPr lvl="1"/>
            <a:r>
              <a:rPr lang="en-US" dirty="0"/>
              <a:t>Plan : 3 Programs</a:t>
            </a:r>
          </a:p>
          <a:p>
            <a:pPr lvl="1"/>
            <a:r>
              <a:rPr lang="en-US" dirty="0"/>
              <a:t>Actual : 3 Programs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200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100" dirty="0"/>
          </a:p>
          <a:p>
            <a:r>
              <a:rPr lang="en-US" dirty="0"/>
              <a:t>Online Programs:</a:t>
            </a:r>
          </a:p>
          <a:p>
            <a:pPr lvl="1"/>
            <a:r>
              <a:rPr lang="en-US" dirty="0"/>
              <a:t>Plan : 4 Programs</a:t>
            </a:r>
          </a:p>
          <a:p>
            <a:pPr lvl="1"/>
            <a:r>
              <a:rPr lang="en-US" dirty="0"/>
              <a:t>Actual : 2 Programs (+ 2 Upcoming Programs)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133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54242" y="-3844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Contents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74294" y="1748340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2">
                    <a:lumMod val="90000"/>
                  </a:schemeClr>
                </a:solidFill>
              </a:rPr>
              <a:t>Priority Areas.</a:t>
            </a:r>
          </a:p>
          <a:p>
            <a:r>
              <a:rPr lang="en-US">
                <a:solidFill>
                  <a:schemeClr val="bg2">
                    <a:lumMod val="90000"/>
                  </a:schemeClr>
                </a:solidFill>
              </a:rPr>
              <a:t>General Layout.</a:t>
            </a:r>
          </a:p>
          <a:p>
            <a:r>
              <a:rPr lang="en-US">
                <a:solidFill>
                  <a:schemeClr val="bg2">
                    <a:lumMod val="90000"/>
                  </a:schemeClr>
                </a:solidFill>
              </a:rPr>
              <a:t>Delivery Mode.</a:t>
            </a:r>
          </a:p>
          <a:p>
            <a:r>
              <a:rPr lang="en-US"/>
              <a:t>Performance Summary.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031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526</Words>
  <Application>Microsoft Office PowerPoint</Application>
  <PresentationFormat>Widescreen</PresentationFormat>
  <Paragraphs>186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Sudacad Performance</dc:title>
  <dc:creator>Rashid Mohammed Osman Tajaldeen</dc:creator>
  <cp:lastModifiedBy>Schwertfeger, Roger</cp:lastModifiedBy>
  <cp:revision>43</cp:revision>
  <dcterms:created xsi:type="dcterms:W3CDTF">2020-09-06T13:36:43Z</dcterms:created>
  <dcterms:modified xsi:type="dcterms:W3CDTF">2020-12-10T15:26:25Z</dcterms:modified>
</cp:coreProperties>
</file>