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7" r:id="rId3"/>
    <p:sldId id="275" r:id="rId4"/>
    <p:sldId id="293" r:id="rId5"/>
    <p:sldId id="329" r:id="rId6"/>
    <p:sldId id="350" r:id="rId7"/>
    <p:sldId id="351" r:id="rId8"/>
    <p:sldId id="352" r:id="rId9"/>
    <p:sldId id="353" r:id="rId11"/>
    <p:sldId id="354" r:id="rId12"/>
    <p:sldId id="355" r:id="rId13"/>
  </p:sldIdLst>
  <p:sldSz cx="12192000" cy="6858000"/>
  <p:notesSz cx="12192000" cy="6858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王映" initials="王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12" y="96"/>
      </p:cViewPr>
      <p:guideLst>
        <p:guide orient="horz" pos="2872"/>
        <p:guide pos="21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2-08T15:53:35.058" idx="1">
    <p:pos x="7520" y="844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9392356" cy="2580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12277295" y="0"/>
            <a:ext cx="9392356" cy="2580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294283" y="642938"/>
            <a:ext cx="3086100" cy="1735931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2167467" y="2475309"/>
            <a:ext cx="17339733" cy="202525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4885432"/>
            <a:ext cx="9392356" cy="2580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12277295" y="4885432"/>
            <a:ext cx="9392356" cy="2580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libri" panose="020F0502020204030204"/>
                <a:cs typeface="Calibri" panose="020F05020202040302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86995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1999" y="0"/>
                </a:lnTo>
              </a:path>
            </a:pathLst>
          </a:custGeom>
          <a:ln w="12701">
            <a:solidFill>
              <a:srgbClr val="00B0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83820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1999" y="0"/>
                </a:lnTo>
              </a:path>
            </a:pathLst>
          </a:custGeom>
          <a:ln w="25401">
            <a:solidFill>
              <a:srgbClr val="00B0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80645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1999" y="0"/>
                </a:lnTo>
              </a:path>
            </a:pathLst>
          </a:custGeom>
          <a:ln w="12701">
            <a:solidFill>
              <a:srgbClr val="00B0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6387" y="2897389"/>
            <a:ext cx="5248275" cy="3693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FF0000"/>
                </a:solidFill>
                <a:latin typeface="Calibri" panose="020F0502020204030204"/>
                <a:cs typeface="Calibri" panose="020F05020202040302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86995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1999" y="0"/>
                </a:lnTo>
              </a:path>
            </a:pathLst>
          </a:custGeom>
          <a:ln w="12701">
            <a:solidFill>
              <a:srgbClr val="00B0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83820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1999" y="0"/>
                </a:lnTo>
              </a:path>
            </a:pathLst>
          </a:custGeom>
          <a:ln w="25401">
            <a:solidFill>
              <a:srgbClr val="00B0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80645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1999" y="0"/>
                </a:lnTo>
              </a:path>
            </a:pathLst>
          </a:custGeom>
          <a:ln w="12701">
            <a:solidFill>
              <a:srgbClr val="00B0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86995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1999" y="0"/>
                </a:lnTo>
              </a:path>
            </a:pathLst>
          </a:custGeom>
          <a:ln w="12701">
            <a:solidFill>
              <a:srgbClr val="00B0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0542" y="1059325"/>
            <a:ext cx="10690914" cy="800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3570" y="2377340"/>
            <a:ext cx="11324859" cy="4121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Calibri" panose="020F0502020204030204"/>
                <a:cs typeface="Calibri" panose="020F05020202040302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16200" y="6019800"/>
            <a:ext cx="70485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857250" y="1915795"/>
            <a:ext cx="10069195" cy="3323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endParaRPr lang="en-US" altLang="zh-CN" sz="4400" spc="-5" dirty="0" smtClean="0">
              <a:solidFill>
                <a:srgbClr val="376092"/>
              </a:solidFill>
              <a:latin typeface="Calibri" panose="020F0502020204030204"/>
              <a:cs typeface="Calibri" panose="020F0502020204030204"/>
            </a:endParaRPr>
          </a:p>
          <a:p>
            <a:pPr marL="12700" algn="ctr">
              <a:lnSpc>
                <a:spcPct val="100000"/>
              </a:lnSpc>
            </a:pPr>
            <a:r>
              <a:rPr lang="en-US" altLang="zh-CN" sz="4400" spc="-5" dirty="0" smtClean="0">
                <a:solidFill>
                  <a:srgbClr val="376092"/>
                </a:solidFill>
                <a:latin typeface="Calibri" panose="020F0502020204030204"/>
                <a:cs typeface="Calibri" panose="020F0502020204030204"/>
              </a:rPr>
              <a:t>Training Program for 2021</a:t>
            </a:r>
            <a:endParaRPr lang="en-US" altLang="zh-CN" sz="4400" spc="-5" dirty="0">
              <a:solidFill>
                <a:srgbClr val="376092"/>
              </a:solidFill>
              <a:latin typeface="Calibri" panose="020F0502020204030204"/>
              <a:cs typeface="Calibri" panose="020F0502020204030204"/>
            </a:endParaRPr>
          </a:p>
          <a:p>
            <a:pPr marL="12700" algn="ctr">
              <a:lnSpc>
                <a:spcPct val="100000"/>
              </a:lnSpc>
            </a:pPr>
            <a:r>
              <a:rPr lang="en-US" altLang="zh-CN" sz="4400" spc="-5" dirty="0" smtClean="0">
                <a:solidFill>
                  <a:srgbClr val="376092"/>
                </a:solidFill>
                <a:latin typeface="Calibri" panose="020F0502020204030204"/>
                <a:cs typeface="Calibri" panose="020F0502020204030204"/>
              </a:rPr>
              <a:t> </a:t>
            </a:r>
            <a:endParaRPr lang="zh-CN" altLang="en-US" sz="4400" spc="-5" dirty="0">
              <a:solidFill>
                <a:srgbClr val="376092"/>
              </a:solidFill>
              <a:latin typeface="Calibri" panose="020F0502020204030204"/>
              <a:cs typeface="Calibri" panose="020F0502020204030204"/>
            </a:endParaRPr>
          </a:p>
          <a:p>
            <a:pPr marL="12700" algn="ctr">
              <a:lnSpc>
                <a:spcPct val="100000"/>
              </a:lnSpc>
            </a:pPr>
            <a:r>
              <a:rPr lang="en-US" sz="2800" spc="-5" dirty="0" smtClean="0">
                <a:solidFill>
                  <a:srgbClr val="376092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CAICT</a:t>
            </a:r>
            <a:endParaRPr lang="en-US" sz="2800" spc="-5" dirty="0" smtClean="0">
              <a:solidFill>
                <a:srgbClr val="376092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12700" algn="ctr">
              <a:lnSpc>
                <a:spcPct val="100000"/>
              </a:lnSpc>
            </a:pPr>
            <a:endParaRPr lang="en-US" sz="2800" spc="-5" dirty="0">
              <a:solidFill>
                <a:srgbClr val="376092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12700" algn="ctr">
              <a:lnSpc>
                <a:spcPct val="100000"/>
              </a:lnSpc>
            </a:pPr>
            <a:r>
              <a:rPr lang="en-US" sz="2800" spc="-5" dirty="0" smtClean="0">
                <a:solidFill>
                  <a:srgbClr val="37609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2020.12.14</a:t>
            </a:r>
            <a:endParaRPr lang="en-US" sz="2800" spc="-5" dirty="0">
              <a:solidFill>
                <a:srgbClr val="376092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229870" y="913765"/>
          <a:ext cx="11760200" cy="585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8070"/>
                <a:gridCol w="9422130"/>
              </a:tblGrid>
              <a:tr h="68453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spc="13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Title</a:t>
                      </a:r>
                      <a:endParaRPr lang="en-US" sz="1800" b="1" spc="13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254000" marR="254000" marT="177800" marB="1778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spc="13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Conformity and Interoperability relating to 5G</a:t>
                      </a:r>
                      <a:endParaRPr lang="en-US" sz="1800" b="1" spc="13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254000" marR="254000" marT="177800" marB="1778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8712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spc="120">
                          <a:solidFill>
                            <a:srgbClr val="646464"/>
                          </a:solidFill>
                          <a:latin typeface="Calibri" panose="020F0502020204030204" charset="0"/>
                          <a:ea typeface="微软雅黑" panose="020B0503020204020204" charset="-122"/>
                          <a:cs typeface="Calibri" panose="020F0502020204030204" charset="0"/>
                        </a:rPr>
                        <a:t>Method of delivery</a:t>
                      </a:r>
                      <a:endParaRPr lang="en-US" sz="2000" b="0" spc="120">
                        <a:solidFill>
                          <a:srgbClr val="646464"/>
                        </a:solidFill>
                        <a:latin typeface="Calibri" panose="020F0502020204030204" charset="0"/>
                        <a:ea typeface="微软雅黑" panose="020B0503020204020204" charset="-122"/>
                        <a:cs typeface="Calibri" panose="020F0502020204030204" charset="0"/>
                      </a:endParaRPr>
                    </a:p>
                  </a:txBody>
                  <a:tcPr marL="254000" marR="254000" marT="177800" marB="1778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spc="120">
                          <a:solidFill>
                            <a:srgbClr val="404040"/>
                          </a:solidFill>
                          <a:latin typeface="Calibri" panose="020F0502020204030204" charset="0"/>
                          <a:ea typeface="微软雅黑" panose="020B0503020204020204" charset="-122"/>
                          <a:cs typeface="Calibri" panose="020F0502020204030204" charset="0"/>
                        </a:rPr>
                        <a:t>Online (through ITU Academy platform and zoom meeting in online chat session)</a:t>
                      </a:r>
                      <a:endParaRPr lang="en-US" altLang="en-US" sz="2000" b="0" spc="120">
                        <a:solidFill>
                          <a:srgbClr val="404040"/>
                        </a:solidFill>
                        <a:latin typeface="Calibri" panose="020F0502020204030204" charset="0"/>
                        <a:ea typeface="微软雅黑" panose="020B0503020204020204" charset="-122"/>
                        <a:cs typeface="Calibri" panose="020F0502020204030204" charset="0"/>
                      </a:endParaRPr>
                    </a:p>
                  </a:txBody>
                  <a:tcPr marL="254000" marR="254000" marT="177800" marB="1778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1592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spc="120">
                          <a:solidFill>
                            <a:srgbClr val="646464"/>
                          </a:solidFill>
                          <a:latin typeface="Calibri" panose="020F0502020204030204" charset="0"/>
                          <a:ea typeface="微软雅黑" panose="020B0503020204020204" charset="-122"/>
                          <a:cs typeface="Calibri" panose="020F0502020204030204" charset="0"/>
                        </a:rPr>
                        <a:t>Course Description</a:t>
                      </a:r>
                      <a:endParaRPr lang="en-US" altLang="en-US" sz="2000" b="0" spc="120">
                        <a:solidFill>
                          <a:srgbClr val="646464"/>
                        </a:solidFill>
                        <a:latin typeface="Calibri" panose="020F0502020204030204" charset="0"/>
                        <a:ea typeface="微软雅黑" panose="020B0503020204020204" charset="-122"/>
                        <a:cs typeface="Calibri" panose="020F0502020204030204" charset="0"/>
                      </a:endParaRPr>
                    </a:p>
                  </a:txBody>
                  <a:tcPr marL="254000" marR="254000" marT="177800" marB="1778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spc="120">
                          <a:solidFill>
                            <a:srgbClr val="404040"/>
                          </a:solidFill>
                          <a:latin typeface="Calibri" panose="020F0502020204030204" charset="0"/>
                          <a:ea typeface="微软雅黑" panose="020B0503020204020204" charset="-122"/>
                          <a:cs typeface="Calibri" panose="020F0502020204030204" charset="0"/>
                        </a:rPr>
                        <a:t>The main contents of this course include:</a:t>
                      </a:r>
                      <a:endParaRPr lang="en-US" sz="2000" b="0" spc="120">
                        <a:solidFill>
                          <a:srgbClr val="404040"/>
                        </a:solidFill>
                        <a:latin typeface="Calibri" panose="020F0502020204030204" charset="0"/>
                        <a:ea typeface="微软雅黑" panose="020B0503020204020204" charset="-122"/>
                        <a:cs typeface="Calibri" panose="020F0502020204030204" charset="0"/>
                      </a:endParaRPr>
                    </a:p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spc="120">
                          <a:solidFill>
                            <a:srgbClr val="404040"/>
                          </a:solidFill>
                          <a:latin typeface="Calibri" panose="020F0502020204030204" charset="0"/>
                          <a:ea typeface="微软雅黑" panose="020B0503020204020204" charset="-122"/>
                          <a:cs typeface="Calibri" panose="020F0502020204030204" charset="0"/>
                        </a:rPr>
                        <a:t>1.The regulatory framework of Certification &amp; Network Access</a:t>
                      </a:r>
                      <a:endParaRPr lang="en-US" sz="2000" b="0" spc="120">
                        <a:solidFill>
                          <a:srgbClr val="404040"/>
                        </a:solidFill>
                        <a:latin typeface="Calibri" panose="020F0502020204030204" charset="0"/>
                        <a:ea typeface="微软雅黑" panose="020B0503020204020204" charset="-122"/>
                        <a:cs typeface="Calibri" panose="020F0502020204030204" charset="0"/>
                      </a:endParaRPr>
                    </a:p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spc="120">
                          <a:solidFill>
                            <a:srgbClr val="404040"/>
                          </a:solidFill>
                          <a:latin typeface="Calibri" panose="020F0502020204030204" charset="0"/>
                          <a:ea typeface="微软雅黑" panose="020B0503020204020204" charset="-122"/>
                          <a:cs typeface="Calibri" panose="020F0502020204030204" charset="0"/>
                        </a:rPr>
                        <a:t>2.Introduction of the Chinese Development of Technology Standards for Network Equipment with New Technology</a:t>
                      </a:r>
                      <a:endParaRPr lang="en-US" sz="2000" b="0" spc="120">
                        <a:solidFill>
                          <a:srgbClr val="404040"/>
                        </a:solidFill>
                        <a:latin typeface="Calibri" panose="020F0502020204030204" charset="0"/>
                        <a:ea typeface="微软雅黑" panose="020B0503020204020204" charset="-122"/>
                        <a:cs typeface="Calibri" panose="020F0502020204030204" charset="0"/>
                      </a:endParaRPr>
                    </a:p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spc="120">
                          <a:solidFill>
                            <a:srgbClr val="404040"/>
                          </a:solidFill>
                          <a:latin typeface="Calibri" panose="020F0502020204030204" charset="0"/>
                          <a:ea typeface="微软雅黑" panose="020B0503020204020204" charset="-122"/>
                          <a:cs typeface="Calibri" panose="020F0502020204030204" charset="0"/>
                        </a:rPr>
                        <a:t>3.Test specification and certification requirement for 5G User Equipment</a:t>
                      </a:r>
                      <a:endParaRPr lang="en-US" sz="2000" b="0" spc="120">
                        <a:solidFill>
                          <a:srgbClr val="404040"/>
                        </a:solidFill>
                        <a:latin typeface="Calibri" panose="020F0502020204030204" charset="0"/>
                        <a:ea typeface="微软雅黑" panose="020B0503020204020204" charset="-122"/>
                        <a:cs typeface="Calibri" panose="020F0502020204030204" charset="0"/>
                      </a:endParaRPr>
                    </a:p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spc="120">
                          <a:solidFill>
                            <a:srgbClr val="404040"/>
                          </a:solidFill>
                          <a:latin typeface="Calibri" panose="020F0502020204030204" charset="0"/>
                          <a:ea typeface="微软雅黑" panose="020B0503020204020204" charset="-122"/>
                          <a:cs typeface="Calibri" panose="020F0502020204030204" charset="0"/>
                        </a:rPr>
                        <a:t>4.The testing technology of 5G base station</a:t>
                      </a:r>
                      <a:endParaRPr lang="en-US" sz="2000" b="0" spc="120">
                        <a:solidFill>
                          <a:srgbClr val="404040"/>
                        </a:solidFill>
                        <a:latin typeface="Calibri" panose="020F0502020204030204" charset="0"/>
                        <a:ea typeface="微软雅黑" panose="020B0503020204020204" charset="-122"/>
                        <a:cs typeface="Calibri" panose="020F0502020204030204" charset="0"/>
                      </a:endParaRPr>
                    </a:p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spc="120">
                          <a:solidFill>
                            <a:srgbClr val="404040"/>
                          </a:solidFill>
                          <a:latin typeface="Calibri" panose="020F0502020204030204" charset="0"/>
                          <a:ea typeface="微软雅黑" panose="020B0503020204020204" charset="-122"/>
                          <a:cs typeface="Calibri" panose="020F0502020204030204" charset="0"/>
                        </a:rPr>
                        <a:t>5.Challenges on 5G Massive MIMO and RF OTA test</a:t>
                      </a:r>
                      <a:endParaRPr lang="en-US" altLang="en-US" sz="2000" b="0" spc="120">
                        <a:solidFill>
                          <a:srgbClr val="404040"/>
                        </a:solidFill>
                        <a:latin typeface="Calibri" panose="020F0502020204030204" charset="0"/>
                        <a:ea typeface="微软雅黑" panose="020B0503020204020204" charset="-122"/>
                        <a:cs typeface="Calibri" panose="020F0502020204030204" charset="0"/>
                      </a:endParaRPr>
                    </a:p>
                  </a:txBody>
                  <a:tcPr marL="254000" marR="254000" marT="177800" marB="1778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16967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en-US" sz="2000" b="0" spc="60">
                          <a:solidFill>
                            <a:srgbClr val="646464"/>
                          </a:solidFill>
                          <a:latin typeface="Calibri" panose="020F0502020204030204" charset="0"/>
                          <a:ea typeface="微软雅黑" panose="020B0503020204020204" charset="-122"/>
                          <a:cs typeface="Calibri" panose="020F0502020204030204" charset="0"/>
                        </a:rPr>
                        <a:t>Date and duration</a:t>
                      </a:r>
                      <a:endParaRPr lang="en-US" altLang="en-US" sz="2000" b="0" spc="60">
                        <a:solidFill>
                          <a:srgbClr val="646464"/>
                        </a:solidFill>
                        <a:latin typeface="Calibri" panose="020F0502020204030204" charset="0"/>
                        <a:ea typeface="微软雅黑" panose="020B0503020204020204" charset="-122"/>
                        <a:cs typeface="Calibri" panose="020F0502020204030204" charset="0"/>
                      </a:endParaRPr>
                    </a:p>
                  </a:txBody>
                  <a:tcPr marL="107950" marR="107950" marT="63500" marB="635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en-US" sz="2000" b="0" spc="60">
                          <a:solidFill>
                            <a:srgbClr val="404040"/>
                          </a:solidFill>
                          <a:latin typeface="Calibri" panose="020F0502020204030204" charset="0"/>
                          <a:ea typeface="微软雅黑" panose="020B0503020204020204" charset="-122"/>
                          <a:cs typeface="Calibri" panose="020F0502020204030204" charset="0"/>
                        </a:rPr>
                        <a:t> Q4/2021</a:t>
                      </a:r>
                      <a:endParaRPr lang="en-US" altLang="en-US" sz="2000" b="0" spc="60">
                        <a:solidFill>
                          <a:srgbClr val="404040"/>
                        </a:solidFill>
                        <a:latin typeface="Calibri" panose="020F0502020204030204" charset="0"/>
                        <a:ea typeface="微软雅黑" panose="020B0503020204020204" charset="-122"/>
                        <a:cs typeface="Calibri" panose="020F0502020204030204" charset="0"/>
                      </a:endParaRPr>
                    </a:p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en-US" sz="2000" b="0" spc="60">
                          <a:solidFill>
                            <a:srgbClr val="404040"/>
                          </a:solidFill>
                          <a:latin typeface="Calibri" panose="020F0502020204030204" charset="0"/>
                          <a:ea typeface="微软雅黑" panose="020B0503020204020204" charset="-122"/>
                          <a:cs typeface="Calibri" panose="020F0502020204030204" charset="0"/>
                        </a:rPr>
                        <a:t> 2 Weeks</a:t>
                      </a:r>
                      <a:endParaRPr lang="en-US" altLang="en-US" sz="2000" b="0" spc="60">
                        <a:solidFill>
                          <a:srgbClr val="404040"/>
                        </a:solidFill>
                        <a:latin typeface="Calibri" panose="020F0502020204030204" charset="0"/>
                        <a:ea typeface="微软雅黑" panose="020B0503020204020204" charset="-122"/>
                        <a:cs typeface="Calibri" panose="020F0502020204030204" charset="0"/>
                      </a:endParaRPr>
                    </a:p>
                  </a:txBody>
                  <a:tcPr marL="107950" marR="107950" marT="63500" marB="635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398780" y="295275"/>
            <a:ext cx="568769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 smtClean="0">
                <a:sym typeface="+mn-ea"/>
              </a:rPr>
              <a:t>2. The Training Program for 2021</a:t>
            </a:r>
            <a:endParaRPr lang="en-US" altLang="zh-CN" sz="2800" dirty="0" smtClean="0"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72440" y="180975"/>
            <a:ext cx="56832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Outline</a:t>
            </a:r>
            <a:endParaRPr lang="zh-CN" altLang="en-US" sz="3200" dirty="0"/>
          </a:p>
        </p:txBody>
      </p:sp>
      <p:sp>
        <p:nvSpPr>
          <p:cNvPr id="3" name="文本框 2"/>
          <p:cNvSpPr txBox="1"/>
          <p:nvPr/>
        </p:nvSpPr>
        <p:spPr>
          <a:xfrm>
            <a:off x="977900" y="1463675"/>
            <a:ext cx="7251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1. </a:t>
            </a:r>
            <a:r>
              <a:rPr lang="en-US" altLang="zh-CN" sz="3200" dirty="0" smtClean="0"/>
              <a:t>Summary of Training Activities in 2020 </a:t>
            </a:r>
            <a:endParaRPr lang="zh-CN" altLang="en-US" sz="3200" dirty="0"/>
          </a:p>
        </p:txBody>
      </p:sp>
      <p:sp>
        <p:nvSpPr>
          <p:cNvPr id="4" name="文本框 3"/>
          <p:cNvSpPr txBox="1"/>
          <p:nvPr/>
        </p:nvSpPr>
        <p:spPr>
          <a:xfrm>
            <a:off x="977900" y="2378075"/>
            <a:ext cx="10640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2. </a:t>
            </a:r>
            <a:r>
              <a:rPr lang="en-US" altLang="zh-CN" sz="3200" dirty="0" smtClean="0">
                <a:sym typeface="+mn-ea"/>
              </a:rPr>
              <a:t>The Training Program for 2021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40665" y="156845"/>
            <a:ext cx="8750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1. </a:t>
            </a:r>
            <a:r>
              <a:rPr lang="en-US" altLang="zh-CN" sz="3200" dirty="0"/>
              <a:t>Summary of Training Activities in 2020 </a:t>
            </a:r>
            <a:endParaRPr lang="zh-CN" altLang="en-US" sz="3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11150" y="1139825"/>
          <a:ext cx="1158240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3947160"/>
                <a:gridCol w="2529840"/>
                <a:gridCol w="2103120"/>
                <a:gridCol w="2316480"/>
              </a:tblGrid>
              <a:tr h="4724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rgbClr val="FF0000"/>
                          </a:solidFill>
                        </a:rPr>
                        <a:t>Title</a:t>
                      </a:r>
                      <a:endParaRPr lang="en-US" altLang="zh-CN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rgbClr val="FF0000"/>
                          </a:solidFill>
                        </a:rPr>
                        <a:t>Participants</a:t>
                      </a:r>
                      <a:r>
                        <a:rPr lang="en-US" altLang="zh-CN" sz="2400" baseline="0" dirty="0" smtClean="0">
                          <a:solidFill>
                            <a:srgbClr val="FF0000"/>
                          </a:solidFill>
                        </a:rPr>
                        <a:t> Registered</a:t>
                      </a:r>
                      <a:endParaRPr lang="en-US" altLang="zh-CN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rgbClr val="FF0000"/>
                          </a:solidFill>
                        </a:rPr>
                        <a:t>Active</a:t>
                      </a:r>
                      <a:r>
                        <a:rPr lang="en-US" altLang="zh-CN" sz="2400" baseline="0" dirty="0" smtClean="0">
                          <a:solidFill>
                            <a:srgbClr val="FF0000"/>
                          </a:solidFill>
                        </a:rPr>
                        <a:t> Participants</a:t>
                      </a:r>
                      <a:endParaRPr lang="en-US" altLang="zh-CN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rgbClr val="FF0000"/>
                          </a:solidFill>
                        </a:rPr>
                        <a:t>Qualified Participants</a:t>
                      </a:r>
                      <a:endParaRPr lang="en-US" altLang="zh-CN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</a:t>
                      </a:r>
                      <a:endParaRPr lang="en-US" altLang="zh-CN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Conformity and Interoperability (C&amp;I) relating to Smart City</a:t>
                      </a:r>
                      <a:endParaRPr lang="zh-CN" altLang="en-US" sz="2000" dirty="0"/>
                    </a:p>
                    <a:p>
                      <a:pPr algn="ctr"/>
                      <a:r>
                        <a:rPr lang="en-US" altLang="zh-CN" sz="2000" b="1" dirty="0">
                          <a:solidFill>
                            <a:schemeClr val="accent1"/>
                          </a:solidFill>
                        </a:rPr>
                        <a:t>(</a:t>
                      </a:r>
                      <a:r>
                        <a:rPr lang="zh-CN" altLang="en-US" sz="2000" b="1" dirty="0">
                          <a:solidFill>
                            <a:schemeClr val="accent1"/>
                          </a:solidFill>
                        </a:rPr>
                        <a:t>6-24 April</a:t>
                      </a:r>
                      <a:r>
                        <a:rPr lang="en-US" altLang="zh-CN" sz="2000" b="1" dirty="0">
                          <a:solidFill>
                            <a:schemeClr val="accent1"/>
                          </a:solidFill>
                        </a:rPr>
                        <a:t>,</a:t>
                      </a:r>
                      <a:r>
                        <a:rPr lang="zh-CN" altLang="en-US" sz="2000" b="1" dirty="0">
                          <a:solidFill>
                            <a:schemeClr val="accent1"/>
                          </a:solidFill>
                        </a:rPr>
                        <a:t> 2020</a:t>
                      </a:r>
                      <a:r>
                        <a:rPr lang="en-US" altLang="zh-CN" sz="2000" b="1" dirty="0">
                          <a:solidFill>
                            <a:schemeClr val="accent1"/>
                          </a:solidFill>
                        </a:rPr>
                        <a:t>)</a:t>
                      </a:r>
                      <a:endParaRPr lang="en-US" altLang="zh-CN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/>
                        <a:t>87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/>
                        <a:t>67</a:t>
                      </a:r>
                      <a:endParaRPr lang="en-US" altLang="zh-C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/>
                        <a:t>29</a:t>
                      </a:r>
                      <a:endParaRPr lang="en-US" altLang="zh-CN" sz="2800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2</a:t>
                      </a:r>
                      <a:endParaRPr lang="en-US" altLang="zh-CN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Security Protection and Evaluation for Future Network</a:t>
                      </a:r>
                      <a:endParaRPr lang="zh-CN" altLang="en-US" sz="2000" dirty="0"/>
                    </a:p>
                    <a:p>
                      <a:pPr algn="ctr"/>
                      <a:r>
                        <a:rPr lang="en-US" altLang="zh-CN" sz="2000" b="1" dirty="0">
                          <a:solidFill>
                            <a:schemeClr val="accent1"/>
                          </a:solidFill>
                        </a:rPr>
                        <a:t>(</a:t>
                      </a:r>
                      <a:r>
                        <a:rPr lang="zh-CN" altLang="en-US" sz="2000" b="1" dirty="0">
                          <a:solidFill>
                            <a:schemeClr val="accent1"/>
                          </a:solidFill>
                        </a:rPr>
                        <a:t>25 May to 5 June, 2020</a:t>
                      </a:r>
                      <a:r>
                        <a:rPr lang="en-US" altLang="zh-CN" sz="2000" b="1" dirty="0">
                          <a:solidFill>
                            <a:schemeClr val="accent1"/>
                          </a:solidFill>
                        </a:rPr>
                        <a:t>)</a:t>
                      </a:r>
                      <a:endParaRPr lang="en-US" altLang="zh-CN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/>
                        <a:t>155</a:t>
                      </a:r>
                      <a:endParaRPr lang="en-US" altLang="zh-C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/>
                        <a:t>114</a:t>
                      </a:r>
                      <a:endParaRPr lang="en-US" altLang="zh-C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/>
                        <a:t>43</a:t>
                      </a:r>
                      <a:endParaRPr lang="en-US" altLang="zh-CN" sz="2800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3</a:t>
                      </a:r>
                      <a:endParaRPr lang="en-US" altLang="zh-CN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ICT Applications relating to Smart City</a:t>
                      </a:r>
                      <a:endParaRPr lang="zh-CN" altLang="en-US" sz="2000" dirty="0"/>
                    </a:p>
                    <a:p>
                      <a:pPr algn="ctr"/>
                      <a:r>
                        <a:rPr lang="en-US" altLang="zh-CN" sz="2000" b="1" dirty="0">
                          <a:solidFill>
                            <a:schemeClr val="accent1"/>
                          </a:solidFill>
                        </a:rPr>
                        <a:t>(17-30 August, 2020)</a:t>
                      </a:r>
                      <a:endParaRPr lang="en-US" altLang="zh-CN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/>
                        <a:t>249</a:t>
                      </a:r>
                      <a:endParaRPr lang="en-US" altLang="zh-C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/>
                        <a:t>73</a:t>
                      </a:r>
                      <a:endParaRPr lang="en-US" altLang="zh-C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/>
                        <a:t>58</a:t>
                      </a:r>
                      <a:endParaRPr lang="en-US" altLang="zh-CN" sz="2800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4</a:t>
                      </a:r>
                      <a:endParaRPr lang="en-US" altLang="zh-CN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5G technology and applications in practice</a:t>
                      </a:r>
                      <a:endParaRPr lang="zh-CN" altLang="en-US" sz="2000" dirty="0"/>
                    </a:p>
                    <a:p>
                      <a:pPr algn="ctr"/>
                      <a:r>
                        <a:rPr lang="en-US" altLang="zh-CN" sz="2000" b="1" dirty="0">
                          <a:solidFill>
                            <a:schemeClr val="accent1"/>
                          </a:solidFill>
                        </a:rPr>
                        <a:t>(12-31 October, 2020)</a:t>
                      </a:r>
                      <a:endParaRPr lang="en-US" altLang="zh-CN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/>
                        <a:t>340</a:t>
                      </a:r>
                      <a:endParaRPr lang="en-US" altLang="zh-C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/>
                        <a:t>95</a:t>
                      </a:r>
                      <a:endParaRPr lang="en-US" altLang="zh-C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/>
                        <a:t>63</a:t>
                      </a:r>
                      <a:endParaRPr lang="en-US" altLang="zh-CN" sz="2800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2400" b="1" dirty="0" smtClean="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altLang="zh-CN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 dirty="0"/>
                        <a:t>831</a:t>
                      </a:r>
                      <a:endParaRPr lang="en-US" altLang="zh-CN" sz="2800" b="1" dirty="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 dirty="0"/>
                        <a:t>349</a:t>
                      </a:r>
                      <a:endParaRPr lang="en-US" altLang="zh-CN" sz="2800" b="1" dirty="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 dirty="0"/>
                        <a:t>193</a:t>
                      </a:r>
                      <a:endParaRPr lang="en-US" altLang="zh-CN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40665" y="156845"/>
            <a:ext cx="8750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dirty="0"/>
              <a:t>1. Summary of Training Activities in 2020 </a:t>
            </a:r>
            <a:endParaRPr lang="zh-CN" altLang="en-US" sz="3200" dirty="0"/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151447" y="845355"/>
          <a:ext cx="11690350" cy="59886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80735"/>
                <a:gridCol w="1506855"/>
                <a:gridCol w="1572260"/>
                <a:gridCol w="1409065"/>
                <a:gridCol w="1321435"/>
              </a:tblGrid>
              <a:tr h="410845">
                <a:tc>
                  <a:txBody>
                    <a:bodyPr/>
                    <a:p>
                      <a:pPr indent="0" algn="ctr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Feedback question</a:t>
                      </a:r>
                      <a:endParaRPr lang="en-US" sz="1200" b="1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Training 1</a:t>
                      </a:r>
                      <a:endParaRPr lang="en-US" sz="1200" b="1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en-US" sz="1200" b="1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Training 2</a:t>
                      </a:r>
                      <a:endParaRPr lang="en-US" altLang="en-US" sz="1200" b="1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en-US" sz="1200" b="1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Training 3</a:t>
                      </a:r>
                      <a:endParaRPr lang="en-US" altLang="en-US" sz="1200" b="1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en-US" sz="1200" b="1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Training 4</a:t>
                      </a:r>
                      <a:endParaRPr lang="en-US" altLang="en-US" sz="1200" b="1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988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1.   Relevance of course content to my work</a:t>
                      </a:r>
                      <a:endParaRPr lang="en-US" sz="1000" b="0" spc="6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4.32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4.20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4.16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4.69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63500" marB="635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988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2.   Topics being in line with my expectations</a:t>
                      </a:r>
                      <a:endParaRPr lang="en-US" altLang="en-US" sz="1000" b="0" spc="6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4.04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4.30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4.20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4.47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63500" marB="635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0988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3.    Course relevance to current trends</a:t>
                      </a:r>
                      <a:endParaRPr lang="en-US" altLang="en-US" sz="1000" b="0" spc="6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4.28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4.67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4.36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4.64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63500" marB="635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988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    Number of days allocated to the course</a:t>
                      </a:r>
                      <a:endParaRPr lang="en-US" altLang="en-US" sz="1000" b="0" spc="6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4.24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4.19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3.98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4.38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63500" marB="635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0988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5.    Delivery method used</a:t>
                      </a:r>
                      <a:endParaRPr lang="en-US" altLang="en-US" sz="1000" b="0" spc="6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3.92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4.16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4.13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4.36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63500" marB="635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988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6.    Training materials and training aids</a:t>
                      </a:r>
                      <a:endParaRPr lang="en-US" altLang="en-US" sz="1000" b="0" spc="6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4.40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4.18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4.32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63500" marB="635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0988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7.    Facilitator’s knowledge of the subject matter</a:t>
                      </a:r>
                      <a:endParaRPr lang="en-US" altLang="en-US" sz="1000" b="0" spc="6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4.25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4.42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4.27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4.47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63500" marB="635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988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8.    Facilitators preparedness and presentation skills</a:t>
                      </a:r>
                      <a:endParaRPr lang="en-US" altLang="en-US" sz="1000" b="0" spc="6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4.08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4.19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4.22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4.42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63500" marB="635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0988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9.    Logical sequence on the topics</a:t>
                      </a:r>
                      <a:endParaRPr lang="en-US" altLang="en-US" sz="1000" b="0" spc="6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4.16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4.26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4.04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4.39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63500" marB="635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988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10.   Illustrations, examples and practice sessions</a:t>
                      </a:r>
                      <a:endParaRPr lang="en-US" altLang="en-US" sz="1000" b="0" spc="6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4.04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4.16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3.87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4.46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63500" marB="635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0988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11.   Time allocated for learners to discuss and ask questions</a:t>
                      </a:r>
                      <a:endParaRPr lang="en-US" altLang="en-US" sz="1000" b="0" spc="6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3.92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4.10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3.96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4.29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63500" marB="635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988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12.   Knowledge gained during training</a:t>
                      </a:r>
                      <a:endParaRPr lang="en-US" altLang="en-US" sz="1000" b="0" spc="6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4.21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4.26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4.02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4.58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63500" marB="635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0988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13.   Information provided to help with logistics for attending the training</a:t>
                      </a:r>
                      <a:endParaRPr lang="en-US" altLang="en-US" sz="1000" b="0" spc="6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4.17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4.43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4.31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4.44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63500" marB="635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988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14.    Registration Process</a:t>
                      </a:r>
                      <a:endParaRPr lang="en-US" altLang="en-US" sz="1000" b="0" spc="6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4.4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4.54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4.42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4.60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63500" marB="635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0988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16.   User friendliness of the ITU Website</a:t>
                      </a:r>
                      <a:endParaRPr lang="en-US" altLang="en-US" sz="1000" b="0" spc="6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4.42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4.46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4.33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4.57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63500" marB="635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0988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17.   Support during training</a:t>
                      </a:r>
                      <a:endParaRPr lang="en-US" altLang="en-US" sz="1000" b="0" spc="6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4.26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4.30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4.16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4.38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63500" marB="635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988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22.    The overall delivery and content of the training</a:t>
                      </a:r>
                      <a:endParaRPr lang="en-US" altLang="en-US" sz="1000" b="0" spc="6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4.29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4.35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4.18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4.25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63500" marB="635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0988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23.   How this training met my expectations</a:t>
                      </a:r>
                      <a:endParaRPr lang="en-US" altLang="en-US" sz="1000" b="0" spc="6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4.13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4.29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4.16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4.19</a:t>
                      </a:r>
                      <a:endParaRPr lang="en-US" altLang="en-US" sz="10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63500" marB="635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98780" y="295275"/>
            <a:ext cx="568769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 smtClean="0">
                <a:sym typeface="+mn-ea"/>
              </a:rPr>
              <a:t>2. The Training Program for 2021</a:t>
            </a:r>
            <a:endParaRPr lang="en-US" altLang="zh-CN" sz="2800" dirty="0" smtClean="0">
              <a:sym typeface="+mn-ea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455147" y="1051560"/>
          <a:ext cx="11082655" cy="54552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4490"/>
                <a:gridCol w="8178165"/>
              </a:tblGrid>
              <a:tr h="44196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Title</a:t>
                      </a:r>
                      <a:endParaRPr lang="en-US" sz="2000" b="1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Basic Knowledge and Application of 5G and AI</a:t>
                      </a:r>
                      <a:endParaRPr lang="en-US" sz="2000" b="1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7405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spc="60">
                          <a:solidFill>
                            <a:srgbClr val="646464"/>
                          </a:solidFill>
                          <a:ea typeface="微软雅黑" panose="020B0503020204020204" charset="-122"/>
                          <a:cs typeface="+mn-lt"/>
                        </a:rPr>
                        <a:t>Method of delivery</a:t>
                      </a:r>
                      <a:endParaRPr lang="en-US" sz="2000" b="1" spc="60">
                        <a:solidFill>
                          <a:srgbClr val="646464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spc="60">
                          <a:solidFill>
                            <a:srgbClr val="404040"/>
                          </a:solidFill>
                          <a:ea typeface="微软雅黑" panose="020B0503020204020204" charset="-122"/>
                          <a:cs typeface="+mn-lt"/>
                        </a:rPr>
                        <a:t>Online (through ITU Academy platform and zoom meeting in online chat session)</a:t>
                      </a:r>
                      <a:endParaRPr lang="en-US" altLang="en-US" sz="2000" b="0" spc="60">
                        <a:solidFill>
                          <a:srgbClr val="404040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4978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spc="60">
                          <a:solidFill>
                            <a:srgbClr val="646464"/>
                          </a:solidFill>
                          <a:ea typeface="微软雅黑" panose="020B0503020204020204" charset="-122"/>
                          <a:cs typeface="+mn-lt"/>
                        </a:rPr>
                        <a:t>Objectives</a:t>
                      </a:r>
                      <a:endParaRPr lang="en-US" altLang="en-US" sz="2000" b="1" spc="60">
                        <a:solidFill>
                          <a:srgbClr val="646464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marL="285750" indent="-28575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charset="0"/>
                        <a:buChar char="ü"/>
                      </a:pPr>
                      <a:r>
                        <a:rPr lang="en-US" sz="2000" b="0" spc="60">
                          <a:solidFill>
                            <a:srgbClr val="404040"/>
                          </a:solidFill>
                          <a:ea typeface="微软雅黑" panose="020B0503020204020204" charset="-122"/>
                          <a:cs typeface="+mn-lt"/>
                        </a:rPr>
                        <a:t>To build knowledge about 5G definition and evolution, 5G protocol standardization and progress and 5G key technologies as well as 5G application scenarios.</a:t>
                      </a:r>
                      <a:endParaRPr lang="en-US" sz="2000" b="0" spc="60">
                        <a:solidFill>
                          <a:srgbClr val="404040"/>
                        </a:solidFill>
                        <a:ea typeface="微软雅黑" panose="020B0503020204020204" charset="-122"/>
                        <a:cs typeface="+mn-lt"/>
                      </a:endParaRPr>
                    </a:p>
                    <a:p>
                      <a:pPr marL="285750" indent="-28575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charset="0"/>
                        <a:buChar char="ü"/>
                      </a:pPr>
                      <a:r>
                        <a:rPr lang="en-US" sz="2000" b="0" spc="60">
                          <a:solidFill>
                            <a:srgbClr val="404040"/>
                          </a:solidFill>
                          <a:ea typeface="微软雅黑" panose="020B0503020204020204" charset="-122"/>
                          <a:cs typeface="+mn-lt"/>
                        </a:rPr>
                        <a:t>To build knowledge about AI and it’s applications in smart city, autonomous driving,virtual assistant,etc.</a:t>
                      </a:r>
                      <a:endParaRPr lang="en-US" altLang="en-US" sz="2000" b="0" spc="60">
                        <a:solidFill>
                          <a:srgbClr val="404040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spc="60">
                          <a:solidFill>
                            <a:srgbClr val="646464"/>
                          </a:solidFill>
                          <a:ea typeface="微软雅黑" panose="020B0503020204020204" charset="-122"/>
                          <a:cs typeface="+mn-lt"/>
                        </a:rPr>
                        <a:t>Dates</a:t>
                      </a:r>
                      <a:endParaRPr lang="en-US" altLang="en-US" sz="2000" b="1" spc="60">
                        <a:solidFill>
                          <a:srgbClr val="646464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spc="60">
                          <a:solidFill>
                            <a:srgbClr val="404040"/>
                          </a:solidFill>
                          <a:ea typeface="微软雅黑" panose="020B0503020204020204" charset="-122"/>
                          <a:cs typeface="+mn-lt"/>
                        </a:rPr>
                        <a:t>19-30 April, 2021</a:t>
                      </a:r>
                      <a:endParaRPr lang="en-US" altLang="en-US" sz="2000" b="0" spc="60">
                        <a:solidFill>
                          <a:srgbClr val="404040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212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spc="60">
                          <a:solidFill>
                            <a:srgbClr val="646464"/>
                          </a:solidFill>
                          <a:ea typeface="微软雅黑" panose="020B0503020204020204" charset="-122"/>
                          <a:cs typeface="+mn-lt"/>
                        </a:rPr>
                        <a:t>Duration</a:t>
                      </a:r>
                      <a:endParaRPr lang="en-US" altLang="en-US" sz="2000" b="1" spc="60">
                        <a:solidFill>
                          <a:srgbClr val="646464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spc="60">
                          <a:solidFill>
                            <a:srgbClr val="404040"/>
                          </a:solidFill>
                          <a:ea typeface="微软雅黑" panose="020B0503020204020204" charset="-122"/>
                          <a:cs typeface="+mn-lt"/>
                        </a:rPr>
                        <a:t>2 weeks with extended period for assignment and quizzes.</a:t>
                      </a:r>
                      <a:endParaRPr lang="en-US" altLang="en-US" sz="2000" b="0" spc="60">
                        <a:solidFill>
                          <a:srgbClr val="404040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82677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spc="60">
                          <a:solidFill>
                            <a:srgbClr val="646464"/>
                          </a:solidFill>
                          <a:ea typeface="微软雅黑" panose="020B0503020204020204" charset="-122"/>
                          <a:cs typeface="+mn-lt"/>
                        </a:rPr>
                        <a:t>Registration deadline</a:t>
                      </a:r>
                      <a:endParaRPr lang="en-US" altLang="en-US" sz="2000" b="1" spc="60">
                        <a:solidFill>
                          <a:srgbClr val="646464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spc="60">
                          <a:solidFill>
                            <a:srgbClr val="404040"/>
                          </a:solidFill>
                          <a:ea typeface="微软雅黑" panose="020B0503020204020204" charset="-122"/>
                          <a:cs typeface="+mn-lt"/>
                        </a:rPr>
                        <a:t>15 April 2021</a:t>
                      </a:r>
                      <a:endParaRPr lang="en-US" altLang="en-US" sz="2000" b="0" spc="60">
                        <a:solidFill>
                          <a:srgbClr val="404040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212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spc="60">
                          <a:solidFill>
                            <a:srgbClr val="646464"/>
                          </a:solidFill>
                          <a:ea typeface="微软雅黑" panose="020B0503020204020204" charset="-122"/>
                          <a:cs typeface="+mn-lt"/>
                        </a:rPr>
                        <a:t>Training fees</a:t>
                      </a:r>
                      <a:endParaRPr lang="en-US" altLang="en-US" sz="2000" b="1" spc="60">
                        <a:solidFill>
                          <a:srgbClr val="646464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spc="60">
                          <a:solidFill>
                            <a:srgbClr val="404040"/>
                          </a:solidFill>
                          <a:ea typeface="微软雅黑" panose="020B0503020204020204" charset="-122"/>
                          <a:cs typeface="+mn-lt"/>
                        </a:rPr>
                        <a:t>Free</a:t>
                      </a:r>
                      <a:endParaRPr lang="en-US" altLang="en-US" sz="2000" b="0" spc="60">
                        <a:solidFill>
                          <a:srgbClr val="404040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07950" marR="107950" marT="38100" marB="381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152400" y="832485"/>
          <a:ext cx="11920855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5765"/>
                <a:gridCol w="3655060"/>
                <a:gridCol w="1791335"/>
                <a:gridCol w="4798695"/>
              </a:tblGrid>
              <a:tr h="597408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rgbClr val="C00000"/>
                          </a:solidFill>
                        </a:rPr>
                        <a:t>Week 1</a:t>
                      </a:r>
                      <a:endParaRPr lang="zh-CN" altLang="en-US" sz="2400">
                        <a:solidFill>
                          <a:srgbClr val="C00000"/>
                        </a:solidFill>
                      </a:endParaRPr>
                    </a:p>
                    <a:p>
                      <a:pPr marL="0" lvl="1" algn="ctr">
                        <a:buClrTx/>
                        <a:buSzTx/>
                        <a:buFontTx/>
                        <a:buNone/>
                      </a:pPr>
                      <a:r>
                        <a:rPr lang="zh-CN" altLang="en-US">
                          <a:solidFill>
                            <a:srgbClr val="646464"/>
                          </a:solidFill>
                        </a:rPr>
                        <a:t> </a:t>
                      </a:r>
                      <a:r>
                        <a:rPr lang="zh-CN" altLang="en-US" sz="1600">
                          <a:solidFill>
                            <a:srgbClr val="646464"/>
                          </a:solidFill>
                        </a:rPr>
                        <a:t>19-25 April, 2021</a:t>
                      </a:r>
                      <a:endParaRPr lang="zh-CN" altLang="en-US" sz="1600">
                        <a:solidFill>
                          <a:srgbClr val="646464"/>
                        </a:solidFill>
                      </a:endParaRPr>
                    </a:p>
                  </a:txBody>
                  <a:tcPr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chemeClr val="accent1"/>
                          </a:solidFill>
                        </a:rPr>
                        <a:t>5G Basic Knowledge</a:t>
                      </a:r>
                      <a:endParaRPr lang="zh-CN" altLang="en-US" sz="2400" b="1">
                        <a:solidFill>
                          <a:schemeClr val="accent1"/>
                        </a:solidFill>
                      </a:endParaRPr>
                    </a:p>
                    <a:p>
                      <a:pPr marL="285750" lvl="0" indent="-285750">
                        <a:buFont typeface="Wingdings" panose="05000000000000000000" charset="0"/>
                        <a:buChar char="Ø"/>
                      </a:pPr>
                      <a:r>
                        <a:rPr lang="zh-CN" altLang="en-US">
                          <a:solidFill>
                            <a:srgbClr val="646464"/>
                          </a:solidFill>
                        </a:rPr>
                        <a:t>Origin of 5G</a:t>
                      </a: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marL="285750" lvl="0" indent="-285750">
                        <a:buFont typeface="Wingdings" panose="05000000000000000000" charset="0"/>
                        <a:buChar char="Ø"/>
                      </a:pPr>
                      <a:r>
                        <a:rPr lang="zh-CN" altLang="en-US">
                          <a:solidFill>
                            <a:srgbClr val="646464"/>
                          </a:solidFill>
                        </a:rPr>
                        <a:t>5G Industry Progress</a:t>
                      </a: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marL="285750" lvl="0" indent="-285750">
                        <a:buFont typeface="Wingdings" panose="05000000000000000000" charset="0"/>
                        <a:buChar char="Ø"/>
                      </a:pPr>
                      <a:r>
                        <a:rPr lang="zh-CN" altLang="en-US">
                          <a:solidFill>
                            <a:srgbClr val="646464"/>
                          </a:solidFill>
                        </a:rPr>
                        <a:t>5G Network Challenges</a:t>
                      </a: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marL="285750" lvl="0" indent="-285750">
                        <a:buFont typeface="Wingdings" panose="05000000000000000000" charset="0"/>
                        <a:buChar char="Ø"/>
                      </a:pPr>
                      <a:r>
                        <a:rPr lang="zh-CN" altLang="en-US">
                          <a:solidFill>
                            <a:srgbClr val="646464"/>
                          </a:solidFill>
                        </a:rPr>
                        <a:t>5G Network Transformation</a:t>
                      </a: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lvl="0" indent="0">
                        <a:buFont typeface="Wingdings" panose="05000000000000000000" charset="0"/>
                        <a:buNone/>
                      </a:pP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marL="285750" indent="-285750">
                        <a:buNone/>
                      </a:pPr>
                      <a:r>
                        <a:rPr lang="zh-CN" altLang="en-US" sz="2400">
                          <a:solidFill>
                            <a:schemeClr val="accent1"/>
                          </a:solidFill>
                        </a:rPr>
                        <a:t>5G Industry Application</a:t>
                      </a:r>
                      <a:endParaRPr lang="zh-CN" altLang="en-US" sz="2400">
                        <a:solidFill>
                          <a:schemeClr val="accent1"/>
                        </a:solidFill>
                      </a:endParaRPr>
                    </a:p>
                    <a:p>
                      <a:pPr marL="285750" lvl="0" indent="-285750">
                        <a:buFont typeface="Wingdings" panose="05000000000000000000" charset="0"/>
                        <a:buChar char="Ø"/>
                      </a:pPr>
                      <a:r>
                        <a:rPr lang="zh-CN" altLang="en-US">
                          <a:solidFill>
                            <a:srgbClr val="646464"/>
                          </a:solidFill>
                        </a:rPr>
                        <a:t>5G Service Transformation</a:t>
                      </a: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marL="285750" lvl="0" indent="-285750">
                        <a:buFont typeface="Wingdings" panose="05000000000000000000" charset="0"/>
                        <a:buChar char="Ø"/>
                      </a:pPr>
                      <a:r>
                        <a:rPr lang="zh-CN" altLang="en-US">
                          <a:solidFill>
                            <a:srgbClr val="646464"/>
                          </a:solidFill>
                        </a:rPr>
                        <a:t>5G Industry Application-Live Broadcast</a:t>
                      </a: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marL="285750" lvl="0" indent="-285750">
                        <a:buFont typeface="Wingdings" panose="05000000000000000000" charset="0"/>
                        <a:buChar char="Ø"/>
                      </a:pPr>
                      <a:r>
                        <a:rPr lang="zh-CN" altLang="en-US">
                          <a:solidFill>
                            <a:srgbClr val="646464"/>
                          </a:solidFill>
                        </a:rPr>
                        <a:t>5G Smart Power Grid</a:t>
                      </a: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marL="285750" lvl="0" indent="-285750">
                        <a:buFont typeface="Wingdings" panose="05000000000000000000" charset="0"/>
                        <a:buChar char="Ø"/>
                      </a:pPr>
                      <a:r>
                        <a:rPr lang="zh-CN" altLang="en-US">
                          <a:solidFill>
                            <a:srgbClr val="646464"/>
                          </a:solidFill>
                        </a:rPr>
                        <a:t>5G Smart Healthcare</a:t>
                      </a: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marL="285750" lvl="0" indent="-285750">
                        <a:buFont typeface="Wingdings" panose="05000000000000000000" charset="0"/>
                        <a:buChar char="Ø"/>
                      </a:pPr>
                      <a:r>
                        <a:rPr lang="zh-CN" altLang="en-US">
                          <a:solidFill>
                            <a:srgbClr val="646464"/>
                          </a:solidFill>
                        </a:rPr>
                        <a:t>5G Industry Application-Security</a:t>
                      </a: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marL="285750" lvl="0" indent="-285750">
                        <a:buFont typeface="Wingdings" panose="05000000000000000000" charset="0"/>
                        <a:buChar char="Ø"/>
                      </a:pPr>
                      <a:r>
                        <a:rPr lang="zh-CN" altLang="en-US">
                          <a:solidFill>
                            <a:srgbClr val="646464"/>
                          </a:solidFill>
                        </a:rPr>
                        <a:t>5G Smart City</a:t>
                      </a: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marL="285750" lvl="0" indent="-285750">
                        <a:buFont typeface="Wingdings" panose="05000000000000000000" charset="0"/>
                        <a:buChar char="Ø"/>
                      </a:pPr>
                      <a:r>
                        <a:rPr lang="zh-CN" altLang="en-US">
                          <a:solidFill>
                            <a:srgbClr val="646464"/>
                          </a:solidFill>
                        </a:rPr>
                        <a:t>5G Business </a:t>
                      </a: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</a:txBody>
                  <a:tcPr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lvl="1" indent="0" algn="l">
                        <a:buFont typeface="Wingdings" panose="05000000000000000000" charset="0"/>
                        <a:buNone/>
                      </a:pPr>
                      <a:endParaRPr lang="zh-CN" altLang="en-US" sz="2400">
                        <a:solidFill>
                          <a:srgbClr val="C00000"/>
                        </a:solidFill>
                      </a:endParaRPr>
                    </a:p>
                    <a:p>
                      <a:pPr lvl="1" indent="0" algn="l">
                        <a:buFont typeface="Wingdings" panose="05000000000000000000" charset="0"/>
                        <a:buNone/>
                      </a:pPr>
                      <a:endParaRPr lang="zh-CN" altLang="en-US" sz="2400">
                        <a:solidFill>
                          <a:srgbClr val="C00000"/>
                        </a:solidFill>
                      </a:endParaRPr>
                    </a:p>
                    <a:p>
                      <a:pPr lvl="1" indent="0" algn="l">
                        <a:buFont typeface="Wingdings" panose="05000000000000000000" charset="0"/>
                        <a:buNone/>
                      </a:pPr>
                      <a:endParaRPr lang="zh-CN" altLang="en-US" sz="2400">
                        <a:solidFill>
                          <a:srgbClr val="C00000"/>
                        </a:solidFill>
                      </a:endParaRPr>
                    </a:p>
                    <a:p>
                      <a:pPr lvl="1" indent="0" algn="l">
                        <a:buFont typeface="Wingdings" panose="05000000000000000000" charset="0"/>
                        <a:buNone/>
                      </a:pPr>
                      <a:endParaRPr lang="zh-CN" altLang="en-US" sz="2400">
                        <a:solidFill>
                          <a:srgbClr val="C00000"/>
                        </a:solidFill>
                      </a:endParaRPr>
                    </a:p>
                    <a:p>
                      <a:pPr lvl="1" indent="0" algn="l">
                        <a:buFont typeface="Wingdings" panose="05000000000000000000" charset="0"/>
                        <a:buNone/>
                      </a:pPr>
                      <a:endParaRPr lang="zh-CN" altLang="en-US" sz="2400">
                        <a:solidFill>
                          <a:srgbClr val="C00000"/>
                        </a:solidFill>
                      </a:endParaRPr>
                    </a:p>
                    <a:p>
                      <a:pPr lvl="1" indent="0" algn="l">
                        <a:buFont typeface="Wingdings" panose="05000000000000000000" charset="0"/>
                        <a:buNone/>
                      </a:pPr>
                      <a:endParaRPr lang="zh-CN" altLang="en-US" sz="2400">
                        <a:solidFill>
                          <a:srgbClr val="C00000"/>
                        </a:solidFill>
                      </a:endParaRPr>
                    </a:p>
                    <a:p>
                      <a:pPr lvl="1" indent="0" algn="l">
                        <a:buFont typeface="Wingdings" panose="05000000000000000000" charset="0"/>
                        <a:buNone/>
                      </a:pPr>
                      <a:r>
                        <a:rPr lang="zh-CN" altLang="en-US" sz="2400">
                          <a:solidFill>
                            <a:srgbClr val="C00000"/>
                          </a:solidFill>
                        </a:rPr>
                        <a:t>Week 2</a:t>
                      </a:r>
                      <a:endParaRPr lang="zh-CN" altLang="en-US" sz="2400">
                        <a:solidFill>
                          <a:srgbClr val="C00000"/>
                        </a:solidFill>
                      </a:endParaRPr>
                    </a:p>
                    <a:p>
                      <a:pPr marL="0" lvl="1"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600">
                          <a:solidFill>
                            <a:srgbClr val="646464"/>
                          </a:solidFill>
                        </a:rPr>
                        <a:t>26-30 April, 2021</a:t>
                      </a:r>
                      <a:endParaRPr lang="zh-CN" altLang="en-US" sz="1600">
                        <a:solidFill>
                          <a:srgbClr val="646464"/>
                        </a:solidFill>
                      </a:endParaRPr>
                    </a:p>
                  </a:txBody>
                  <a:tcPr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lvl="0" indent="0">
                        <a:buFont typeface="Wingdings" panose="05000000000000000000" charset="0"/>
                        <a:buNone/>
                      </a:pPr>
                      <a:r>
                        <a:rPr lang="zh-CN" altLang="en-US" sz="2000">
                          <a:solidFill>
                            <a:schemeClr val="accent1"/>
                          </a:solidFill>
                        </a:rPr>
                        <a:t>Reveal the Mysterious of AI</a:t>
                      </a:r>
                      <a:endParaRPr lang="zh-CN" altLang="en-US" sz="2000">
                        <a:solidFill>
                          <a:schemeClr val="accent1"/>
                        </a:solidFill>
                      </a:endParaRPr>
                    </a:p>
                    <a:p>
                      <a:pPr marL="285750" lvl="0" indent="-285750">
                        <a:buFont typeface="Wingdings" panose="05000000000000000000" charset="0"/>
                        <a:buChar char="ü"/>
                      </a:pPr>
                      <a:r>
                        <a:rPr lang="zh-CN" altLang="en-US">
                          <a:solidFill>
                            <a:srgbClr val="646464"/>
                          </a:solidFill>
                        </a:rPr>
                        <a:t>What is AI?</a:t>
                      </a: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marL="285750" lvl="0" indent="-285750">
                        <a:buFont typeface="Wingdings" panose="05000000000000000000" charset="0"/>
                        <a:buChar char="ü"/>
                      </a:pPr>
                      <a:r>
                        <a:rPr lang="zh-CN" altLang="en-US">
                          <a:solidFill>
                            <a:srgbClr val="646464"/>
                          </a:solidFill>
                        </a:rPr>
                        <a:t>How can AI be applied in companies?</a:t>
                      </a: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marL="285750" lvl="0" indent="-285750">
                        <a:buFont typeface="Wingdings" panose="05000000000000000000" charset="0"/>
                        <a:buChar char="ü"/>
                      </a:pPr>
                      <a:r>
                        <a:rPr lang="zh-CN" altLang="en-US">
                          <a:solidFill>
                            <a:srgbClr val="646464"/>
                          </a:solidFill>
                        </a:rPr>
                        <a:t>What is Machine Learning/ Deep Learning?</a:t>
                      </a: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marL="285750" lvl="0" indent="-285750">
                        <a:buFont typeface="Wingdings" panose="05000000000000000000" charset="0"/>
                        <a:buChar char="ü"/>
                      </a:pPr>
                      <a:r>
                        <a:rPr lang="zh-CN" altLang="en-US">
                          <a:solidFill>
                            <a:srgbClr val="646464"/>
                          </a:solidFill>
                        </a:rPr>
                        <a:t>AI and its future</a:t>
                      </a: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marL="285750" lvl="0" indent="-285750">
                        <a:buFont typeface="Wingdings" panose="05000000000000000000" charset="0"/>
                        <a:buChar char="ü"/>
                      </a:pPr>
                      <a:r>
                        <a:rPr lang="zh-CN" altLang="en-US">
                          <a:solidFill>
                            <a:srgbClr val="646464"/>
                          </a:solidFill>
                        </a:rPr>
                        <a:t>Summary</a:t>
                      </a: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lvl="0" algn="l">
                        <a:buClrTx/>
                        <a:buSzTx/>
                        <a:buFont typeface="Wingdings" panose="05000000000000000000" charset="0"/>
                        <a:buNone/>
                      </a:pPr>
                      <a:r>
                        <a:rPr lang="zh-CN" altLang="en-US" sz="2000">
                          <a:solidFill>
                            <a:schemeClr val="accent1"/>
                          </a:solidFill>
                        </a:rPr>
                        <a:t>AI：A Brief Introduction</a:t>
                      </a:r>
                      <a:endParaRPr lang="zh-CN" altLang="en-US" sz="2000">
                        <a:solidFill>
                          <a:schemeClr val="accent1"/>
                        </a:solidFill>
                      </a:endParaRPr>
                    </a:p>
                    <a:p>
                      <a:pPr marL="285750" lvl="0" indent="-285750">
                        <a:buFont typeface="Wingdings" panose="05000000000000000000" charset="0"/>
                        <a:buChar char="ü"/>
                      </a:pPr>
                      <a:r>
                        <a:rPr lang="zh-CN" altLang="en-US">
                          <a:solidFill>
                            <a:srgbClr val="646464"/>
                          </a:solidFill>
                        </a:rPr>
                        <a:t>Introduction to Neural Networks</a:t>
                      </a: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marL="285750" lvl="0" indent="-285750">
                        <a:buFont typeface="Wingdings" panose="05000000000000000000" charset="0"/>
                        <a:buChar char="ü"/>
                      </a:pPr>
                      <a:r>
                        <a:rPr lang="zh-CN" altLang="en-US">
                          <a:solidFill>
                            <a:srgbClr val="646464"/>
                          </a:solidFill>
                        </a:rPr>
                        <a:t>Concepts of Convolutional Neural Network</a:t>
                      </a: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marL="285750" lvl="0" indent="-285750">
                        <a:buFont typeface="Wingdings" panose="05000000000000000000" charset="0"/>
                        <a:buChar char="ü"/>
                      </a:pPr>
                      <a:r>
                        <a:rPr lang="zh-CN" altLang="en-US">
                          <a:solidFill>
                            <a:srgbClr val="646464"/>
                          </a:solidFill>
                        </a:rPr>
                        <a:t>Typical CNN Models</a:t>
                      </a: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marL="285750" lvl="0" indent="-285750" algn="l">
                        <a:buClrTx/>
                        <a:buSzTx/>
                        <a:buFont typeface="Wingdings" panose="05000000000000000000" charset="0"/>
                        <a:buNone/>
                      </a:pPr>
                      <a:r>
                        <a:rPr lang="zh-CN" altLang="en-US" sz="2000">
                          <a:solidFill>
                            <a:schemeClr val="accent1"/>
                          </a:solidFill>
                        </a:rPr>
                        <a:t>Basic Knowledge of Artificial Intelligence</a:t>
                      </a:r>
                      <a:endParaRPr lang="zh-CN" altLang="en-US" sz="2000">
                        <a:solidFill>
                          <a:schemeClr val="accent1"/>
                        </a:solidFill>
                      </a:endParaRPr>
                    </a:p>
                    <a:p>
                      <a:pPr marL="285750" lvl="0" indent="-285750">
                        <a:buFont typeface="Wingdings" panose="05000000000000000000" charset="0"/>
                        <a:buChar char="Ø"/>
                      </a:pPr>
                      <a:r>
                        <a:rPr lang="zh-CN" altLang="en-US">
                          <a:solidFill>
                            <a:srgbClr val="646464"/>
                          </a:solidFill>
                        </a:rPr>
                        <a:t>AI Technical Architecture</a:t>
                      </a: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marL="285750" lvl="0" indent="-285750">
                        <a:buFont typeface="Wingdings" panose="05000000000000000000" charset="0"/>
                        <a:buChar char="Ø"/>
                      </a:pPr>
                      <a:r>
                        <a:rPr lang="zh-CN" altLang="en-US">
                          <a:solidFill>
                            <a:srgbClr val="646464"/>
                          </a:solidFill>
                        </a:rPr>
                        <a:t>Development&amp;Application In Carriers</a:t>
                      </a: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marL="285750" lvl="0" indent="-285750">
                        <a:buFont typeface="Wingdings" panose="05000000000000000000" charset="0"/>
                        <a:buChar char="Ø"/>
                      </a:pPr>
                      <a:r>
                        <a:rPr lang="zh-CN" altLang="en-US">
                          <a:solidFill>
                            <a:srgbClr val="646464"/>
                          </a:solidFill>
                        </a:rPr>
                        <a:t>Intelligent O&amp;M</a:t>
                      </a: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marL="285750" lvl="0" indent="-285750">
                        <a:buFont typeface="Wingdings" panose="05000000000000000000" charset="0"/>
                        <a:buChar char="Ø"/>
                      </a:pPr>
                      <a:r>
                        <a:rPr lang="zh-CN" altLang="en-US">
                          <a:solidFill>
                            <a:srgbClr val="646464"/>
                          </a:solidFill>
                        </a:rPr>
                        <a:t>Smart city</a:t>
                      </a: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marL="285750" lvl="0" indent="-285750">
                        <a:buFont typeface="Wingdings" panose="05000000000000000000" charset="0"/>
                        <a:buChar char="Ø"/>
                      </a:pPr>
                      <a:r>
                        <a:rPr lang="zh-CN" altLang="en-US">
                          <a:solidFill>
                            <a:srgbClr val="646464"/>
                          </a:solidFill>
                        </a:rPr>
                        <a:t>Autonomous driving</a:t>
                      </a: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marL="285750" lvl="0" indent="-285750">
                        <a:buFont typeface="Wingdings" panose="05000000000000000000" charset="0"/>
                        <a:buChar char="Ø"/>
                      </a:pPr>
                      <a:r>
                        <a:rPr lang="zh-CN" altLang="en-US">
                          <a:solidFill>
                            <a:srgbClr val="646464"/>
                          </a:solidFill>
                        </a:rPr>
                        <a:t>Virtual assistant</a:t>
                      </a: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marL="285750" lvl="0" indent="-285750" algn="l">
                        <a:buClrTx/>
                        <a:buSzTx/>
                        <a:buFont typeface="Wingdings" panose="05000000000000000000" charset="0"/>
                        <a:buNone/>
                      </a:pPr>
                      <a:r>
                        <a:rPr lang="zh-CN" altLang="en-US" sz="2000">
                          <a:solidFill>
                            <a:schemeClr val="accent1"/>
                          </a:solidFill>
                        </a:rPr>
                        <a:t>Commercialization of Artificial Intelligence</a:t>
                      </a:r>
                      <a:endParaRPr lang="zh-CN" altLang="en-US" sz="2000">
                        <a:solidFill>
                          <a:schemeClr val="accent1"/>
                        </a:solidFill>
                      </a:endParaRPr>
                    </a:p>
                    <a:p>
                      <a:pPr marL="285750" lvl="0" indent="-285750">
                        <a:buFont typeface="Wingdings" panose="05000000000000000000" charset="0"/>
                        <a:buChar char="ü"/>
                      </a:pPr>
                      <a:r>
                        <a:rPr lang="zh-CN" altLang="en-US">
                          <a:solidFill>
                            <a:srgbClr val="646464"/>
                          </a:solidFill>
                        </a:rPr>
                        <a:t>Challenges in Port Industry</a:t>
                      </a: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marL="285750" lvl="0" indent="-285750">
                        <a:buFont typeface="Wingdings" panose="05000000000000000000" charset="0"/>
                        <a:buChar char="ü"/>
                      </a:pPr>
                      <a:r>
                        <a:rPr lang="zh-CN" altLang="en-US">
                          <a:solidFill>
                            <a:srgbClr val="646464"/>
                          </a:solidFill>
                        </a:rPr>
                        <a:t>Technology Transformation</a:t>
                      </a: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marL="285750" lvl="0" indent="-285750">
                        <a:buFont typeface="Wingdings" panose="05000000000000000000" charset="0"/>
                        <a:buChar char="ü"/>
                      </a:pPr>
                      <a:r>
                        <a:rPr lang="zh-CN" altLang="en-US">
                          <a:solidFill>
                            <a:srgbClr val="646464"/>
                          </a:solidFill>
                        </a:rPr>
                        <a:t>Westwell's solution</a:t>
                      </a: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</a:txBody>
                  <a:tcPr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215900" y="836930"/>
          <a:ext cx="11760200" cy="59658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4005"/>
                <a:gridCol w="8926195"/>
              </a:tblGrid>
              <a:tr h="59753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Title</a:t>
                      </a:r>
                      <a:endParaRPr lang="en-US" sz="1800" b="1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Digital Economy Standardization and Application</a:t>
                      </a:r>
                      <a:endParaRPr lang="en-US" sz="1800" b="1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1059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1" spc="120">
                          <a:solidFill>
                            <a:srgbClr val="646464"/>
                          </a:solidFill>
                          <a:ea typeface="微软雅黑" panose="020B0503020204020204" charset="-122"/>
                          <a:cs typeface="+mn-lt"/>
                        </a:rPr>
                        <a:t>Method of delivery</a:t>
                      </a:r>
                      <a:endParaRPr lang="en-US" sz="1900" b="1" spc="120">
                        <a:solidFill>
                          <a:srgbClr val="646464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0" spc="120">
                          <a:solidFill>
                            <a:srgbClr val="404040"/>
                          </a:solidFill>
                          <a:ea typeface="微软雅黑" panose="020B0503020204020204" charset="-122"/>
                          <a:cs typeface="+mn-lt"/>
                        </a:rPr>
                        <a:t>Online (through ITU Academy platform and zoom meeting in online chat session)</a:t>
                      </a:r>
                      <a:endParaRPr lang="en-US" altLang="en-US" sz="1900" b="0" spc="120">
                        <a:solidFill>
                          <a:srgbClr val="404040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52625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1" spc="120">
                          <a:solidFill>
                            <a:srgbClr val="646464"/>
                          </a:solidFill>
                          <a:ea typeface="微软雅黑" panose="020B0503020204020204" charset="-122"/>
                          <a:cs typeface="+mn-lt"/>
                        </a:rPr>
                        <a:t>Objectives</a:t>
                      </a:r>
                      <a:endParaRPr lang="en-US" altLang="en-US" sz="1900" b="1" spc="120">
                        <a:solidFill>
                          <a:srgbClr val="646464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marL="285750" indent="-28575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charset="0"/>
                        <a:buChar char="ü"/>
                      </a:pPr>
                      <a:r>
                        <a:rPr lang="en-US" sz="1900" b="0" spc="120">
                          <a:solidFill>
                            <a:srgbClr val="404040"/>
                          </a:solidFill>
                          <a:ea typeface="微软雅黑" panose="020B0503020204020204" charset="-122"/>
                          <a:cs typeface="+mn-lt"/>
                        </a:rPr>
                        <a:t>To build knowledge of participants on the standardization of digital economy in relative ITU study groups</a:t>
                      </a:r>
                      <a:endParaRPr lang="en-US" sz="1900" b="0" spc="120">
                        <a:solidFill>
                          <a:srgbClr val="404040"/>
                        </a:solidFill>
                        <a:ea typeface="微软雅黑" panose="020B0503020204020204" charset="-122"/>
                        <a:cs typeface="+mn-lt"/>
                      </a:endParaRPr>
                    </a:p>
                    <a:p>
                      <a:pPr marL="285750" indent="-28575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charset="0"/>
                        <a:buChar char="ü"/>
                      </a:pPr>
                      <a:r>
                        <a:rPr lang="en-US" sz="1900" b="0" spc="120">
                          <a:solidFill>
                            <a:srgbClr val="404040"/>
                          </a:solidFill>
                          <a:ea typeface="微软雅黑" panose="020B0503020204020204" charset="-122"/>
                          <a:cs typeface="+mn-lt"/>
                        </a:rPr>
                        <a:t>To build knowledge of participants on the future networks for digital transformation, such as the ICT broadband infrastructure, vertical industries.</a:t>
                      </a:r>
                      <a:endParaRPr lang="en-US" altLang="en-US" sz="1900" b="0" spc="120">
                        <a:solidFill>
                          <a:srgbClr val="404040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563245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1" spc="120">
                          <a:solidFill>
                            <a:srgbClr val="646464"/>
                          </a:solidFill>
                          <a:ea typeface="微软雅黑" panose="020B0503020204020204" charset="-122"/>
                          <a:cs typeface="+mn-lt"/>
                        </a:rPr>
                        <a:t>Dates</a:t>
                      </a:r>
                      <a:endParaRPr lang="en-US" altLang="en-US" sz="1900" b="1" spc="120">
                        <a:solidFill>
                          <a:srgbClr val="646464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0" spc="120">
                          <a:solidFill>
                            <a:srgbClr val="404040"/>
                          </a:solidFill>
                          <a:ea typeface="微软雅黑" panose="020B0503020204020204" charset="-122"/>
                          <a:cs typeface="+mn-lt"/>
                        </a:rPr>
                        <a:t>14-27 June, 2021</a:t>
                      </a:r>
                      <a:endParaRPr lang="en-US" altLang="en-US" sz="1900" b="0" spc="120">
                        <a:solidFill>
                          <a:srgbClr val="404040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3245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1" spc="120">
                          <a:solidFill>
                            <a:srgbClr val="646464"/>
                          </a:solidFill>
                          <a:ea typeface="微软雅黑" panose="020B0503020204020204" charset="-122"/>
                          <a:cs typeface="+mn-lt"/>
                        </a:rPr>
                        <a:t>Duration</a:t>
                      </a:r>
                      <a:endParaRPr lang="en-US" altLang="en-US" sz="1900" b="1" spc="120">
                        <a:solidFill>
                          <a:srgbClr val="646464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0" spc="120">
                          <a:solidFill>
                            <a:srgbClr val="404040"/>
                          </a:solidFill>
                          <a:ea typeface="微软雅黑" panose="020B0503020204020204" charset="-122"/>
                          <a:cs typeface="+mn-lt"/>
                        </a:rPr>
                        <a:t>2 weeks with extended period for assignment and quizzes.</a:t>
                      </a:r>
                      <a:endParaRPr lang="en-US" altLang="en-US" sz="1900" b="0" spc="120">
                        <a:solidFill>
                          <a:srgbClr val="404040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688975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1" spc="120">
                          <a:solidFill>
                            <a:srgbClr val="646464"/>
                          </a:solidFill>
                          <a:ea typeface="微软雅黑" panose="020B0503020204020204" charset="-122"/>
                          <a:cs typeface="+mn-lt"/>
                        </a:rPr>
                        <a:t>Registration deadline</a:t>
                      </a:r>
                      <a:endParaRPr lang="en-US" altLang="en-US" sz="1900" b="1" spc="120">
                        <a:solidFill>
                          <a:srgbClr val="646464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0" spc="120">
                          <a:solidFill>
                            <a:srgbClr val="404040"/>
                          </a:solidFill>
                          <a:ea typeface="微软雅黑" panose="020B0503020204020204" charset="-122"/>
                          <a:cs typeface="+mn-lt"/>
                        </a:rPr>
                        <a:t>1st June, 2021</a:t>
                      </a:r>
                      <a:endParaRPr lang="en-US" altLang="en-US" sz="1900" b="0" spc="120">
                        <a:solidFill>
                          <a:srgbClr val="404040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961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1" spc="120">
                          <a:solidFill>
                            <a:srgbClr val="646464"/>
                          </a:solidFill>
                          <a:ea typeface="微软雅黑" panose="020B0503020204020204" charset="-122"/>
                          <a:cs typeface="+mn-lt"/>
                        </a:rPr>
                        <a:t>Training fees</a:t>
                      </a:r>
                      <a:endParaRPr lang="en-US" altLang="en-US" sz="1900" b="1" spc="120">
                        <a:solidFill>
                          <a:srgbClr val="646464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0" spc="120">
                          <a:solidFill>
                            <a:srgbClr val="404040"/>
                          </a:solidFill>
                          <a:ea typeface="微软雅黑" panose="020B0503020204020204" charset="-122"/>
                          <a:cs typeface="+mn-lt"/>
                        </a:rPr>
                        <a:t>Free</a:t>
                      </a:r>
                      <a:endParaRPr lang="en-US" altLang="en-US" sz="1900" b="0" spc="120">
                        <a:solidFill>
                          <a:srgbClr val="404040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398780" y="295275"/>
            <a:ext cx="568769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 smtClean="0">
                <a:sym typeface="+mn-ea"/>
              </a:rPr>
              <a:t>2. The Training Program for 2021</a:t>
            </a:r>
            <a:endParaRPr lang="en-US" altLang="zh-CN" sz="2800" dirty="0" smtClean="0"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152400" y="832485"/>
          <a:ext cx="11920855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5765"/>
                <a:gridCol w="3796030"/>
                <a:gridCol w="1791335"/>
                <a:gridCol w="4657725"/>
              </a:tblGrid>
              <a:tr h="597408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solidFill>
                          <a:srgbClr val="646464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zh-CN" altLang="en-US" sz="1600">
                        <a:solidFill>
                          <a:srgbClr val="646464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zh-CN" altLang="en-US" sz="1600">
                        <a:solidFill>
                          <a:srgbClr val="646464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zh-CN" altLang="en-US" sz="1600">
                        <a:solidFill>
                          <a:srgbClr val="646464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zh-CN" altLang="en-US" sz="1600">
                        <a:solidFill>
                          <a:srgbClr val="646464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zh-CN" altLang="en-US" sz="1600">
                        <a:solidFill>
                          <a:srgbClr val="646464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zh-CN" altLang="en-US" sz="1600">
                        <a:solidFill>
                          <a:srgbClr val="646464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zh-CN" altLang="en-US" sz="1600">
                        <a:solidFill>
                          <a:srgbClr val="646464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zh-CN" altLang="en-US" sz="2000">
                        <a:solidFill>
                          <a:srgbClr val="C00000"/>
                        </a:solidFill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rgbClr val="C00000"/>
                          </a:solidFill>
                        </a:rPr>
                        <a:t>Week 1</a:t>
                      </a:r>
                      <a:endParaRPr lang="zh-CN" altLang="en-US" sz="2400">
                        <a:solidFill>
                          <a:srgbClr val="C00000"/>
                        </a:solidFill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600">
                          <a:solidFill>
                            <a:srgbClr val="646464"/>
                          </a:solidFill>
                        </a:rPr>
                        <a:t> 14-20 June, 2021</a:t>
                      </a:r>
                      <a:endParaRPr lang="zh-CN" altLang="en-US" sz="1600">
                        <a:solidFill>
                          <a:srgbClr val="646464"/>
                        </a:solidFill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600">
                          <a:solidFill>
                            <a:srgbClr val="646464"/>
                          </a:solidFill>
                        </a:rPr>
                        <a:t> </a:t>
                      </a:r>
                      <a:endParaRPr lang="zh-CN" altLang="en-US" sz="1600">
                        <a:solidFill>
                          <a:srgbClr val="646464"/>
                        </a:solidFill>
                      </a:endParaRPr>
                    </a:p>
                  </a:txBody>
                  <a:tcPr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600">
                        <a:solidFill>
                          <a:srgbClr val="646464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000" b="1">
                          <a:solidFill>
                            <a:schemeClr val="accent1"/>
                          </a:solidFill>
                        </a:rPr>
                        <a:t>Outlook of International Standardization of Digital Transformation</a:t>
                      </a:r>
                      <a:endParaRPr lang="zh-CN" altLang="en-US" sz="2000" b="1">
                        <a:solidFill>
                          <a:schemeClr val="accent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charset="0"/>
                        <a:buChar char="ü"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</a:rPr>
                        <a:t>Challenges we faced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charset="0"/>
                        <a:buChar char="ü"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</a:rPr>
                        <a:t>Digital Transformation and potential of digital technologies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charset="0"/>
                        <a:buChar char="ü"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</a:rPr>
                        <a:t>ITU’s activities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zh-CN" altLang="en-US" sz="2000" b="1">
                          <a:solidFill>
                            <a:schemeClr val="accent1"/>
                          </a:solidFill>
                        </a:rPr>
                        <a:t>Development and Standardization of Machine Vision Technology &amp; Application</a:t>
                      </a:r>
                      <a:endParaRPr lang="zh-CN" altLang="en-US" sz="2000" b="1">
                        <a:solidFill>
                          <a:schemeClr val="accent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charset="0"/>
                        <a:buChar char="ü"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</a:rPr>
                        <a:t>Machine vision industry overview and developing trend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charset="0"/>
                        <a:buChar char="ü"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</a:rPr>
                        <a:t>Typical machine vision use cases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charset="0"/>
                        <a:buChar char="ü"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</a:rPr>
                        <a:t>ITU’s activities in ITU-T SG 16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zh-CN" altLang="en-US" sz="2000" b="1">
                          <a:solidFill>
                            <a:schemeClr val="accent1"/>
                          </a:solidFill>
                        </a:rPr>
                        <a:t>Progress on ITU-T AI4H Focus Group Related Standardization</a:t>
                      </a:r>
                      <a:endParaRPr lang="zh-CN" altLang="en-US" sz="2000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lvl="1" indent="0">
                        <a:buFont typeface="Wingdings" panose="05000000000000000000" charset="0"/>
                        <a:buNone/>
                      </a:pP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lvl="1" indent="0">
                        <a:buFont typeface="Wingdings" panose="05000000000000000000" charset="0"/>
                        <a:buNone/>
                      </a:pP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lvl="1" indent="0">
                        <a:buFont typeface="Wingdings" panose="05000000000000000000" charset="0"/>
                        <a:buNone/>
                      </a:pP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lvl="1" indent="0">
                        <a:buFont typeface="Wingdings" panose="05000000000000000000" charset="0"/>
                        <a:buNone/>
                      </a:pP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lvl="1" indent="0">
                        <a:buFont typeface="Wingdings" panose="05000000000000000000" charset="0"/>
                        <a:buNone/>
                      </a:pP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lvl="1" indent="0">
                        <a:buFont typeface="Wingdings" panose="05000000000000000000" charset="0"/>
                        <a:buNone/>
                      </a:pP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lvl="1" indent="0">
                        <a:buFont typeface="Wingdings" panose="05000000000000000000" charset="0"/>
                        <a:buNone/>
                      </a:pPr>
                      <a:endParaRPr lang="zh-CN" altLang="en-US">
                        <a:solidFill>
                          <a:srgbClr val="646464"/>
                        </a:solidFill>
                      </a:endParaRPr>
                    </a:p>
                    <a:p>
                      <a:pPr lvl="1" indent="0">
                        <a:buFont typeface="Wingdings" panose="05000000000000000000" charset="0"/>
                        <a:buNone/>
                      </a:pPr>
                      <a:endParaRPr lang="zh-CN" altLang="en-US" sz="2400">
                        <a:solidFill>
                          <a:srgbClr val="C00000"/>
                        </a:solidFill>
                      </a:endParaRPr>
                    </a:p>
                    <a:p>
                      <a:pPr lvl="1" indent="0">
                        <a:buFont typeface="Wingdings" panose="05000000000000000000" charset="0"/>
                        <a:buNone/>
                      </a:pPr>
                      <a:r>
                        <a:rPr lang="zh-CN" altLang="en-US" sz="2400">
                          <a:solidFill>
                            <a:srgbClr val="C00000"/>
                          </a:solidFill>
                        </a:rPr>
                        <a:t>Week 2</a:t>
                      </a:r>
                      <a:endParaRPr lang="zh-CN" altLang="en-US" sz="2400">
                        <a:solidFill>
                          <a:srgbClr val="C00000"/>
                        </a:solidFill>
                      </a:endParaRPr>
                    </a:p>
                    <a:p>
                      <a:pPr marL="0" lvl="1"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600">
                          <a:solidFill>
                            <a:srgbClr val="646464"/>
                          </a:solidFill>
                        </a:rPr>
                        <a:t> 21-27 June, 2021</a:t>
                      </a:r>
                      <a:endParaRPr lang="zh-CN" altLang="en-US" sz="1600">
                        <a:solidFill>
                          <a:srgbClr val="646464"/>
                        </a:solidFill>
                      </a:endParaRPr>
                    </a:p>
                  </a:txBody>
                  <a:tcPr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lvl="0" indent="0">
                        <a:buFont typeface="Wingdings" panose="05000000000000000000" charset="0"/>
                        <a:buNone/>
                      </a:pPr>
                      <a:r>
                        <a:rPr lang="zh-CN" altLang="en-US" sz="2000">
                          <a:solidFill>
                            <a:schemeClr val="accent1"/>
                          </a:solidFill>
                        </a:rPr>
                        <a:t>Insights of ICT Broadband Infrastructure</a:t>
                      </a:r>
                      <a:endParaRPr lang="zh-CN" altLang="en-US" sz="2000">
                        <a:solidFill>
                          <a:schemeClr val="accent1"/>
                        </a:solidFill>
                      </a:endParaRPr>
                    </a:p>
                    <a:p>
                      <a:pPr marL="342900" lvl="0" indent="-342900">
                        <a:buFont typeface="Wingdings" panose="05000000000000000000" charset="0"/>
                        <a:buChar char="Ø"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</a:rPr>
                        <a:t>Changes unseen in the past 30 years are happening in the ICT industry </a:t>
                      </a:r>
                      <a:endParaRPr lang="zh-CN" altLang="en-US" sz="180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buFont typeface="Wingdings" panose="05000000000000000000" charset="0"/>
                        <a:buChar char="Ø"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</a:rPr>
                        <a:t>ICT business development laws have profoundly changed</a:t>
                      </a:r>
                      <a:endParaRPr lang="zh-CN" altLang="en-US" sz="180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buFont typeface="Wingdings" panose="05000000000000000000" charset="0"/>
                        <a:buChar char="Ø"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</a:rPr>
                        <a:t>ICT industry development models have profoundly changed</a:t>
                      </a:r>
                      <a:endParaRPr lang="zh-CN" altLang="en-US" sz="180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buFont typeface="Wingdings" panose="05000000000000000000" charset="0"/>
                        <a:buChar char="Ø"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</a:rPr>
                        <a:t>Case study in Europe and China</a:t>
                      </a:r>
                      <a:endParaRPr lang="zh-CN" altLang="en-US" sz="180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buFont typeface="Wingdings" panose="05000000000000000000" charset="0"/>
                        <a:buChar char="Ø"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</a:rPr>
                        <a:t>ITU initiates a global dialog on broadband development to address fragmented broadband industry</a:t>
                      </a:r>
                      <a:endParaRPr lang="zh-CN" altLang="en-US" sz="180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buFont typeface="Wingdings" panose="05000000000000000000" charset="0"/>
                        <a:buNone/>
                      </a:pPr>
                      <a:r>
                        <a:rPr lang="zh-CN" altLang="en-US" sz="2000">
                          <a:solidFill>
                            <a:schemeClr val="accent1"/>
                          </a:solidFill>
                        </a:rPr>
                        <a:t>AI in 5G, Towards a New Era</a:t>
                      </a:r>
                      <a:endParaRPr lang="zh-CN" altLang="en-US" sz="2000">
                        <a:solidFill>
                          <a:schemeClr val="accent1"/>
                        </a:solidFill>
                      </a:endParaRPr>
                    </a:p>
                    <a:p>
                      <a:pPr marL="342900" lvl="0" indent="-342900">
                        <a:buFont typeface="Wingdings" panose="05000000000000000000" charset="0"/>
                        <a:buChar char="Ø"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</a:rPr>
                        <a:t>Relationship between AI and 5G</a:t>
                      </a:r>
                      <a:endParaRPr lang="zh-CN" altLang="en-US" sz="180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buFont typeface="Wingdings" panose="05000000000000000000" charset="0"/>
                        <a:buChar char="Ø"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</a:rPr>
                        <a:t>Technology trend analysis</a:t>
                      </a:r>
                      <a:endParaRPr lang="zh-CN" altLang="en-US" sz="180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buFont typeface="Wingdings" panose="05000000000000000000" charset="0"/>
                        <a:buNone/>
                      </a:pPr>
                      <a:r>
                        <a:rPr lang="zh-CN" altLang="en-US" sz="2000">
                          <a:solidFill>
                            <a:schemeClr val="accent1"/>
                          </a:solidFill>
                        </a:rPr>
                        <a:t>Network Evolution For Future Vertical Communication Network</a:t>
                      </a:r>
                      <a:endParaRPr lang="zh-CN" altLang="en-US" sz="2000">
                        <a:solidFill>
                          <a:schemeClr val="accent1"/>
                        </a:solidFill>
                      </a:endParaRPr>
                    </a:p>
                    <a:p>
                      <a:pPr marL="342900" lvl="0" indent="-342900">
                        <a:buFont typeface="Wingdings" panose="05000000000000000000" charset="0"/>
                        <a:buChar char="Ø"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</a:rPr>
                        <a:t>Smart Education, Remote VR classroom</a:t>
                      </a:r>
                      <a:endParaRPr lang="zh-CN" altLang="en-US" sz="180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buFont typeface="Wingdings" panose="05000000000000000000" charset="0"/>
                        <a:buChar char="Ø"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</a:rPr>
                        <a:t>Smart City &amp; Autonomous Transportation </a:t>
                      </a:r>
                      <a:endParaRPr lang="zh-CN" altLang="en-US" sz="180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buFont typeface="Wingdings" panose="05000000000000000000" charset="0"/>
                        <a:buChar char="Ø"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</a:rPr>
                        <a:t>Remote Healthcare and Advanced Medical Services</a:t>
                      </a:r>
                      <a:endParaRPr lang="zh-CN" altLang="en-US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98780" y="295275"/>
            <a:ext cx="568769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 smtClean="0">
                <a:sym typeface="+mn-ea"/>
              </a:rPr>
              <a:t>2. The Training Program for 2021</a:t>
            </a:r>
            <a:endParaRPr lang="en-US" altLang="zh-CN" sz="2800" dirty="0" smtClean="0">
              <a:sym typeface="+mn-ea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398632" y="952182"/>
          <a:ext cx="11167745" cy="5784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3645"/>
                <a:gridCol w="8674100"/>
              </a:tblGrid>
              <a:tr h="47688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Title</a:t>
                      </a:r>
                      <a:endParaRPr lang="en-US" sz="1800" b="1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63500" marB="635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Conformity and Interoperability relating to Industrial Internet</a:t>
                      </a:r>
                      <a:endParaRPr lang="en-US" sz="1800" b="1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63500" marB="635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8486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spc="60">
                          <a:solidFill>
                            <a:srgbClr val="646464"/>
                          </a:solidFill>
                          <a:ea typeface="微软雅黑" panose="020B0503020204020204" charset="-122"/>
                          <a:cs typeface="+mn-lt"/>
                        </a:rPr>
                        <a:t>Method of delivery</a:t>
                      </a:r>
                      <a:endParaRPr lang="en-US" sz="2000" b="0" spc="60">
                        <a:solidFill>
                          <a:srgbClr val="646464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07950" marR="107950" marT="63500" marB="635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Online (through ITU Academy platform and zoom meeting in online chat session)</a:t>
                      </a:r>
                      <a:endParaRPr lang="en-US" altLang="en-US" sz="18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63500" marB="635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8737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spc="60">
                          <a:solidFill>
                            <a:srgbClr val="646464"/>
                          </a:solidFill>
                          <a:ea typeface="微软雅黑" panose="020B0503020204020204" charset="-122"/>
                          <a:cs typeface="+mn-lt"/>
                        </a:rPr>
                        <a:t>Course description</a:t>
                      </a:r>
                      <a:endParaRPr lang="en-US" altLang="en-US" sz="2000" b="0" spc="60">
                        <a:solidFill>
                          <a:srgbClr val="646464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07950" marR="107950" marT="63500" marB="635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The main contents of this course include:</a:t>
                      </a:r>
                      <a:endParaRPr lang="en-US" sz="18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1.The overall development of industrial internet internationally and regionally</a:t>
                      </a:r>
                      <a:endParaRPr lang="en-US" sz="18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2.The key network technologies, such as 5G, time-sensitive networking, etc and their application in industrial internet </a:t>
                      </a:r>
                      <a:endParaRPr lang="en-US" sz="18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3.The typical industrial internet platforms provided by Chinese companies </a:t>
                      </a:r>
                      <a:endParaRPr lang="en-US" sz="18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4.The key industrial internet identity system technologies and their application</a:t>
                      </a:r>
                      <a:endParaRPr lang="en-US" altLang="en-US" sz="18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63500" marB="635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435735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en-US" sz="2000" b="0" spc="60">
                          <a:solidFill>
                            <a:srgbClr val="646464"/>
                          </a:solidFill>
                          <a:ea typeface="微软雅黑" panose="020B0503020204020204" charset="-122"/>
                          <a:cs typeface="+mn-lt"/>
                        </a:rPr>
                        <a:t>Date and duration</a:t>
                      </a:r>
                      <a:endParaRPr lang="en-US" altLang="en-US" sz="2000" b="0" spc="60">
                        <a:solidFill>
                          <a:srgbClr val="646464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07950" marR="107950" marT="63500" marB="635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en-US" sz="18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Q3/2021</a:t>
                      </a:r>
                      <a:endParaRPr lang="en-US" altLang="en-US" sz="18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en-US" sz="1800" b="0" spc="6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2 Weeks</a:t>
                      </a:r>
                      <a:endParaRPr lang="en-US" altLang="en-US" sz="1800" b="0" spc="6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07950" marR="107950" marT="63500" marB="6350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5ac36f07-5671-4f76-bcfb-611e7461ae6e}"/>
</p:tagLst>
</file>

<file path=ppt/tags/tag2.xml><?xml version="1.0" encoding="utf-8"?>
<p:tagLst xmlns:p="http://schemas.openxmlformats.org/presentationml/2006/main">
  <p:tag name="KSO_WM_UNIT_TABLE_BEAUTIFY" val="smartTable{661ccad3-c0a2-4457-9a67-afb2788972a7}"/>
  <p:tag name="TABLE_ENDDRAG_ORIGIN_RECT" val="920*471"/>
  <p:tag name="TABLE_ENDDRAG_RECT" val="11*66*920*471"/>
  <p:tag name="TABLE_RECT" val="103.025*66.6134*753.95*446.95"/>
  <p:tag name="TABLE_EMPHASIZE_COLOR" val="6579300"/>
  <p:tag name="TABLE_ONEKEY_SKIN_IDX" val="0"/>
  <p:tag name="TABLE_SKINIDX" val="-1"/>
  <p:tag name="TABLE_COLORIDX" val="l"/>
</p:tagLst>
</file>

<file path=ppt/tags/tag3.xml><?xml version="1.0" encoding="utf-8"?>
<p:tagLst xmlns:p="http://schemas.openxmlformats.org/presentationml/2006/main">
  <p:tag name="KSO_WM_UNIT_TABLE_BEAUTIFY" val="smartTable{5b716908-f658-4345-8d16-15e1d21134db}"/>
  <p:tag name="TABLE_RECT" val="412.488*22.8*530.5*494.4"/>
  <p:tag name="TABLE_EMPHASIZE_COLOR" val="6579300"/>
  <p:tag name="TABLE_ONEKEY_SKIN_IDX" val="0"/>
  <p:tag name="TABLE_SKINIDX" val="-1"/>
  <p:tag name="TABLE_COLORIDX" val="l"/>
  <p:tag name="TABLE_ENDDRAG_ORIGIN_RECT" val="872*429"/>
  <p:tag name="TABLE_ENDDRAG_RECT" val="35*82*872*429"/>
</p:tagLst>
</file>

<file path=ppt/tags/tag4.xml><?xml version="1.0" encoding="utf-8"?>
<p:tagLst xmlns:p="http://schemas.openxmlformats.org/presentationml/2006/main">
  <p:tag name="KSO_WM_UNIT_TABLE_BEAUTIFY" val="smartTable{ecbf05be-2f59-44bb-bc0c-5f69eaea5a2f}"/>
  <p:tag name="TABLE_ENDDRAG_ORIGIN_RECT" val="893*770"/>
  <p:tag name="TABLE_ENDDRAG_RECT" val="15*70*893*770"/>
  <p:tag name="TABLE_RECT" val="32.9*93.9*857.6*316.6"/>
  <p:tag name="TABLE_EMPHASIZE_COLOR" val="6579300"/>
  <p:tag name="TABLE_ONEKEY_SKIN_IDX" val="0"/>
  <p:tag name="TABLE_SKINIDX" val="-1"/>
  <p:tag name="TABLE_COLORIDX" val="l"/>
</p:tagLst>
</file>

<file path=ppt/tags/tag5.xml><?xml version="1.0" encoding="utf-8"?>
<p:tagLst xmlns:p="http://schemas.openxmlformats.org/presentationml/2006/main">
  <p:tag name="KSO_WM_UNIT_TABLE_BEAUTIFY" val="smartTable{00168152-7fb0-4662-91a9-cdcedec3f6ee}"/>
  <p:tag name="TABLE_RECT" val="17*52.6*926*434.8"/>
  <p:tag name="TABLE_EMPHASIZE_COLOR" val="6579300"/>
  <p:tag name="TABLE_ONEKEY_SKIN_IDX" val="0"/>
  <p:tag name="TABLE_SKINIDX" val="-1"/>
  <p:tag name="TABLE_COLORIDX" val="l"/>
  <p:tag name="TABLE_ENDDRAG_ORIGIN_RECT" val="926*464"/>
  <p:tag name="TABLE_ENDDRAG_RECT" val="17*65*926*464"/>
</p:tagLst>
</file>

<file path=ppt/tags/tag6.xml><?xml version="1.0" encoding="utf-8"?>
<p:tagLst xmlns:p="http://schemas.openxmlformats.org/presentationml/2006/main">
  <p:tag name="KSO_WM_UNIT_TABLE_BEAUTIFY" val="smartTable{ecbf05be-2f59-44bb-bc0c-5f69eaea5a2f}"/>
  <p:tag name="TABLE_ENDDRAG_ORIGIN_RECT" val="893*770"/>
  <p:tag name="TABLE_ENDDRAG_RECT" val="15*70*893*770"/>
  <p:tag name="TABLE_RECT" val="32.9*93.9*857.6*316.6"/>
  <p:tag name="TABLE_EMPHASIZE_COLOR" val="6579300"/>
  <p:tag name="TABLE_ONEKEY_SKIN_IDX" val="0"/>
  <p:tag name="TABLE_SKINIDX" val="-1"/>
  <p:tag name="TABLE_COLORIDX" val="l"/>
</p:tagLst>
</file>

<file path=ppt/tags/tag7.xml><?xml version="1.0" encoding="utf-8"?>
<p:tagLst xmlns:p="http://schemas.openxmlformats.org/presentationml/2006/main">
  <p:tag name="KSO_WM_UNIT_TABLE_BEAUTIFY" val="smartTable{568358f6-cfa1-49ed-b184-3d73c80eae76}"/>
  <p:tag name="TABLE_RECT" val="412.488*181.575*530.5*176.85"/>
  <p:tag name="TABLE_EMPHASIZE_COLOR" val="6579300"/>
  <p:tag name="TABLE_ONEKEY_SKIN_IDX" val="0"/>
  <p:tag name="TABLE_SKINIDX" val="-1"/>
  <p:tag name="TABLE_COLORIDX" val="l"/>
  <p:tag name="TABLE_ENDDRAG_ORIGIN_RECT" val="879*455"/>
  <p:tag name="TABLE_ENDDRAG_RECT" val="31*74*879*455"/>
</p:tagLst>
</file>

<file path=ppt/tags/tag8.xml><?xml version="1.0" encoding="utf-8"?>
<p:tagLst xmlns:p="http://schemas.openxmlformats.org/presentationml/2006/main">
  <p:tag name="KSO_WM_UNIT_TABLE_BEAUTIFY" val="smartTable{99c03ce3-514c-4890-a04b-847013cfe5c3}"/>
  <p:tag name="TABLE_RECT" val="17*123.05*926*293.9"/>
  <p:tag name="TABLE_EMPHASIZE_COLOR" val="6579300"/>
  <p:tag name="TABLE_ONEKEY_SKIN_IDX" val="0"/>
  <p:tag name="TABLE_SKINIDX" val="-1"/>
  <p:tag name="TABLE_COLORIDX" val="l"/>
  <p:tag name="TABLE_ENDDRAG_ORIGIN_RECT" val="926*435"/>
  <p:tag name="TABLE_ENDDRAG_RECT" val="18*71*926*43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6064</Words>
  <Application>WPS 演示</Application>
  <PresentationFormat>宽屏</PresentationFormat>
  <Paragraphs>476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3" baseType="lpstr">
      <vt:lpstr>Arial</vt:lpstr>
      <vt:lpstr>宋体</vt:lpstr>
      <vt:lpstr>Wingdings</vt:lpstr>
      <vt:lpstr>微软雅黑</vt:lpstr>
      <vt:lpstr>Calibri</vt:lpstr>
      <vt:lpstr>Arial Unicode MS</vt:lpstr>
      <vt:lpstr>楷体</vt:lpstr>
      <vt:lpstr>黑体</vt:lpstr>
      <vt:lpstr>Wingdings</vt:lpstr>
      <vt:lpstr>Times New Roman</vt:lpstr>
      <vt:lpstr>Calibri</vt:lpstr>
      <vt:lpstr>Malgun Gothic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x230-1</dc:creator>
  <cp:lastModifiedBy>wy</cp:lastModifiedBy>
  <cp:revision>95</cp:revision>
  <dcterms:created xsi:type="dcterms:W3CDTF">2019-01-07T06:19:00Z</dcterms:created>
  <dcterms:modified xsi:type="dcterms:W3CDTF">2020-12-08T12:53:44Z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