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02" r:id="rId3"/>
    <p:sldId id="305" r:id="rId4"/>
    <p:sldId id="313" r:id="rId5"/>
    <p:sldId id="310" r:id="rId6"/>
    <p:sldId id="315" r:id="rId7"/>
    <p:sldId id="316" r:id="rId8"/>
    <p:sldId id="303" r:id="rId9"/>
    <p:sldId id="317" r:id="rId10"/>
    <p:sldId id="311" r:id="rId11"/>
    <p:sldId id="312" r:id="rId1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4" autoAdjust="0"/>
    <p:restoredTop sz="94660"/>
  </p:normalViewPr>
  <p:slideViewPr>
    <p:cSldViewPr>
      <p:cViewPr varScale="1">
        <p:scale>
          <a:sx n="108" d="100"/>
          <a:sy n="108" d="100"/>
        </p:scale>
        <p:origin x="159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DAF2C-2E5F-4070-A53D-8F3F60B2FE25}" type="datetimeFigureOut">
              <a:rPr lang="en-GB" smtClean="0"/>
              <a:pPr/>
              <a:t>08/12/2020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872E2-C6E8-4EEB-A36F-9D879688160D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103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872E2-C6E8-4EEB-A36F-9D879688160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7231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872E2-C6E8-4EEB-A36F-9D879688160D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7853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872E2-C6E8-4EEB-A36F-9D879688160D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435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872E2-C6E8-4EEB-A36F-9D879688160D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723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872E2-C6E8-4EEB-A36F-9D879688160D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840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872E2-C6E8-4EEB-A36F-9D879688160D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2621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872E2-C6E8-4EEB-A36F-9D879688160D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503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872E2-C6E8-4EEB-A36F-9D879688160D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723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872E2-C6E8-4EEB-A36F-9D879688160D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7231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872E2-C6E8-4EEB-A36F-9D879688160D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883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2872E2-C6E8-4EEB-A36F-9D879688160D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503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2C2F-6B39-4D92-A455-AB2BFBE82CAE}" type="datetime1">
              <a:rPr lang="en-GB" smtClean="0"/>
              <a:t>08/12/2020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Présentation du programme de formation 2019_12 Mars 2019_Nairobi_Kenya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943F-CFD6-44EA-897F-37828D239C34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475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8C5EB-E854-4DF4-97EB-8E864D6CC226}" type="datetime1">
              <a:rPr lang="en-GB" smtClean="0"/>
              <a:t>08/12/2020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Présentation du programme de formation 2019_12 Mars 2019_Nairobi_Kenya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943F-CFD6-44EA-897F-37828D239C34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413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49ECA-E492-4CC5-A751-F86282C5CA79}" type="datetime1">
              <a:rPr lang="en-GB" smtClean="0"/>
              <a:t>08/12/2020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Présentation du programme de formation 2019_12 Mars 2019_Nairobi_Kenya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943F-CFD6-44EA-897F-37828D239C34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1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95DE-DB16-4312-AA95-103FB8124B13}" type="datetime1">
              <a:rPr lang="en-GB" smtClean="0"/>
              <a:t>08/12/2020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Présentation du programme de formation 2019_12 Mars 2019_Nairobi_Kenya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943F-CFD6-44EA-897F-37828D239C34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871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A1CDF-EB39-4329-8A7B-C7FAAF2146F9}" type="datetime1">
              <a:rPr lang="en-GB" smtClean="0"/>
              <a:t>08/12/2020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Présentation du programme de formation 2019_12 Mars 2019_Nairobi_Kenya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943F-CFD6-44EA-897F-37828D239C34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766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705E-4EAF-4A4B-AE50-C35C3B3DA407}" type="datetime1">
              <a:rPr lang="en-GB" smtClean="0"/>
              <a:t>08/12/2020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Présentation du programme de formation 2019_12 Mars 2019_Nairobi_Kenya</a:t>
            </a:r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943F-CFD6-44EA-897F-37828D239C34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286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9BAD-62B2-4BAD-8DC4-C81B9448B612}" type="datetime1">
              <a:rPr lang="en-GB" smtClean="0"/>
              <a:t>08/12/2020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Présentation du programme de formation 2019_12 Mars 2019_Nairobi_Kenya</a:t>
            </a:r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943F-CFD6-44EA-897F-37828D239C34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668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BD55D-3F7D-46F3-A16B-A35C975E1D4E}" type="datetime1">
              <a:rPr lang="en-GB" smtClean="0"/>
              <a:t>08/12/2020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Présentation du programme de formation 2019_12 Mars 2019_Nairobi_Kenya</a:t>
            </a: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943F-CFD6-44EA-897F-37828D239C34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085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E5DD-55FA-4AA2-8DC8-D76C56C84952}" type="datetime1">
              <a:rPr lang="en-GB" smtClean="0"/>
              <a:t>08/12/2020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Présentation du programme de formation 2019_12 Mars 2019_Nairobi_Kenya</a:t>
            </a:r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943F-CFD6-44EA-897F-37828D239C34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026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6EF4C-6712-4AAD-BA7F-964D0D28B84E}" type="datetime1">
              <a:rPr lang="en-GB" smtClean="0"/>
              <a:t>08/12/2020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Présentation du programme de formation 2019_12 Mars 2019_Nairobi_Kenya</a:t>
            </a:r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943F-CFD6-44EA-897F-37828D239C34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0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E8BF-8C9E-4F4D-8808-EEAF4588EF2A}" type="datetime1">
              <a:rPr lang="en-GB" smtClean="0"/>
              <a:t>08/12/2020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Présentation du programme de formation 2019_12 Mars 2019_Nairobi_Kenya</a:t>
            </a:r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943F-CFD6-44EA-897F-37828D239C34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888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5DD3F-50F0-4112-97BF-D7CFE312EBB8}" type="datetime1">
              <a:rPr lang="en-GB" smtClean="0"/>
              <a:t>08/12/2020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Présentation du programme de formation 2019_12 Mars 2019_Nairobi_Kenya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E943F-CFD6-44EA-897F-37828D239C34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436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14480" y="500042"/>
            <a:ext cx="5429288" cy="1571636"/>
          </a:xfrm>
        </p:spPr>
        <p:txBody>
          <a:bodyPr>
            <a:noAutofit/>
          </a:bodyPr>
          <a:lstStyle/>
          <a:p>
            <a:br>
              <a:rPr lang="fr-F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4ème Réunion</a:t>
            </a:r>
            <a:r>
              <a:rPr lang="fr-FR" sz="2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du </a:t>
            </a:r>
            <a:r>
              <a:rPr lang="fr-FR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Comité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Direction du </a:t>
            </a:r>
            <a:r>
              <a:rPr lang="fr-FR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réseau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des Centres </a:t>
            </a:r>
            <a:r>
              <a:rPr lang="fr-FR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d’Excellence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GB" sz="1800" b="1" dirty="0" err="1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CoE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) de </a:t>
            </a:r>
            <a:r>
              <a:rPr lang="en-GB" sz="1800" b="1" dirty="0" err="1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l’UIT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pour la region Afrique.</a:t>
            </a:r>
            <a:b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8 décembre 2020 [Réunion Virtuelle] </a:t>
            </a:r>
            <a:br>
              <a:rPr lang="en-GB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GB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GB" sz="1800" dirty="0">
              <a:solidFill>
                <a:schemeClr val="tx2">
                  <a:lumMod val="60000"/>
                  <a:lumOff val="4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1104" y="2543815"/>
            <a:ext cx="6840761" cy="2221417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GB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ACTIVITES DE FORMATION 2020 </a:t>
            </a:r>
          </a:p>
          <a:p>
            <a:pPr>
              <a:lnSpc>
                <a:spcPct val="170000"/>
              </a:lnSpc>
            </a:pPr>
            <a:r>
              <a:rPr lang="en-GB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DE L’ESATIC</a:t>
            </a:r>
            <a:endParaRPr lang="fr-FR" sz="1600" dirty="0"/>
          </a:p>
        </p:txBody>
      </p:sp>
      <p:pic>
        <p:nvPicPr>
          <p:cNvPr id="1027" name="Imag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7462" y="777193"/>
            <a:ext cx="1530931" cy="770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943F-CFD6-44EA-897F-37828D239C34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1" name="Sous-titre 2"/>
          <p:cNvSpPr txBox="1">
            <a:spLocks/>
          </p:cNvSpPr>
          <p:nvPr/>
        </p:nvSpPr>
        <p:spPr>
          <a:xfrm>
            <a:off x="5479524" y="5288719"/>
            <a:ext cx="350372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Prof. KONATE Adama</a:t>
            </a:r>
          </a:p>
          <a:p>
            <a:pPr algn="l"/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Directeur Général de l’ESATIC</a:t>
            </a:r>
          </a:p>
        </p:txBody>
      </p:sp>
      <p:pic>
        <p:nvPicPr>
          <p:cNvPr id="12" name="Picture 6">
            <a:extLst>
              <a:ext uri="{FF2B5EF4-FFF2-40B4-BE49-F238E27FC236}">
                <a16:creationId xmlns:a16="http://schemas.microsoft.com/office/drawing/2014/main" id="{F1F9779F-9C5D-400F-914D-9E28405426A7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728" y="684864"/>
            <a:ext cx="1146752" cy="1031231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Espace réservé du pied de page 9">
            <a:extLst>
              <a:ext uri="{FF2B5EF4-FFF2-40B4-BE49-F238E27FC236}">
                <a16:creationId xmlns:a16="http://schemas.microsoft.com/office/drawing/2014/main" id="{8A009685-C7EA-4D47-A892-24427E729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69748"/>
            <a:ext cx="3320008" cy="365125"/>
          </a:xfrm>
        </p:spPr>
        <p:txBody>
          <a:bodyPr/>
          <a:lstStyle/>
          <a:p>
            <a:r>
              <a:rPr lang="fr-FR" dirty="0"/>
              <a:t>Présentation du programme de formation 2021 </a:t>
            </a:r>
          </a:p>
          <a:p>
            <a:r>
              <a:rPr lang="fr-FR" dirty="0"/>
              <a:t>08 Décembre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4730570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Imag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5571" y="553389"/>
            <a:ext cx="1530931" cy="770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943F-CFD6-44EA-897F-37828D239C34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Présentation du programme de formation 2021_08 Décembre 2021</a:t>
            </a:r>
            <a:endParaRPr lang="en-GB" dirty="0"/>
          </a:p>
        </p:txBody>
      </p:sp>
      <p:sp>
        <p:nvSpPr>
          <p:cNvPr id="12" name="Sous-titre 2"/>
          <p:cNvSpPr txBox="1">
            <a:spLocks/>
          </p:cNvSpPr>
          <p:nvPr/>
        </p:nvSpPr>
        <p:spPr>
          <a:xfrm>
            <a:off x="437484" y="1651486"/>
            <a:ext cx="8424936" cy="429779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R="0" lvl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32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III. Stratégies pour l’atteinte des objectifs</a:t>
            </a:r>
            <a:endParaRPr lang="fr-FR" sz="2800" b="1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fr-FR" sz="2400" b="1" dirty="0">
                <a:solidFill>
                  <a:srgbClr val="0070C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Communication</a:t>
            </a:r>
          </a:p>
          <a:p>
            <a:pPr marL="342900" marR="0" lvl="0" indent="-342900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fr-FR" sz="2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réseaux professionnels (UNETEL, GOTIC, Club des DSI, );</a:t>
            </a:r>
          </a:p>
          <a:p>
            <a:pPr marL="342900" marR="0" lvl="0" indent="-342900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fr-FR" sz="2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presse, affiches et prospectus;</a:t>
            </a:r>
          </a:p>
          <a:p>
            <a:pPr marL="342900" marR="0" lvl="0" indent="-342900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fr-FR" sz="2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réseaux sociaux;</a:t>
            </a:r>
          </a:p>
          <a:p>
            <a:pPr marL="342900" marR="0" lvl="0" indent="-342900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fr-FR" sz="2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courriers (UIT, ESATIC);</a:t>
            </a:r>
          </a:p>
          <a:p>
            <a:pPr marL="342900" marR="0" lvl="0" indent="-34290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fr-FR" sz="2400" b="1" dirty="0">
                <a:solidFill>
                  <a:srgbClr val="0070C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Action de terrain</a:t>
            </a:r>
          </a:p>
          <a:p>
            <a:pPr marL="342900" marR="0" lvl="0" indent="-342900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fr-FR" sz="2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prospection et visites d’entreprise; 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fr-FR" sz="2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conférences et salons spécialisés du secteur des TIC;</a:t>
            </a:r>
          </a:p>
          <a:p>
            <a:pPr marL="342900" marR="0" lvl="0" indent="-34290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fr-FR" sz="2400" b="1" dirty="0">
                <a:solidFill>
                  <a:srgbClr val="0070C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Prise en compte des besoins actuels du secteur et des clients.</a:t>
            </a:r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0AD79B36-0159-44B3-A59C-00C2E870F647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332" y="388301"/>
            <a:ext cx="1146752" cy="103123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re 1">
            <a:extLst>
              <a:ext uri="{FF2B5EF4-FFF2-40B4-BE49-F238E27FC236}">
                <a16:creationId xmlns:a16="http://schemas.microsoft.com/office/drawing/2014/main" id="{1DEDF6B9-A86A-456B-B479-A3E3F7D9961E}"/>
              </a:ext>
            </a:extLst>
          </p:cNvPr>
          <p:cNvSpPr txBox="1">
            <a:spLocks/>
          </p:cNvSpPr>
          <p:nvPr/>
        </p:nvSpPr>
        <p:spPr>
          <a:xfrm>
            <a:off x="1743084" y="286532"/>
            <a:ext cx="5429288" cy="12631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fr-F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4ème Réunion</a:t>
            </a:r>
            <a:r>
              <a:rPr lang="fr-FR" sz="2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du </a:t>
            </a:r>
            <a:r>
              <a:rPr lang="fr-FR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Comité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Direction du </a:t>
            </a:r>
            <a:r>
              <a:rPr lang="fr-FR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réseau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des Centres </a:t>
            </a:r>
            <a:r>
              <a:rPr lang="fr-FR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d’Excellence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GB" sz="1800" b="1" dirty="0" err="1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CoE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) de </a:t>
            </a:r>
            <a:r>
              <a:rPr lang="en-GB" sz="1800" b="1" dirty="0" err="1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l’UIT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pour la region Afrique.</a:t>
            </a:r>
            <a:b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8 décembre 2020 [Réunion Virtuelle] </a:t>
            </a:r>
            <a:br>
              <a:rPr lang="en-GB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GB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GB" sz="1800" dirty="0">
              <a:solidFill>
                <a:schemeClr val="tx2">
                  <a:lumMod val="60000"/>
                  <a:lumOff val="4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905160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Imag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5571" y="553389"/>
            <a:ext cx="1530931" cy="770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943F-CFD6-44EA-897F-37828D239C34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Présentation du programme de formation 2021_08 Décembre 2021</a:t>
            </a:r>
            <a:endParaRPr lang="en-GB" dirty="0"/>
          </a:p>
        </p:txBody>
      </p:sp>
      <p:sp>
        <p:nvSpPr>
          <p:cNvPr id="12" name="Sous-titre 2"/>
          <p:cNvSpPr txBox="1">
            <a:spLocks/>
          </p:cNvSpPr>
          <p:nvPr/>
        </p:nvSpPr>
        <p:spPr>
          <a:xfrm>
            <a:off x="437484" y="1651486"/>
            <a:ext cx="8424936" cy="42977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fr-FR" sz="2400" b="1" dirty="0">
              <a:solidFill>
                <a:srgbClr val="0070C0"/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0AD79B36-0159-44B3-A59C-00C2E870F647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332" y="388301"/>
            <a:ext cx="1146752" cy="103123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re 1">
            <a:extLst>
              <a:ext uri="{FF2B5EF4-FFF2-40B4-BE49-F238E27FC236}">
                <a16:creationId xmlns:a16="http://schemas.microsoft.com/office/drawing/2014/main" id="{1DEDF6B9-A86A-456B-B479-A3E3F7D9961E}"/>
              </a:ext>
            </a:extLst>
          </p:cNvPr>
          <p:cNvSpPr txBox="1">
            <a:spLocks/>
          </p:cNvSpPr>
          <p:nvPr/>
        </p:nvSpPr>
        <p:spPr>
          <a:xfrm>
            <a:off x="1743084" y="286532"/>
            <a:ext cx="5429288" cy="12631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fr-F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4ème Réunion</a:t>
            </a:r>
            <a:r>
              <a:rPr lang="fr-FR" sz="2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du </a:t>
            </a:r>
            <a:r>
              <a:rPr lang="fr-FR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Comité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Direction du </a:t>
            </a:r>
            <a:r>
              <a:rPr lang="fr-FR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réseau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des Centres </a:t>
            </a:r>
            <a:r>
              <a:rPr lang="fr-FR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d’Excellence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GB" sz="1800" b="1" dirty="0" err="1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CoE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) de </a:t>
            </a:r>
            <a:r>
              <a:rPr lang="en-GB" sz="1800" b="1" dirty="0" err="1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l’UIT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pour la region Afrique.</a:t>
            </a:r>
            <a:b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8 décembre 2020 [Réunion Virtuelle] </a:t>
            </a:r>
            <a:br>
              <a:rPr lang="en-GB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GB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GB" sz="1800" dirty="0">
              <a:solidFill>
                <a:schemeClr val="tx2">
                  <a:lumMod val="60000"/>
                  <a:lumOff val="4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Image 2" descr="Une image contenant texte, tableau blanc&#10;&#10;Description générée automatiquement">
            <a:extLst>
              <a:ext uri="{FF2B5EF4-FFF2-40B4-BE49-F238E27FC236}">
                <a16:creationId xmlns:a16="http://schemas.microsoft.com/office/drawing/2014/main" id="{C7867B9D-7782-40F8-8A27-E3E2B52E29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696" y="1734206"/>
            <a:ext cx="7536064" cy="4248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22525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Imag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785795"/>
            <a:ext cx="1530931" cy="770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943F-CFD6-44EA-897F-37828D239C34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Présentation du programme de formation 2021_08 Décembre 2021</a:t>
            </a:r>
            <a:endParaRPr lang="en-GB" dirty="0"/>
          </a:p>
        </p:txBody>
      </p:sp>
      <p:sp>
        <p:nvSpPr>
          <p:cNvPr id="12" name="Sous-titre 2"/>
          <p:cNvSpPr txBox="1">
            <a:spLocks/>
          </p:cNvSpPr>
          <p:nvPr/>
        </p:nvSpPr>
        <p:spPr>
          <a:xfrm>
            <a:off x="538478" y="2132856"/>
            <a:ext cx="7781292" cy="34313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3600" b="1" dirty="0">
                <a:solidFill>
                  <a:srgbClr val="FF000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Sommaire</a:t>
            </a:r>
          </a:p>
          <a:p>
            <a:pPr marL="571500" marR="0" lvl="0" indent="-57150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romanUcPeriod"/>
              <a:tabLst/>
              <a:defRPr/>
            </a:pPr>
            <a:r>
              <a:rPr lang="fr-FR" sz="32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Bilan des d’activités de formation de l’année 2020</a:t>
            </a:r>
          </a:p>
          <a:p>
            <a:pPr marL="571500" marR="0" lvl="0" indent="-57150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romanUcPeriod"/>
              <a:tabLst/>
              <a:defRPr/>
            </a:pPr>
            <a:r>
              <a:rPr lang="fr-FR" sz="32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Bilan financier de l’année 2019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sz="3200" b="1" i="0" u="sng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0AD79B36-0159-44B3-A59C-00C2E870F647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728" y="684864"/>
            <a:ext cx="1146752" cy="103123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re 1">
            <a:extLst>
              <a:ext uri="{FF2B5EF4-FFF2-40B4-BE49-F238E27FC236}">
                <a16:creationId xmlns:a16="http://schemas.microsoft.com/office/drawing/2014/main" id="{1DEDF6B9-A86A-456B-B479-A3E3F7D9961E}"/>
              </a:ext>
            </a:extLst>
          </p:cNvPr>
          <p:cNvSpPr txBox="1">
            <a:spLocks/>
          </p:cNvSpPr>
          <p:nvPr/>
        </p:nvSpPr>
        <p:spPr>
          <a:xfrm>
            <a:off x="1714480" y="500042"/>
            <a:ext cx="5429288" cy="15716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fr-F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4ème Réunion</a:t>
            </a:r>
            <a:r>
              <a:rPr lang="fr-FR" sz="2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du </a:t>
            </a:r>
            <a:r>
              <a:rPr lang="fr-FR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Comité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Direction du </a:t>
            </a:r>
            <a:r>
              <a:rPr lang="fr-FR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réseau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des Centres </a:t>
            </a:r>
            <a:r>
              <a:rPr lang="fr-FR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d’Excellence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GB" sz="1800" b="1" dirty="0" err="1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CoE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) de </a:t>
            </a:r>
            <a:r>
              <a:rPr lang="en-GB" sz="1800" b="1" dirty="0" err="1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l’UIT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pour la region Afrique.</a:t>
            </a:r>
            <a:b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8 décembre 2020 [Réunion Virtuelle] </a:t>
            </a:r>
            <a:br>
              <a:rPr lang="en-GB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GB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GB" sz="1800" dirty="0">
              <a:solidFill>
                <a:schemeClr val="tx2">
                  <a:lumMod val="60000"/>
                  <a:lumOff val="4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73057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Imag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5571" y="553389"/>
            <a:ext cx="1530931" cy="770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943F-CFD6-44EA-897F-37828D239C34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Présentation du programme de formation 2021_08 Décembre 2021</a:t>
            </a:r>
            <a:endParaRPr lang="en-GB" dirty="0"/>
          </a:p>
        </p:txBody>
      </p:sp>
      <p:sp>
        <p:nvSpPr>
          <p:cNvPr id="12" name="Sous-titre 2"/>
          <p:cNvSpPr txBox="1">
            <a:spLocks/>
          </p:cNvSpPr>
          <p:nvPr/>
        </p:nvSpPr>
        <p:spPr>
          <a:xfrm>
            <a:off x="431566" y="1544527"/>
            <a:ext cx="8424936" cy="3878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romanUcPeriod"/>
              <a:tabLst/>
              <a:defRPr/>
            </a:pPr>
            <a:r>
              <a:rPr lang="fr-FR" sz="2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Bilan des d’activités de formation de l’année 2019</a:t>
            </a:r>
            <a:endParaRPr lang="fr-FR" b="1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0AD79B36-0159-44B3-A59C-00C2E870F647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42" y="388301"/>
            <a:ext cx="1030341" cy="103123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re 1">
            <a:extLst>
              <a:ext uri="{FF2B5EF4-FFF2-40B4-BE49-F238E27FC236}">
                <a16:creationId xmlns:a16="http://schemas.microsoft.com/office/drawing/2014/main" id="{1DEDF6B9-A86A-456B-B479-A3E3F7D9961E}"/>
              </a:ext>
            </a:extLst>
          </p:cNvPr>
          <p:cNvSpPr txBox="1">
            <a:spLocks/>
          </p:cNvSpPr>
          <p:nvPr/>
        </p:nvSpPr>
        <p:spPr>
          <a:xfrm>
            <a:off x="1751960" y="268274"/>
            <a:ext cx="5429288" cy="12631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fr-F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4ème Réunion</a:t>
            </a:r>
            <a:r>
              <a:rPr lang="fr-FR" sz="2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du </a:t>
            </a:r>
            <a:r>
              <a:rPr lang="fr-FR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Comité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Direction du </a:t>
            </a:r>
            <a:r>
              <a:rPr lang="fr-FR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réseau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des Centres </a:t>
            </a:r>
            <a:r>
              <a:rPr lang="fr-FR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d’Excellence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GB" sz="1800" b="1" dirty="0" err="1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CoE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) de </a:t>
            </a:r>
            <a:r>
              <a:rPr lang="en-GB" sz="1800" b="1" dirty="0" err="1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l’UIT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pour la region Afrique.</a:t>
            </a:r>
            <a:b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8 décembre 2020 [Réunion Virtuelle] </a:t>
            </a:r>
            <a:br>
              <a:rPr lang="en-GB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GB" sz="1800" dirty="0">
              <a:solidFill>
                <a:schemeClr val="tx2">
                  <a:lumMod val="60000"/>
                  <a:lumOff val="4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D21CBFBC-824F-46EA-B740-3441049A3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147259"/>
              </p:ext>
            </p:extLst>
          </p:nvPr>
        </p:nvGraphicFramePr>
        <p:xfrm>
          <a:off x="712740" y="2386619"/>
          <a:ext cx="7452313" cy="3949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8116">
                  <a:extLst>
                    <a:ext uri="{9D8B030D-6E8A-4147-A177-3AD203B41FA5}">
                      <a16:colId xmlns:a16="http://schemas.microsoft.com/office/drawing/2014/main" val="3902057557"/>
                    </a:ext>
                  </a:extLst>
                </a:gridCol>
                <a:gridCol w="1774132">
                  <a:extLst>
                    <a:ext uri="{9D8B030D-6E8A-4147-A177-3AD203B41FA5}">
                      <a16:colId xmlns:a16="http://schemas.microsoft.com/office/drawing/2014/main" val="180293421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2351629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7550222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559617677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234088669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089023802"/>
                    </a:ext>
                  </a:extLst>
                </a:gridCol>
                <a:gridCol w="971593">
                  <a:extLst>
                    <a:ext uri="{9D8B030D-6E8A-4147-A177-3AD203B41FA5}">
                      <a16:colId xmlns:a16="http://schemas.microsoft.com/office/drawing/2014/main" val="1752243444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Action 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Course </a:t>
                      </a:r>
                      <a:r>
                        <a:rPr lang="fr-FR" sz="120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fr-FR" sz="12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Course Dates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 of Training</a:t>
                      </a: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dates due to coronavirus as of 13.03.2020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 of Training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dirty="0">
                          <a:effectLst/>
                        </a:rPr>
                        <a:t>Number of participants </a:t>
                      </a:r>
                      <a:endParaRPr lang="fr-FR" sz="12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571318"/>
                  </a:ext>
                </a:extLst>
              </a:tr>
              <a:tr h="26295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24858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Management de la sécurité des systèmes d'information (norme ISO/IEC 27001: lead Implémenter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24-28FEB20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Face-to-Face</a:t>
                      </a:r>
                      <a:endParaRPr lang="fr-FR" sz="11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online instructor-led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implemented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9733921"/>
                  </a:ext>
                </a:extLst>
              </a:tr>
              <a:tr h="35060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24859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Conception des réseaux d'accès optiques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23-24MAR20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Face-to-Face</a:t>
                      </a:r>
                      <a:endParaRPr lang="fr-FR" sz="11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16NOV-12DEC20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online instructor-led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4457398"/>
                  </a:ext>
                </a:extLst>
              </a:tr>
              <a:tr h="35060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24860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Comprendre l'Internet des Objets (IoT)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20-24APR20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Face-to-Face</a:t>
                      </a:r>
                      <a:endParaRPr lang="fr-FR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5-31OCT20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online instructor-led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1520516"/>
                  </a:ext>
                </a:extLst>
              </a:tr>
              <a:tr h="35060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24861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Sécurité des applications d'internet et de mobile banking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25-29MAY20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Face-to-Face</a:t>
                      </a:r>
                      <a:endParaRPr lang="fr-FR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2-28NOV20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online instructor-led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0105054"/>
                  </a:ext>
                </a:extLst>
              </a:tr>
              <a:tr h="35060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24862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Evolution vers la 5G: principes techniques et nouvelles opportunités économiques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22-26JUN20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Face-to-Face</a:t>
                      </a:r>
                      <a:endParaRPr lang="fr-FR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28SEP-24OCT20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online instructor-led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  <a:endParaRPr lang="fr-FR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3836460"/>
                  </a:ext>
                </a:extLst>
              </a:tr>
              <a:tr h="35060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24918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Les systèmes embarqués pour l'IoT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20-24JUL20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Face-to-Face</a:t>
                      </a:r>
                      <a:endParaRPr lang="fr-FR" sz="11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23NOV-19DEC20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online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instructor-led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cancelled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9012480"/>
                  </a:ext>
                </a:extLst>
              </a:tr>
              <a:tr h="35060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24921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Protection des données à caractère personnel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01-28SEP20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online </a:t>
                      </a:r>
                      <a:r>
                        <a:rPr lang="fr-FR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instructor-led</a:t>
                      </a:r>
                      <a:endParaRPr lang="fr-F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16-28 NOV20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online </a:t>
                      </a:r>
                      <a:r>
                        <a:rPr kumimoji="0" lang="fr-FR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instructor-led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implemented</a:t>
                      </a:r>
                      <a:endParaRPr lang="fr-FR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7604791"/>
                  </a:ext>
                </a:extLst>
              </a:tr>
            </a:tbl>
          </a:graphicData>
        </a:graphic>
      </p:graphicFrame>
      <p:sp>
        <p:nvSpPr>
          <p:cNvPr id="15" name="ZoneTexte 14">
            <a:extLst>
              <a:ext uri="{FF2B5EF4-FFF2-40B4-BE49-F238E27FC236}">
                <a16:creationId xmlns:a16="http://schemas.microsoft.com/office/drawing/2014/main" id="{66DC643F-091E-4E55-969A-252100CB35FB}"/>
              </a:ext>
            </a:extLst>
          </p:cNvPr>
          <p:cNvSpPr txBox="1"/>
          <p:nvPr/>
        </p:nvSpPr>
        <p:spPr>
          <a:xfrm>
            <a:off x="724575" y="2017287"/>
            <a:ext cx="29231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GB" sz="1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Formations </a:t>
            </a:r>
            <a:r>
              <a:rPr lang="fr-FR" sz="1800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plannifiées</a:t>
            </a:r>
            <a:endParaRPr lang="en-GB" sz="18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777099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Imag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5571" y="553389"/>
            <a:ext cx="1530931" cy="770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943F-CFD6-44EA-897F-37828D239C34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Présentation du programme de formation 2021_08 Décembre 2021</a:t>
            </a:r>
            <a:endParaRPr lang="en-GB" dirty="0"/>
          </a:p>
        </p:txBody>
      </p:sp>
      <p:sp>
        <p:nvSpPr>
          <p:cNvPr id="12" name="Sous-titre 2"/>
          <p:cNvSpPr txBox="1">
            <a:spLocks/>
          </p:cNvSpPr>
          <p:nvPr/>
        </p:nvSpPr>
        <p:spPr>
          <a:xfrm>
            <a:off x="539552" y="1487936"/>
            <a:ext cx="8424936" cy="4071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romanUcPeriod"/>
              <a:tabLst/>
              <a:defRPr/>
            </a:pPr>
            <a:r>
              <a:rPr lang="fr-FR" sz="2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Bilan des d’activités de formation de l’année 2019</a:t>
            </a:r>
            <a:endParaRPr lang="fr-FR" b="1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0AD79B36-0159-44B3-A59C-00C2E870F647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42" y="388301"/>
            <a:ext cx="1030341" cy="103123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re 1">
            <a:extLst>
              <a:ext uri="{FF2B5EF4-FFF2-40B4-BE49-F238E27FC236}">
                <a16:creationId xmlns:a16="http://schemas.microsoft.com/office/drawing/2014/main" id="{1DEDF6B9-A86A-456B-B479-A3E3F7D9961E}"/>
              </a:ext>
            </a:extLst>
          </p:cNvPr>
          <p:cNvSpPr txBox="1">
            <a:spLocks/>
          </p:cNvSpPr>
          <p:nvPr/>
        </p:nvSpPr>
        <p:spPr>
          <a:xfrm>
            <a:off x="1750970" y="224751"/>
            <a:ext cx="5429288" cy="12631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fr-F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4ème Réunion</a:t>
            </a:r>
            <a:r>
              <a:rPr lang="fr-FR" sz="2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du </a:t>
            </a:r>
            <a:r>
              <a:rPr lang="fr-FR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Comité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Direction du </a:t>
            </a:r>
            <a:r>
              <a:rPr lang="fr-FR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réseau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des Centres </a:t>
            </a:r>
            <a:r>
              <a:rPr lang="fr-FR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d’Excellence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GB" sz="1800" b="1" dirty="0" err="1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CoE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) de </a:t>
            </a:r>
            <a:r>
              <a:rPr lang="en-GB" sz="1800" b="1" dirty="0" err="1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l’UIT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pour la region Afrique.</a:t>
            </a:r>
            <a:b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8 décembre 2020 [Réunion Virtuelle] </a:t>
            </a:r>
            <a:br>
              <a:rPr lang="en-GB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GB" sz="1800" dirty="0">
              <a:solidFill>
                <a:schemeClr val="tx2">
                  <a:lumMod val="60000"/>
                  <a:lumOff val="4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Sous-titre 2">
            <a:extLst>
              <a:ext uri="{FF2B5EF4-FFF2-40B4-BE49-F238E27FC236}">
                <a16:creationId xmlns:a16="http://schemas.microsoft.com/office/drawing/2014/main" id="{000907E6-5FCA-4B21-BFED-3EA320FA22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6086" y="2091488"/>
            <a:ext cx="7930714" cy="4320480"/>
          </a:xfrm>
        </p:spPr>
        <p:txBody>
          <a:bodyPr>
            <a:normAutofit/>
          </a:bodyPr>
          <a:lstStyle/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fr-CI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Quelques chiffres</a:t>
            </a: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fr-CI" sz="11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fr-CI" sz="7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fr-CI" sz="1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Pourcentage de réalisation des formations: </a:t>
            </a:r>
            <a:r>
              <a:rPr lang="fr-CI" sz="18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2/7 soit 28,6%</a:t>
            </a:r>
          </a:p>
          <a:p>
            <a:pPr marL="342900" indent="-342900" algn="just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fr-CI" sz="105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fr-CI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fr-CI" sz="1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Objectifs en terme d’effectifs des formation: </a:t>
            </a:r>
            <a:r>
              <a:rPr lang="fr-CI" sz="18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18/150 soit 12%</a:t>
            </a:r>
          </a:p>
          <a:p>
            <a:pPr marL="342900" indent="-342900" algn="just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fr-CI" sz="18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fr-CI" sz="1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Pourcentage de participation des femmes: </a:t>
            </a:r>
            <a:r>
              <a:rPr lang="fr-CI" sz="18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04/18 soit 22,22%</a:t>
            </a:r>
          </a:p>
          <a:p>
            <a:pPr marL="342900" indent="-342900" algn="just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fr-CI" sz="18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fr-CI" sz="1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Nombre de participants internationaux: </a:t>
            </a:r>
            <a:r>
              <a:rPr lang="fr-CI" sz="18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04/18 soit 12,84%</a:t>
            </a:r>
          </a:p>
          <a:p>
            <a:pPr algn="just">
              <a:spcBef>
                <a:spcPts val="0"/>
              </a:spcBef>
              <a:buClr>
                <a:schemeClr val="accent6">
                  <a:lumMod val="75000"/>
                </a:schemeClr>
              </a:buClr>
            </a:pPr>
            <a:endParaRPr lang="fr-CI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fr-CI" sz="1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Taux moyen de satisfaction des formation: </a:t>
            </a:r>
            <a:r>
              <a:rPr lang="fr-CI" sz="18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91,1%</a:t>
            </a:r>
            <a:endParaRPr lang="fr-CI" sz="9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ts val="0"/>
              </a:spcBef>
              <a:buClr>
                <a:schemeClr val="accent6">
                  <a:lumMod val="75000"/>
                </a:schemeClr>
              </a:buClr>
            </a:pPr>
            <a:endParaRPr lang="fr-CI" sz="14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fr-CI" sz="1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Délivrance des certificats de formation par l’UIT: </a:t>
            </a:r>
            <a:r>
              <a:rPr lang="fr-CI" sz="18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14/14 </a:t>
            </a:r>
            <a:r>
              <a:rPr lang="fr-CI" sz="1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</a:t>
            </a:r>
            <a:r>
              <a:rPr lang="fr-CI" sz="1200" b="1" baseline="30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</a:t>
            </a:r>
            <a:r>
              <a:rPr lang="fr-CI" sz="1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atelier)</a:t>
            </a:r>
            <a:endParaRPr lang="fr-CI" sz="18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n-GB" sz="20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365541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Imag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5571" y="553389"/>
            <a:ext cx="1530931" cy="770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943F-CFD6-44EA-897F-37828D239C34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Présentation du programme de formation 2021_08 Décembre 2021</a:t>
            </a:r>
            <a:endParaRPr lang="en-GB" dirty="0"/>
          </a:p>
        </p:txBody>
      </p:sp>
      <p:sp>
        <p:nvSpPr>
          <p:cNvPr id="12" name="Sous-titre 2"/>
          <p:cNvSpPr txBox="1">
            <a:spLocks/>
          </p:cNvSpPr>
          <p:nvPr/>
        </p:nvSpPr>
        <p:spPr>
          <a:xfrm>
            <a:off x="468059" y="1549795"/>
            <a:ext cx="8424936" cy="4071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28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II. Bilan financier de l’année 2020</a:t>
            </a:r>
          </a:p>
          <a:p>
            <a:pPr marR="0" lvl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fr-FR" sz="2800" b="1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0AD79B36-0159-44B3-A59C-00C2E870F647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332" y="388301"/>
            <a:ext cx="1146752" cy="103123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re 1">
            <a:extLst>
              <a:ext uri="{FF2B5EF4-FFF2-40B4-BE49-F238E27FC236}">
                <a16:creationId xmlns:a16="http://schemas.microsoft.com/office/drawing/2014/main" id="{1DEDF6B9-A86A-456B-B479-A3E3F7D9961E}"/>
              </a:ext>
            </a:extLst>
          </p:cNvPr>
          <p:cNvSpPr txBox="1">
            <a:spLocks/>
          </p:cNvSpPr>
          <p:nvPr/>
        </p:nvSpPr>
        <p:spPr>
          <a:xfrm>
            <a:off x="1743084" y="286532"/>
            <a:ext cx="5429288" cy="12631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fr-F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4ème Réunion</a:t>
            </a:r>
            <a:r>
              <a:rPr lang="fr-FR" sz="2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du </a:t>
            </a:r>
            <a:r>
              <a:rPr lang="fr-FR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Comité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Direction du </a:t>
            </a:r>
            <a:r>
              <a:rPr lang="fr-FR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réseau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des Centres </a:t>
            </a:r>
            <a:r>
              <a:rPr lang="fr-FR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d’Excellence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GB" sz="1800" b="1" dirty="0" err="1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CoE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) de </a:t>
            </a:r>
            <a:r>
              <a:rPr lang="en-GB" sz="1800" b="1" dirty="0" err="1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l’UIT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pour la region Afrique.</a:t>
            </a:r>
            <a:b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8 décembre 2020 [Réunion Virtuelle] </a:t>
            </a:r>
            <a:br>
              <a:rPr lang="en-GB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GB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GB" sz="1800" dirty="0">
              <a:solidFill>
                <a:schemeClr val="tx2">
                  <a:lumMod val="60000"/>
                  <a:lumOff val="4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939D126D-8D04-4A99-95BE-3CC1D2EAF2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256905"/>
              </p:ext>
            </p:extLst>
          </p:nvPr>
        </p:nvGraphicFramePr>
        <p:xfrm>
          <a:off x="894351" y="2461671"/>
          <a:ext cx="7350057" cy="2880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9284">
                  <a:extLst>
                    <a:ext uri="{9D8B030D-6E8A-4147-A177-3AD203B41FA5}">
                      <a16:colId xmlns:a16="http://schemas.microsoft.com/office/drawing/2014/main" val="3902057557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180293421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2351629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75502222"/>
                    </a:ext>
                  </a:extLst>
                </a:gridCol>
                <a:gridCol w="774821">
                  <a:extLst>
                    <a:ext uri="{9D8B030D-6E8A-4147-A177-3AD203B41FA5}">
                      <a16:colId xmlns:a16="http://schemas.microsoft.com/office/drawing/2014/main" val="175224344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32376788"/>
                    </a:ext>
                  </a:extLst>
                </a:gridCol>
                <a:gridCol w="943384">
                  <a:extLst>
                    <a:ext uri="{9D8B030D-6E8A-4147-A177-3AD203B41FA5}">
                      <a16:colId xmlns:a16="http://schemas.microsoft.com/office/drawing/2014/main" val="359268907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716344191"/>
                    </a:ext>
                  </a:extLst>
                </a:gridCol>
              </a:tblGrid>
              <a:tr h="35967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Action 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Intitulé de la formation</a:t>
                      </a:r>
                    </a:p>
                  </a:txBody>
                  <a:tcPr marL="8615" marR="8615" marT="86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Période</a:t>
                      </a:r>
                    </a:p>
                  </a:txBody>
                  <a:tcPr marL="8615" marR="8615" marT="86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 de formation</a:t>
                      </a: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dirty="0">
                          <a:effectLst/>
                        </a:rPr>
                        <a:t>Nombre de participants </a:t>
                      </a:r>
                      <a:endParaRPr lang="fr-FR" sz="12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MONTANT en Francs CFA (XOF)</a:t>
                      </a: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2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19571318"/>
                  </a:ext>
                </a:extLst>
              </a:tr>
              <a:tr h="49772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Pour la session</a:t>
                      </a:r>
                    </a:p>
                  </a:txBody>
                  <a:tcPr marL="8615" marR="8615" marT="86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Part ESATIC                (80%) </a:t>
                      </a:r>
                    </a:p>
                  </a:txBody>
                  <a:tcPr marL="8615" marR="8615" marT="86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Part UIT                (20%) </a:t>
                      </a:r>
                    </a:p>
                  </a:txBody>
                  <a:tcPr marL="8615" marR="8615" marT="86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509288"/>
                  </a:ext>
                </a:extLst>
              </a:tr>
              <a:tr h="75487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24858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Management de la sécurité des systèmes d'information (norme ISO/IEC 27001: lead Implémenter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24-28 FEV 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Présentiel</a:t>
                      </a:r>
                      <a:endParaRPr lang="fr-FR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7 000 000</a:t>
                      </a: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5 600 000</a:t>
                      </a: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1 400 000</a:t>
                      </a: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9733921"/>
                  </a:ext>
                </a:extLst>
              </a:tr>
              <a:tr h="71523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24921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Protection des données à caractère personnel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16-28 NOV 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En ligne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800 000</a:t>
                      </a: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640 000</a:t>
                      </a: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160 000</a:t>
                      </a: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7604791"/>
                  </a:ext>
                </a:extLst>
              </a:tr>
              <a:tr h="55281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7 800 000</a:t>
                      </a: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6 240 000</a:t>
                      </a: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1 560 000</a:t>
                      </a: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1114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6191473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14480" y="500042"/>
            <a:ext cx="5429288" cy="1571636"/>
          </a:xfrm>
        </p:spPr>
        <p:txBody>
          <a:bodyPr>
            <a:noAutofit/>
          </a:bodyPr>
          <a:lstStyle/>
          <a:p>
            <a:br>
              <a:rPr lang="fr-F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4ème Réunion</a:t>
            </a:r>
            <a:r>
              <a:rPr lang="fr-FR" sz="2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du </a:t>
            </a:r>
            <a:r>
              <a:rPr lang="fr-FR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Comité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Direction du </a:t>
            </a:r>
            <a:r>
              <a:rPr lang="fr-FR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réseau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des Centres </a:t>
            </a:r>
            <a:r>
              <a:rPr lang="fr-FR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d’Excellence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GB" sz="1800" b="1" dirty="0" err="1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CoE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) de </a:t>
            </a:r>
            <a:r>
              <a:rPr lang="en-GB" sz="1800" b="1" dirty="0" err="1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l’UIT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pour la region Afrique.</a:t>
            </a:r>
            <a:b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8 décembre 2020 [Réunion Virtuelle] </a:t>
            </a:r>
            <a:br>
              <a:rPr lang="en-GB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GB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GB" sz="1800" dirty="0">
              <a:solidFill>
                <a:schemeClr val="tx2">
                  <a:lumMod val="60000"/>
                  <a:lumOff val="4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0829" y="2513174"/>
            <a:ext cx="6840761" cy="2221417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GB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PRESENTATION DU PROGRAMME DE FORMATION 2021 DE L’ESATIC</a:t>
            </a:r>
            <a:endParaRPr lang="fr-FR" sz="1600" dirty="0"/>
          </a:p>
        </p:txBody>
      </p:sp>
      <p:pic>
        <p:nvPicPr>
          <p:cNvPr id="1027" name="Imag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7462" y="777193"/>
            <a:ext cx="1530931" cy="770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943F-CFD6-44EA-897F-37828D239C34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11" name="Sous-titre 2"/>
          <p:cNvSpPr txBox="1">
            <a:spLocks/>
          </p:cNvSpPr>
          <p:nvPr/>
        </p:nvSpPr>
        <p:spPr>
          <a:xfrm>
            <a:off x="5479524" y="5288719"/>
            <a:ext cx="350372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Prof. KONATE Adama</a:t>
            </a:r>
          </a:p>
          <a:p>
            <a:pPr algn="l"/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Directeur Général de l’ESATIC</a:t>
            </a:r>
          </a:p>
        </p:txBody>
      </p:sp>
      <p:pic>
        <p:nvPicPr>
          <p:cNvPr id="12" name="Picture 6">
            <a:extLst>
              <a:ext uri="{FF2B5EF4-FFF2-40B4-BE49-F238E27FC236}">
                <a16:creationId xmlns:a16="http://schemas.microsoft.com/office/drawing/2014/main" id="{F1F9779F-9C5D-400F-914D-9E28405426A7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728" y="684864"/>
            <a:ext cx="1146752" cy="1031231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Espace réservé du pied de page 9">
            <a:extLst>
              <a:ext uri="{FF2B5EF4-FFF2-40B4-BE49-F238E27FC236}">
                <a16:creationId xmlns:a16="http://schemas.microsoft.com/office/drawing/2014/main" id="{8A009685-C7EA-4D47-A892-24427E729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69748"/>
            <a:ext cx="3320008" cy="365125"/>
          </a:xfrm>
        </p:spPr>
        <p:txBody>
          <a:bodyPr/>
          <a:lstStyle/>
          <a:p>
            <a:r>
              <a:rPr lang="fr-FR" dirty="0"/>
              <a:t>Présentation du programme de formation 2021 </a:t>
            </a:r>
          </a:p>
          <a:p>
            <a:r>
              <a:rPr lang="fr-FR" dirty="0"/>
              <a:t>08 Décembre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5700918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Imag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785795"/>
            <a:ext cx="1530931" cy="770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943F-CFD6-44EA-897F-37828D239C34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Présentation du programme de formation 2021_08 Décembre 2021</a:t>
            </a:r>
            <a:endParaRPr lang="en-GB" dirty="0"/>
          </a:p>
        </p:txBody>
      </p:sp>
      <p:sp>
        <p:nvSpPr>
          <p:cNvPr id="12" name="Sous-titre 2"/>
          <p:cNvSpPr txBox="1">
            <a:spLocks/>
          </p:cNvSpPr>
          <p:nvPr/>
        </p:nvSpPr>
        <p:spPr>
          <a:xfrm>
            <a:off x="567728" y="2085731"/>
            <a:ext cx="7781292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3200" b="1" dirty="0">
                <a:solidFill>
                  <a:srgbClr val="FF0000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Sommaire</a:t>
            </a:r>
          </a:p>
          <a:p>
            <a:pPr marL="514350" marR="0" lvl="0" indent="-51435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romanUcPeriod"/>
              <a:tabLst/>
              <a:defRPr/>
            </a:pPr>
            <a:r>
              <a:rPr lang="fr-FR" sz="32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Programme de formation 2021</a:t>
            </a:r>
          </a:p>
          <a:p>
            <a:pPr marL="514350" marR="0" lvl="0" indent="-51435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romanUcPeriod"/>
              <a:tabLst/>
              <a:defRPr/>
            </a:pPr>
            <a:r>
              <a:rPr lang="fr-FR" sz="32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Budget 2021</a:t>
            </a:r>
          </a:p>
          <a:p>
            <a:pPr marL="514350" marR="0" lvl="0" indent="-51435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romanUcPeriod"/>
              <a:tabLst/>
              <a:defRPr/>
            </a:pPr>
            <a:r>
              <a:rPr lang="fr-FR" sz="32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 Stratégies pour l’atteinte des objectifs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sz="3200" b="1" i="0" u="sng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0AD79B36-0159-44B3-A59C-00C2E870F647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728" y="684864"/>
            <a:ext cx="1146752" cy="103123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re 1">
            <a:extLst>
              <a:ext uri="{FF2B5EF4-FFF2-40B4-BE49-F238E27FC236}">
                <a16:creationId xmlns:a16="http://schemas.microsoft.com/office/drawing/2014/main" id="{1DEDF6B9-A86A-456B-B479-A3E3F7D9961E}"/>
              </a:ext>
            </a:extLst>
          </p:cNvPr>
          <p:cNvSpPr txBox="1">
            <a:spLocks/>
          </p:cNvSpPr>
          <p:nvPr/>
        </p:nvSpPr>
        <p:spPr>
          <a:xfrm>
            <a:off x="1714480" y="500042"/>
            <a:ext cx="5429288" cy="15716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fr-F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4ème Réunion</a:t>
            </a:r>
            <a:r>
              <a:rPr lang="fr-FR" sz="2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du </a:t>
            </a:r>
            <a:r>
              <a:rPr lang="fr-FR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Comité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Direction du </a:t>
            </a:r>
            <a:r>
              <a:rPr lang="fr-FR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réseau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des Centres </a:t>
            </a:r>
            <a:r>
              <a:rPr lang="fr-FR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d’Excellence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GB" sz="1800" b="1" dirty="0" err="1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CoE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) de </a:t>
            </a:r>
            <a:r>
              <a:rPr lang="en-GB" sz="1800" b="1" dirty="0" err="1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l’UIT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pour la region Afrique.</a:t>
            </a:r>
            <a:b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8 décembre 2020 [Réunion Virtuelle] </a:t>
            </a:r>
            <a:br>
              <a:rPr lang="en-GB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GB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GB" sz="1800" dirty="0">
              <a:solidFill>
                <a:schemeClr val="tx2">
                  <a:lumMod val="60000"/>
                  <a:lumOff val="4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386837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Imag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5571" y="553389"/>
            <a:ext cx="1530931" cy="770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943F-CFD6-44EA-897F-37828D239C34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Présentation du programme de formation 2021_08 Décembre 2021</a:t>
            </a:r>
            <a:endParaRPr lang="en-GB" dirty="0"/>
          </a:p>
        </p:txBody>
      </p:sp>
      <p:sp>
        <p:nvSpPr>
          <p:cNvPr id="12" name="Sous-titre 2"/>
          <p:cNvSpPr txBox="1">
            <a:spLocks/>
          </p:cNvSpPr>
          <p:nvPr/>
        </p:nvSpPr>
        <p:spPr>
          <a:xfrm>
            <a:off x="468059" y="1549795"/>
            <a:ext cx="8424936" cy="4071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romanUcPeriod"/>
              <a:tabLst/>
              <a:defRPr/>
            </a:pPr>
            <a:r>
              <a:rPr lang="fr-FR" sz="2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Programme de formation 2021</a:t>
            </a:r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0AD79B36-0159-44B3-A59C-00C2E870F647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332" y="388301"/>
            <a:ext cx="1146752" cy="103123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re 1">
            <a:extLst>
              <a:ext uri="{FF2B5EF4-FFF2-40B4-BE49-F238E27FC236}">
                <a16:creationId xmlns:a16="http://schemas.microsoft.com/office/drawing/2014/main" id="{1DEDF6B9-A86A-456B-B479-A3E3F7D9961E}"/>
              </a:ext>
            </a:extLst>
          </p:cNvPr>
          <p:cNvSpPr txBox="1">
            <a:spLocks/>
          </p:cNvSpPr>
          <p:nvPr/>
        </p:nvSpPr>
        <p:spPr>
          <a:xfrm>
            <a:off x="1743084" y="286532"/>
            <a:ext cx="5429288" cy="12631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fr-F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4ème Réunion</a:t>
            </a:r>
            <a:r>
              <a:rPr lang="fr-FR" sz="2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du </a:t>
            </a:r>
            <a:r>
              <a:rPr lang="fr-FR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Comité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Direction du </a:t>
            </a:r>
            <a:r>
              <a:rPr lang="fr-FR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réseau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des Centres </a:t>
            </a:r>
            <a:r>
              <a:rPr lang="fr-FR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d’Excellence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GB" sz="1800" b="1" dirty="0" err="1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CoE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) de </a:t>
            </a:r>
            <a:r>
              <a:rPr lang="en-GB" sz="1800" b="1" dirty="0" err="1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l’UIT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pour la region Afrique.</a:t>
            </a:r>
            <a:b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8 décembre 2020 [Réunion Virtuelle] </a:t>
            </a:r>
            <a:br>
              <a:rPr lang="en-GB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GB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GB" sz="1800" dirty="0">
              <a:solidFill>
                <a:schemeClr val="tx2">
                  <a:lumMod val="60000"/>
                  <a:lumOff val="4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id="{0641C0CC-EA3D-4D98-910F-86E1D90D6844}"/>
              </a:ext>
            </a:extLst>
          </p:cNvPr>
          <p:cNvGraphicFramePr>
            <a:graphicFrameLocks noGrp="1"/>
          </p:cNvGraphicFramePr>
          <p:nvPr/>
        </p:nvGraphicFramePr>
        <p:xfrm>
          <a:off x="596332" y="2126155"/>
          <a:ext cx="7926909" cy="41717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1353">
                  <a:extLst>
                    <a:ext uri="{9D8B030D-6E8A-4147-A177-3AD203B41FA5}">
                      <a16:colId xmlns:a16="http://schemas.microsoft.com/office/drawing/2014/main" val="1861529573"/>
                    </a:ext>
                  </a:extLst>
                </a:gridCol>
                <a:gridCol w="2485830">
                  <a:extLst>
                    <a:ext uri="{9D8B030D-6E8A-4147-A177-3AD203B41FA5}">
                      <a16:colId xmlns:a16="http://schemas.microsoft.com/office/drawing/2014/main" val="254501304"/>
                    </a:ext>
                  </a:extLst>
                </a:gridCol>
                <a:gridCol w="1044639">
                  <a:extLst>
                    <a:ext uri="{9D8B030D-6E8A-4147-A177-3AD203B41FA5}">
                      <a16:colId xmlns:a16="http://schemas.microsoft.com/office/drawing/2014/main" val="163761844"/>
                    </a:ext>
                  </a:extLst>
                </a:gridCol>
                <a:gridCol w="817900">
                  <a:extLst>
                    <a:ext uri="{9D8B030D-6E8A-4147-A177-3AD203B41FA5}">
                      <a16:colId xmlns:a16="http://schemas.microsoft.com/office/drawing/2014/main" val="411725950"/>
                    </a:ext>
                  </a:extLst>
                </a:gridCol>
                <a:gridCol w="817900">
                  <a:extLst>
                    <a:ext uri="{9D8B030D-6E8A-4147-A177-3AD203B41FA5}">
                      <a16:colId xmlns:a16="http://schemas.microsoft.com/office/drawing/2014/main" val="699603641"/>
                    </a:ext>
                  </a:extLst>
                </a:gridCol>
                <a:gridCol w="722874">
                  <a:extLst>
                    <a:ext uri="{9D8B030D-6E8A-4147-A177-3AD203B41FA5}">
                      <a16:colId xmlns:a16="http://schemas.microsoft.com/office/drawing/2014/main" val="885540673"/>
                    </a:ext>
                  </a:extLst>
                </a:gridCol>
                <a:gridCol w="854306">
                  <a:extLst>
                    <a:ext uri="{9D8B030D-6E8A-4147-A177-3AD203B41FA5}">
                      <a16:colId xmlns:a16="http://schemas.microsoft.com/office/drawing/2014/main" val="2666261435"/>
                    </a:ext>
                  </a:extLst>
                </a:gridCol>
                <a:gridCol w="722107">
                  <a:extLst>
                    <a:ext uri="{9D8B030D-6E8A-4147-A177-3AD203B41FA5}">
                      <a16:colId xmlns:a16="http://schemas.microsoft.com/office/drawing/2014/main" val="2106348661"/>
                    </a:ext>
                  </a:extLst>
                </a:gridCol>
              </a:tblGrid>
              <a:tr h="45868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No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Training course topic 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Dates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Venue 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 of Training</a:t>
                      </a: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Training </a:t>
                      </a:r>
                      <a:r>
                        <a:rPr lang="fr-FR" sz="1400" b="1" u="none" strike="noStrike" dirty="0" err="1">
                          <a:effectLst/>
                        </a:rPr>
                        <a:t>fee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u="none" strike="noStrike" dirty="0">
                          <a:effectLst/>
                        </a:rPr>
                        <a:t>Duration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918572"/>
                  </a:ext>
                </a:extLst>
              </a:tr>
              <a:tr h="47587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1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Gestion des risques liés à la sécurité de l’information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10-12 mars 2021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Abidjan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Face-to-Face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560 USD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300 000 XOF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3 days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490252"/>
                  </a:ext>
                </a:extLst>
              </a:tr>
              <a:tr h="43358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2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Sécurité du cloud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03-07 mai 2021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Abidjan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Face-to-Face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930 USD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500 000 XOF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5 days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55715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3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Sécurité des applications des services bancaires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7-11 juin 2021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Abidjan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Face-to-Face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930 USD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500 000 XOF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5 days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76164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Protection des données à caractère personnel</a:t>
                      </a: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06-20 septembre 2021</a:t>
                      </a: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u="none" strike="noStrike" dirty="0">
                          <a:effectLst/>
                        </a:rPr>
                        <a:t>Abidjan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Online</a:t>
                      </a: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280 USD</a:t>
                      </a:r>
                      <a:endParaRPr lang="fr-F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150 000 XOF</a:t>
                      </a:r>
                      <a:endParaRPr lang="fr-F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 Week</a:t>
                      </a: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68396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Conception des réseaux d'accès Optiques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22-26 mars 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Abidjan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fr-F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Face-to-Face</a:t>
                      </a:r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930 USD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500 000 XOF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days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86106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5G: Technologies et opportunités économiques</a:t>
                      </a: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21-26 juin 2021</a:t>
                      </a: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Abidjan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Online</a:t>
                      </a: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280 USD</a:t>
                      </a:r>
                      <a:endParaRPr lang="fr-F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150 000 XOF</a:t>
                      </a:r>
                      <a:endParaRPr lang="fr-F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 Week</a:t>
                      </a: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9173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Comprendre l’Internet des Objets (IoT): Principes, Normes, Ecosystème et opportunités économiques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19-23  avril 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Abidjan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fr-FR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Face-to-Face</a:t>
                      </a:r>
                      <a:endParaRPr lang="fr-FR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930 USD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500 000 XOF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days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388983"/>
                  </a:ext>
                </a:extLst>
              </a:tr>
              <a:tr h="33191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Les Systèmes embarqués pour IoT </a:t>
                      </a: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19 -23 juillet 2021</a:t>
                      </a: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Abidjan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Face-to-Face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930 USD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500 000 XOF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5 days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7654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0010391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Imag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5571" y="553389"/>
            <a:ext cx="1530931" cy="770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E943F-CFD6-44EA-897F-37828D239C34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Présentation du programme de formation 2021_08 Décembre 2021</a:t>
            </a:r>
            <a:endParaRPr lang="en-GB" dirty="0"/>
          </a:p>
        </p:txBody>
      </p:sp>
      <p:sp>
        <p:nvSpPr>
          <p:cNvPr id="12" name="Sous-titre 2"/>
          <p:cNvSpPr txBox="1">
            <a:spLocks/>
          </p:cNvSpPr>
          <p:nvPr/>
        </p:nvSpPr>
        <p:spPr>
          <a:xfrm>
            <a:off x="468059" y="1549795"/>
            <a:ext cx="8424936" cy="4071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2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II. Budget 2021</a:t>
            </a:r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0AD79B36-0159-44B3-A59C-00C2E870F647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332" y="388301"/>
            <a:ext cx="1146752" cy="103123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re 1">
            <a:extLst>
              <a:ext uri="{FF2B5EF4-FFF2-40B4-BE49-F238E27FC236}">
                <a16:creationId xmlns:a16="http://schemas.microsoft.com/office/drawing/2014/main" id="{1DEDF6B9-A86A-456B-B479-A3E3F7D9961E}"/>
              </a:ext>
            </a:extLst>
          </p:cNvPr>
          <p:cNvSpPr txBox="1">
            <a:spLocks/>
          </p:cNvSpPr>
          <p:nvPr/>
        </p:nvSpPr>
        <p:spPr>
          <a:xfrm>
            <a:off x="1743084" y="286532"/>
            <a:ext cx="5429288" cy="12631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fr-F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4ème Réunion</a:t>
            </a:r>
            <a:r>
              <a:rPr lang="fr-FR" sz="2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du </a:t>
            </a:r>
            <a:r>
              <a:rPr lang="fr-FR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Comité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Direction du </a:t>
            </a:r>
            <a:r>
              <a:rPr lang="fr-FR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réseau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des Centres </a:t>
            </a:r>
            <a:r>
              <a:rPr lang="fr-FR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d’Excellence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GB" sz="1800" b="1" dirty="0" err="1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CoE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) de </a:t>
            </a:r>
            <a:r>
              <a:rPr lang="en-GB" sz="1800" b="1" dirty="0" err="1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l’UIT</a:t>
            </a:r>
            <a: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pour la region Afrique.</a:t>
            </a:r>
            <a:br>
              <a:rPr lang="en-GB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1800" b="1" dirty="0">
                <a:solidFill>
                  <a:srgbClr val="0070C0"/>
                </a:solidFill>
                <a:latin typeface="Segoe UI Light" pitchFamily="34" charset="0"/>
                <a:ea typeface="Tahoma" panose="020B0604030504040204" pitchFamily="34" charset="0"/>
                <a:cs typeface="Tahoma" panose="020B0604030504040204" pitchFamily="34" charset="0"/>
              </a:rPr>
              <a:t>8 décembre 2020 [Réunion Virtuelle] </a:t>
            </a:r>
            <a:br>
              <a:rPr lang="en-GB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GB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GB" sz="1800" dirty="0">
              <a:solidFill>
                <a:schemeClr val="tx2">
                  <a:lumMod val="60000"/>
                  <a:lumOff val="4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939D126D-8D04-4A99-95BE-3CC1D2EAF209}"/>
              </a:ext>
            </a:extLst>
          </p:cNvPr>
          <p:cNvGraphicFramePr>
            <a:graphicFrameLocks noGrp="1"/>
          </p:cNvGraphicFramePr>
          <p:nvPr/>
        </p:nvGraphicFramePr>
        <p:xfrm>
          <a:off x="565727" y="2140554"/>
          <a:ext cx="8229600" cy="41154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1480">
                  <a:extLst>
                    <a:ext uri="{9D8B030D-6E8A-4147-A177-3AD203B41FA5}">
                      <a16:colId xmlns:a16="http://schemas.microsoft.com/office/drawing/2014/main" val="3902057557"/>
                    </a:ext>
                  </a:extLst>
                </a:gridCol>
                <a:gridCol w="2260657">
                  <a:extLst>
                    <a:ext uri="{9D8B030D-6E8A-4147-A177-3AD203B41FA5}">
                      <a16:colId xmlns:a16="http://schemas.microsoft.com/office/drawing/2014/main" val="180293421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182542157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2351629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9410438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7550222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559617677"/>
                    </a:ext>
                  </a:extLst>
                </a:gridCol>
                <a:gridCol w="1126983">
                  <a:extLst>
                    <a:ext uri="{9D8B030D-6E8A-4147-A177-3AD203B41FA5}">
                      <a16:colId xmlns:a16="http://schemas.microsoft.com/office/drawing/2014/main" val="1234088669"/>
                    </a:ext>
                  </a:extLst>
                </a:gridCol>
              </a:tblGrid>
              <a:tr h="68489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S/N</a:t>
                      </a: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Course </a:t>
                      </a:r>
                      <a:r>
                        <a:rPr lang="fr-FR" sz="120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  <a:endParaRPr lang="fr-FR" sz="12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Duration</a:t>
                      </a: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Dates</a:t>
                      </a: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of Participants</a:t>
                      </a: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 of Training</a:t>
                      </a: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Course Fee  (Per Participant in USD)</a:t>
                      </a: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Estimated</a:t>
                      </a:r>
                      <a:r>
                        <a:rPr lang="fr-FR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Revenue (USD)</a:t>
                      </a: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571318"/>
                  </a:ext>
                </a:extLst>
              </a:tr>
              <a:tr h="35060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1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  <a:latin typeface="+mn-lt"/>
                        </a:rPr>
                        <a:t>Gestion des risques liés à la sécurité de l’information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3 days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  <a:latin typeface="+mn-lt"/>
                        </a:rPr>
                        <a:t>10-12 mars 2021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  <a:latin typeface="+mn-lt"/>
                        </a:rPr>
                        <a:t>20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Face-to-Face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  <a:latin typeface="+mn-lt"/>
                        </a:rPr>
                        <a:t>560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  <a:latin typeface="+mn-lt"/>
                        </a:rPr>
                        <a:t>11 200,00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9733921"/>
                  </a:ext>
                </a:extLst>
              </a:tr>
              <a:tr h="35060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  <a:latin typeface="+mn-lt"/>
                        </a:rPr>
                        <a:t>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  <a:latin typeface="+mn-lt"/>
                        </a:rPr>
                        <a:t>Conception des réseaux d'accès Optiques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5 days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22-26 mars 2021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  <a:latin typeface="+mn-lt"/>
                        </a:rPr>
                        <a:t>20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  <a:latin typeface="+mn-lt"/>
                        </a:rPr>
                        <a:t>Face-to-Face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  <a:latin typeface="+mn-lt"/>
                        </a:rPr>
                        <a:t>930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  <a:latin typeface="+mn-lt"/>
                        </a:rPr>
                        <a:t>18 600,00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4457398"/>
                  </a:ext>
                </a:extLst>
              </a:tr>
              <a:tr h="35060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  <a:latin typeface="+mn-lt"/>
                        </a:rPr>
                        <a:t>3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  <a:latin typeface="+mn-lt"/>
                        </a:rPr>
                        <a:t>Comprendre l’Internet des Objets (IoT): Principes, Normes, Ecosystème et opportunités économiques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5 days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19-23  avril 2021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20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Face-to-Face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  <a:latin typeface="+mn-lt"/>
                        </a:rPr>
                        <a:t>930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  <a:latin typeface="+mn-lt"/>
                        </a:rPr>
                        <a:t>18 600,00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1520516"/>
                  </a:ext>
                </a:extLst>
              </a:tr>
              <a:tr h="35060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  <a:latin typeface="+mn-lt"/>
                        </a:rPr>
                        <a:t>4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  <a:latin typeface="+mn-lt"/>
                        </a:rPr>
                        <a:t>Sécurité du cloud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5 days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  <a:latin typeface="+mn-lt"/>
                        </a:rPr>
                        <a:t>03-07 mai 2021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  <a:latin typeface="+mn-lt"/>
                        </a:rPr>
                        <a:t>20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Face-to-Face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  <a:latin typeface="+mn-lt"/>
                        </a:rPr>
                        <a:t>930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  <a:latin typeface="+mn-lt"/>
                        </a:rPr>
                        <a:t>18 600,00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0105054"/>
                  </a:ext>
                </a:extLst>
              </a:tr>
              <a:tr h="35060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  <a:latin typeface="+mn-lt"/>
                        </a:rPr>
                        <a:t>5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  <a:latin typeface="+mn-lt"/>
                        </a:rPr>
                        <a:t>Sécurité des applications des services bancaires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5 days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  <a:latin typeface="+mn-lt"/>
                        </a:rPr>
                        <a:t>7-11 juin 2021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20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  <a:latin typeface="+mn-lt"/>
                        </a:rPr>
                        <a:t>Face-to-Face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  <a:latin typeface="+mn-lt"/>
                        </a:rPr>
                        <a:t>930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  <a:latin typeface="+mn-lt"/>
                        </a:rPr>
                        <a:t>18 600,00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3836460"/>
                  </a:ext>
                </a:extLst>
              </a:tr>
              <a:tr h="35060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  <a:latin typeface="+mn-lt"/>
                        </a:rPr>
                        <a:t>6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  <a:latin typeface="+mn-lt"/>
                        </a:rPr>
                        <a:t>5G: Technologies et opportunités économiques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Week</a:t>
                      </a: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21-26 juin 2021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30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Online</a:t>
                      </a: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280</a:t>
                      </a:r>
                      <a:endParaRPr lang="fr-FR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8 400,00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9012480"/>
                  </a:ext>
                </a:extLst>
              </a:tr>
              <a:tr h="35060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7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 dirty="0">
                          <a:effectLst/>
                          <a:latin typeface="+mn-lt"/>
                        </a:rPr>
                        <a:t>Les Systèmes embarqués pour IoT 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5 days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19 -23 juillet 2021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20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Face-to-Face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  <a:latin typeface="+mn-lt"/>
                        </a:rPr>
                        <a:t>930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18 600,00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7604791"/>
                  </a:ext>
                </a:extLst>
              </a:tr>
              <a:tr h="25322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fr-F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Protection des données à caractère personnel</a:t>
                      </a: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Week</a:t>
                      </a: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06-20 septembre 2021</a:t>
                      </a: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Online</a:t>
                      </a: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280</a:t>
                      </a:r>
                      <a:endParaRPr lang="fr-FR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+mn-lt"/>
                        </a:rPr>
                        <a:t>8 400,00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9" marR="7509" marT="7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2955386"/>
                  </a:ext>
                </a:extLst>
              </a:tr>
              <a:tr h="27124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>
                          <a:effectLst/>
                        </a:rPr>
                        <a:t> 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effectLst/>
                        </a:rPr>
                        <a:t> 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140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 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 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121 000,00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154" marR="8154" marT="815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2684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1010363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4246372</TotalTime>
  <Words>1269</Words>
  <Application>Microsoft Office PowerPoint</Application>
  <PresentationFormat>Affichage à l'écran (4:3)</PresentationFormat>
  <Paragraphs>335</Paragraphs>
  <Slides>11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9" baseType="lpstr">
      <vt:lpstr>Arial</vt:lpstr>
      <vt:lpstr>Arial Narrow</vt:lpstr>
      <vt:lpstr>Calibri</vt:lpstr>
      <vt:lpstr>Segoe UI Light</vt:lpstr>
      <vt:lpstr>Tahoma</vt:lpstr>
      <vt:lpstr>Times New Roman</vt:lpstr>
      <vt:lpstr>Wingdings</vt:lpstr>
      <vt:lpstr>Thème Office</vt:lpstr>
      <vt:lpstr> 4ème Réunion du Comité de Direction du réseau des Centres d’Excellence (CoE) de l’UIT pour la region Afrique. 8 décembre 2020 [Réunion Virtuelle]   </vt:lpstr>
      <vt:lpstr>Présentation PowerPoint</vt:lpstr>
      <vt:lpstr>Présentation PowerPoint</vt:lpstr>
      <vt:lpstr>Présentation PowerPoint</vt:lpstr>
      <vt:lpstr>Présentation PowerPoint</vt:lpstr>
      <vt:lpstr> 4ème Réunion du Comité de Direction du réseau des Centres d’Excellence (CoE) de l’UIT pour la region Afrique. 8 décembre 2020 [Réunion Virtuelle]   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LISHOTHNAT</dc:creator>
  <cp:lastModifiedBy>KOSSONOU KOUAKOU RODOLPHE</cp:lastModifiedBy>
  <cp:revision>219</cp:revision>
  <cp:lastPrinted>2017-10-23T14:32:35Z</cp:lastPrinted>
  <dcterms:created xsi:type="dcterms:W3CDTF">2016-08-30T10:40:48Z</dcterms:created>
  <dcterms:modified xsi:type="dcterms:W3CDTF">2020-12-08T09:44:56Z</dcterms:modified>
</cp:coreProperties>
</file>