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18" r:id="rId2"/>
    <p:sldId id="283" r:id="rId3"/>
    <p:sldId id="395" r:id="rId4"/>
    <p:sldId id="396" r:id="rId5"/>
    <p:sldId id="369" r:id="rId6"/>
    <p:sldId id="370" r:id="rId7"/>
    <p:sldId id="381" r:id="rId8"/>
    <p:sldId id="387" r:id="rId9"/>
    <p:sldId id="388" r:id="rId10"/>
    <p:sldId id="389" r:id="rId11"/>
    <p:sldId id="390" r:id="rId12"/>
    <p:sldId id="391" r:id="rId13"/>
    <p:sldId id="392" r:id="rId14"/>
    <p:sldId id="394" r:id="rId15"/>
    <p:sldId id="397" r:id="rId16"/>
    <p:sldId id="385" r:id="rId17"/>
    <p:sldId id="386" r:id="rId18"/>
    <p:sldId id="379" r:id="rId19"/>
    <p:sldId id="380" r:id="rId20"/>
    <p:sldId id="383" r:id="rId21"/>
    <p:sldId id="339" r:id="rId22"/>
  </p:sldIdLst>
  <p:sldSz cx="9144000" cy="6858000" type="screen4x3"/>
  <p:notesSz cx="6797675" cy="9925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812"/>
    <a:srgbClr val="FFFEAC"/>
    <a:srgbClr val="F0F4B6"/>
    <a:srgbClr val="BB9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434" autoAdjust="0"/>
  </p:normalViewPr>
  <p:slideViewPr>
    <p:cSldViewPr>
      <p:cViewPr varScale="1">
        <p:scale>
          <a:sx n="66" d="100"/>
          <a:sy n="66" d="100"/>
        </p:scale>
        <p:origin x="1392" y="60"/>
      </p:cViewPr>
      <p:guideLst>
        <p:guide orient="horz" pos="2160"/>
        <p:guide pos="2880"/>
      </p:guideLst>
    </p:cSldViewPr>
  </p:slideViewPr>
  <p:outlineViewPr>
    <p:cViewPr>
      <p:scale>
        <a:sx n="33" d="100"/>
        <a:sy n="33" d="100"/>
      </p:scale>
      <p:origin x="0" y="-528"/>
    </p:cViewPr>
  </p:outlineViewPr>
  <p:notesTextViewPr>
    <p:cViewPr>
      <p:scale>
        <a:sx n="100" d="100"/>
        <a:sy n="100" d="100"/>
      </p:scale>
      <p:origin x="0" y="0"/>
    </p:cViewPr>
  </p:notesTextViewPr>
  <p:notesViewPr>
    <p:cSldViewPr>
      <p:cViewPr varScale="1">
        <p:scale>
          <a:sx n="53" d="100"/>
          <a:sy n="53" d="100"/>
        </p:scale>
        <p:origin x="285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862" cy="495713"/>
          </a:xfrm>
          <a:prstGeom prst="rect">
            <a:avLst/>
          </a:prstGeom>
        </p:spPr>
        <p:txBody>
          <a:bodyPr vert="horz" lIns="87947" tIns="43973" rIns="87947" bIns="43973" rtlCol="0"/>
          <a:lstStyle>
            <a:lvl1pPr algn="l">
              <a:defRPr sz="1200"/>
            </a:lvl1pPr>
          </a:lstStyle>
          <a:p>
            <a:endParaRPr lang="fr-FR"/>
          </a:p>
        </p:txBody>
      </p:sp>
      <p:sp>
        <p:nvSpPr>
          <p:cNvPr id="3" name="Espace réservé de la date 2"/>
          <p:cNvSpPr>
            <a:spLocks noGrp="1"/>
          </p:cNvSpPr>
          <p:nvPr>
            <p:ph type="dt" sz="quarter" idx="1"/>
          </p:nvPr>
        </p:nvSpPr>
        <p:spPr>
          <a:xfrm>
            <a:off x="3850294" y="1"/>
            <a:ext cx="2945862" cy="495713"/>
          </a:xfrm>
          <a:prstGeom prst="rect">
            <a:avLst/>
          </a:prstGeom>
        </p:spPr>
        <p:txBody>
          <a:bodyPr vert="horz" lIns="87947" tIns="43973" rIns="87947" bIns="43973" rtlCol="0"/>
          <a:lstStyle>
            <a:lvl1pPr algn="r">
              <a:defRPr sz="1200"/>
            </a:lvl1pPr>
          </a:lstStyle>
          <a:p>
            <a:fld id="{3EDCF9C2-B2B9-49E6-B9CA-BD9B8976E5E9}" type="datetimeFigureOut">
              <a:rPr lang="fr-FR" smtClean="0"/>
              <a:pPr/>
              <a:t>01/12/2020</a:t>
            </a:fld>
            <a:endParaRPr lang="fr-FR"/>
          </a:p>
        </p:txBody>
      </p:sp>
      <p:sp>
        <p:nvSpPr>
          <p:cNvPr id="4" name="Espace réservé du pied de page 3"/>
          <p:cNvSpPr>
            <a:spLocks noGrp="1"/>
          </p:cNvSpPr>
          <p:nvPr>
            <p:ph type="ftr" sz="quarter" idx="2"/>
          </p:nvPr>
        </p:nvSpPr>
        <p:spPr>
          <a:xfrm>
            <a:off x="0" y="9427797"/>
            <a:ext cx="2945862" cy="495713"/>
          </a:xfrm>
          <a:prstGeom prst="rect">
            <a:avLst/>
          </a:prstGeom>
        </p:spPr>
        <p:txBody>
          <a:bodyPr vert="horz" lIns="87947" tIns="43973" rIns="87947" bIns="4397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294" y="9427797"/>
            <a:ext cx="2945862" cy="495713"/>
          </a:xfrm>
          <a:prstGeom prst="rect">
            <a:avLst/>
          </a:prstGeom>
        </p:spPr>
        <p:txBody>
          <a:bodyPr vert="horz" lIns="87947" tIns="43973" rIns="87947" bIns="43973" rtlCol="0" anchor="b"/>
          <a:lstStyle>
            <a:lvl1pPr algn="r">
              <a:defRPr sz="1200"/>
            </a:lvl1pPr>
          </a:lstStyle>
          <a:p>
            <a:fld id="{6FACCDA2-1A1E-4BC6-B1B8-F4C91224C787}" type="slidenum">
              <a:rPr lang="fr-FR" smtClean="0"/>
              <a:pPr/>
              <a:t>‹#›</a:t>
            </a:fld>
            <a:endParaRPr lang="fr-FR"/>
          </a:p>
        </p:txBody>
      </p:sp>
    </p:spTree>
    <p:extLst>
      <p:ext uri="{BB962C8B-B14F-4D97-AF65-F5344CB8AC3E}">
        <p14:creationId xmlns:p14="http://schemas.microsoft.com/office/powerpoint/2010/main" val="222786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5659" cy="496253"/>
          </a:xfrm>
          <a:prstGeom prst="rect">
            <a:avLst/>
          </a:prstGeom>
        </p:spPr>
        <p:txBody>
          <a:bodyPr vert="horz" lIns="95264" tIns="47632" rIns="95264" bIns="47632" rtlCol="0"/>
          <a:lstStyle>
            <a:lvl1pPr algn="l">
              <a:defRPr sz="1300"/>
            </a:lvl1pPr>
          </a:lstStyle>
          <a:p>
            <a:endParaRPr lang="fr-FR"/>
          </a:p>
        </p:txBody>
      </p:sp>
      <p:sp>
        <p:nvSpPr>
          <p:cNvPr id="3" name="Espace réservé de la date 2"/>
          <p:cNvSpPr>
            <a:spLocks noGrp="1"/>
          </p:cNvSpPr>
          <p:nvPr>
            <p:ph type="dt" idx="1"/>
          </p:nvPr>
        </p:nvSpPr>
        <p:spPr>
          <a:xfrm>
            <a:off x="3850444" y="1"/>
            <a:ext cx="2945659" cy="496253"/>
          </a:xfrm>
          <a:prstGeom prst="rect">
            <a:avLst/>
          </a:prstGeom>
        </p:spPr>
        <p:txBody>
          <a:bodyPr vert="horz" lIns="95264" tIns="47632" rIns="95264" bIns="47632" rtlCol="0"/>
          <a:lstStyle>
            <a:lvl1pPr algn="r">
              <a:defRPr sz="1300"/>
            </a:lvl1pPr>
          </a:lstStyle>
          <a:p>
            <a:fld id="{9DB8708D-8CCE-4CA1-90E6-5C757D517D16}" type="datetimeFigureOut">
              <a:rPr lang="fr-FR" smtClean="0"/>
              <a:pPr/>
              <a:t>01/12/2020</a:t>
            </a:fld>
            <a:endParaRPr lang="fr-FR"/>
          </a:p>
        </p:txBody>
      </p:sp>
      <p:sp>
        <p:nvSpPr>
          <p:cNvPr id="4" name="Espace réservé de l'image des diapositives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5264" tIns="47632" rIns="95264" bIns="47632" rtlCol="0" anchor="ctr"/>
          <a:lstStyle/>
          <a:p>
            <a:endParaRPr lang="fr-FR"/>
          </a:p>
        </p:txBody>
      </p:sp>
      <p:sp>
        <p:nvSpPr>
          <p:cNvPr id="5" name="Espace réservé des commentaires 4"/>
          <p:cNvSpPr>
            <a:spLocks noGrp="1"/>
          </p:cNvSpPr>
          <p:nvPr>
            <p:ph type="body" sz="quarter" idx="3"/>
          </p:nvPr>
        </p:nvSpPr>
        <p:spPr>
          <a:xfrm>
            <a:off x="679768" y="4714399"/>
            <a:ext cx="5438140" cy="4466273"/>
          </a:xfrm>
          <a:prstGeom prst="rect">
            <a:avLst/>
          </a:prstGeom>
        </p:spPr>
        <p:txBody>
          <a:bodyPr vert="horz" lIns="95264" tIns="47632" rIns="95264" bIns="47632"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7076"/>
            <a:ext cx="2945659" cy="496253"/>
          </a:xfrm>
          <a:prstGeom prst="rect">
            <a:avLst/>
          </a:prstGeom>
        </p:spPr>
        <p:txBody>
          <a:bodyPr vert="horz" lIns="95264" tIns="47632" rIns="95264" bIns="47632"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0444" y="9427076"/>
            <a:ext cx="2945659" cy="496253"/>
          </a:xfrm>
          <a:prstGeom prst="rect">
            <a:avLst/>
          </a:prstGeom>
        </p:spPr>
        <p:txBody>
          <a:bodyPr vert="horz" lIns="95264" tIns="47632" rIns="95264" bIns="47632" rtlCol="0" anchor="b"/>
          <a:lstStyle>
            <a:lvl1pPr algn="r">
              <a:defRPr sz="1300"/>
            </a:lvl1pPr>
          </a:lstStyle>
          <a:p>
            <a:fld id="{05D1B98F-BE8F-4F4E-8C95-F2CBA5DD90FF}" type="slidenum">
              <a:rPr lang="fr-FR" smtClean="0"/>
              <a:pPr/>
              <a:t>‹#›</a:t>
            </a:fld>
            <a:endParaRPr lang="fr-FR"/>
          </a:p>
        </p:txBody>
      </p:sp>
    </p:spTree>
    <p:extLst>
      <p:ext uri="{BB962C8B-B14F-4D97-AF65-F5344CB8AC3E}">
        <p14:creationId xmlns:p14="http://schemas.microsoft.com/office/powerpoint/2010/main" val="346111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5D1B98F-BE8F-4F4E-8C95-F2CBA5DD90FF}" type="slidenum">
              <a:rPr lang="fr-FR" smtClean="0"/>
              <a:pPr/>
              <a:t>2</a:t>
            </a:fld>
            <a:endParaRPr lang="fr-FR"/>
          </a:p>
        </p:txBody>
      </p:sp>
    </p:spTree>
    <p:extLst>
      <p:ext uri="{BB962C8B-B14F-4D97-AF65-F5344CB8AC3E}">
        <p14:creationId xmlns:p14="http://schemas.microsoft.com/office/powerpoint/2010/main" val="307565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108703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309530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1485932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1012898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1876090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3070614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221859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523210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221859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523210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391105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236939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3741903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extLst>
      <p:ext uri="{BB962C8B-B14F-4D97-AF65-F5344CB8AC3E}">
        <p14:creationId xmlns:p14="http://schemas.microsoft.com/office/powerpoint/2010/main" val="1180846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1248B94-9F41-4616-ACCE-DA918FAC4A3F}" type="datetime1">
              <a:rPr lang="fr-FR" smtClean="0"/>
              <a:t>01/12/2020</a:t>
            </a:fld>
            <a:endParaRPr lang="fr-FR"/>
          </a:p>
        </p:txBody>
      </p:sp>
      <p:sp>
        <p:nvSpPr>
          <p:cNvPr id="5" name="Espace réservé du pied de page 4"/>
          <p:cNvSpPr>
            <a:spLocks noGrp="1"/>
          </p:cNvSpPr>
          <p:nvPr>
            <p:ph type="ftr" sz="quarter" idx="11"/>
          </p:nvPr>
        </p:nvSpPr>
        <p:spPr/>
        <p:txBody>
          <a:bodyPr/>
          <a:lstStyle/>
          <a:p>
            <a:r>
              <a:rPr lang="fr-FR" smtClean="0"/>
              <a:t>PLAN DE FORMATION 2021</a:t>
            </a:r>
            <a:endParaRPr lang="fr-FR"/>
          </a:p>
        </p:txBody>
      </p:sp>
      <p:sp>
        <p:nvSpPr>
          <p:cNvPr id="6" name="Espace réservé du numéro de diapositive 5"/>
          <p:cNvSpPr>
            <a:spLocks noGrp="1"/>
          </p:cNvSpPr>
          <p:nvPr>
            <p:ph type="sldNum" sz="quarter" idx="12"/>
          </p:nvPr>
        </p:nvSpPr>
        <p:spPr/>
        <p:txBody>
          <a:bodyPr/>
          <a:lstStyle/>
          <a:p>
            <a:fld id="{A532CD90-6D66-40B1-A697-8CE7ED95DF79}" type="slidenum">
              <a:rPr lang="fr-FR" smtClean="0"/>
              <a:pPr/>
              <a:t>‹#›</a:t>
            </a:fld>
            <a:endParaRPr lang="fr-FR"/>
          </a:p>
        </p:txBody>
      </p:sp>
      <p:pic>
        <p:nvPicPr>
          <p:cNvPr id="7" name="Image 6" descr="C:\Users\AUBINO\Desktop\SF\FI\CATTENTE.jpg">
            <a:extLst>
              <a:ext uri="{FF2B5EF4-FFF2-40B4-BE49-F238E27FC236}">
                <a16:creationId xmlns:a16="http://schemas.microsoft.com/office/drawing/2014/main" id="{0FFD277F-4290-4E88-B44B-D663A6CCF390}"/>
              </a:ext>
            </a:extLst>
          </p:cNvPr>
          <p:cNvPicPr/>
          <p:nvPr userDrawn="1"/>
        </p:nvPicPr>
        <p:blipFill rotWithShape="1">
          <a:blip r:embed="rId2" cstate="print">
            <a:extLst>
              <a:ext uri="{28A0092B-C50C-407E-A947-70E740481C1C}">
                <a14:useLocalDpi xmlns:a14="http://schemas.microsoft.com/office/drawing/2010/main" val="0"/>
              </a:ext>
            </a:extLst>
          </a:blip>
          <a:srcRect b="8594"/>
          <a:stretch/>
        </p:blipFill>
        <p:spPr bwMode="auto">
          <a:xfrm>
            <a:off x="7772400" y="34404"/>
            <a:ext cx="1368152" cy="1040150"/>
          </a:xfrm>
          <a:prstGeom prst="rect">
            <a:avLst/>
          </a:prstGeom>
          <a:noFill/>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72AC5CE-954B-4F80-8203-47909301F492}" type="datetime1">
              <a:rPr lang="fr-FR" smtClean="0"/>
              <a:t>01/12/2020</a:t>
            </a:fld>
            <a:endParaRPr lang="fr-FR"/>
          </a:p>
        </p:txBody>
      </p:sp>
      <p:sp>
        <p:nvSpPr>
          <p:cNvPr id="5" name="Espace réservé du pied de page 4"/>
          <p:cNvSpPr>
            <a:spLocks noGrp="1"/>
          </p:cNvSpPr>
          <p:nvPr>
            <p:ph type="ftr" sz="quarter" idx="11"/>
          </p:nvPr>
        </p:nvSpPr>
        <p:spPr/>
        <p:txBody>
          <a:bodyPr/>
          <a:lstStyle/>
          <a:p>
            <a:r>
              <a:rPr lang="fr-FR" smtClean="0"/>
              <a:t>PLAN DE FORMATION 2021</a:t>
            </a:r>
            <a:endParaRPr lang="fr-FR"/>
          </a:p>
        </p:txBody>
      </p:sp>
      <p:sp>
        <p:nvSpPr>
          <p:cNvPr id="6" name="Espace réservé du numéro de diapositive 5"/>
          <p:cNvSpPr>
            <a:spLocks noGrp="1"/>
          </p:cNvSpPr>
          <p:nvPr>
            <p:ph type="sldNum" sz="quarter" idx="12"/>
          </p:nvPr>
        </p:nvSpPr>
        <p:spPr/>
        <p:txBody>
          <a:bodyPr/>
          <a:lstStyle/>
          <a:p>
            <a:fld id="{A532CD90-6D66-40B1-A697-8CE7ED95DF79}" type="slidenum">
              <a:rPr lang="fr-FR" smtClean="0"/>
              <a:pPr/>
              <a:t>‹#›</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565E5A1-BF02-49DA-87DD-877AB64E8166}" type="datetime1">
              <a:rPr lang="fr-FR" smtClean="0"/>
              <a:t>01/12/2020</a:t>
            </a:fld>
            <a:endParaRPr lang="fr-FR"/>
          </a:p>
        </p:txBody>
      </p:sp>
      <p:sp>
        <p:nvSpPr>
          <p:cNvPr id="5" name="Espace réservé du pied de page 4"/>
          <p:cNvSpPr>
            <a:spLocks noGrp="1"/>
          </p:cNvSpPr>
          <p:nvPr>
            <p:ph type="ftr" sz="quarter" idx="11"/>
          </p:nvPr>
        </p:nvSpPr>
        <p:spPr/>
        <p:txBody>
          <a:bodyPr/>
          <a:lstStyle/>
          <a:p>
            <a:r>
              <a:rPr lang="fr-FR" smtClean="0"/>
              <a:t>PLAN DE FORMATION 2021</a:t>
            </a:r>
            <a:endParaRPr lang="fr-FR"/>
          </a:p>
        </p:txBody>
      </p:sp>
      <p:sp>
        <p:nvSpPr>
          <p:cNvPr id="6" name="Espace réservé du numéro de diapositive 5"/>
          <p:cNvSpPr>
            <a:spLocks noGrp="1"/>
          </p:cNvSpPr>
          <p:nvPr>
            <p:ph type="sldNum" sz="quarter" idx="12"/>
          </p:nvPr>
        </p:nvSpPr>
        <p:spPr/>
        <p:txBody>
          <a:bodyPr/>
          <a:lstStyle/>
          <a:p>
            <a:fld id="{A532CD90-6D66-40B1-A697-8CE7ED95DF79}" type="slidenum">
              <a:rPr lang="fr-FR" smtClean="0"/>
              <a:pPr/>
              <a:t>‹#›</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624" y="0"/>
            <a:ext cx="6696744" cy="908720"/>
          </a:xfrm>
        </p:spPr>
        <p:txBody>
          <a:bodyPr/>
          <a:lstStyle/>
          <a:p>
            <a:r>
              <a:rPr lang="fr-FR" dirty="0"/>
              <a:t>Cliquez pour modifier le style du titre</a:t>
            </a:r>
          </a:p>
        </p:txBody>
      </p:sp>
      <p:sp>
        <p:nvSpPr>
          <p:cNvPr id="3" name="Espace réservé du contenu 2"/>
          <p:cNvSpPr>
            <a:spLocks noGrp="1"/>
          </p:cNvSpPr>
          <p:nvPr>
            <p:ph idx="1"/>
          </p:nvPr>
        </p:nvSpPr>
        <p:spPr/>
        <p:txBody>
          <a:bodyPr/>
          <a:lstStyle>
            <a:lvl1pPr marL="514350" indent="-514350">
              <a:buFont typeface="+mj-lt"/>
              <a:buAutoNum type="alphaUcPeriod"/>
              <a:defRPr/>
            </a:lvl1pPr>
            <a:lvl2pPr marL="971550" indent="-514350">
              <a:buFont typeface="+mj-lt"/>
              <a:buAutoNum type="arabicPeriod"/>
              <a:defRPr/>
            </a:lvl2pPr>
            <a:lvl3pPr marL="1143000" indent="-228600">
              <a:buFont typeface="Wingdings" panose="05000000000000000000" pitchFamily="2" charset="2"/>
              <a:buChar char="§"/>
              <a:defRPr/>
            </a:lvl3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49F1645E-6C45-48F0-9B86-E97A28F621CA}" type="datetime1">
              <a:rPr lang="fr-FR" smtClean="0"/>
              <a:t>01/12/2020</a:t>
            </a:fld>
            <a:endParaRPr lang="fr-FR"/>
          </a:p>
        </p:txBody>
      </p:sp>
      <p:sp>
        <p:nvSpPr>
          <p:cNvPr id="5" name="Espace réservé du pied de page 4"/>
          <p:cNvSpPr>
            <a:spLocks noGrp="1"/>
          </p:cNvSpPr>
          <p:nvPr>
            <p:ph type="ftr" sz="quarter" idx="11"/>
          </p:nvPr>
        </p:nvSpPr>
        <p:spPr/>
        <p:txBody>
          <a:bodyPr/>
          <a:lstStyle/>
          <a:p>
            <a:r>
              <a:rPr lang="fr-FR" smtClean="0"/>
              <a:t>PLAN DE FORMATION 2021</a:t>
            </a:r>
            <a:endParaRPr lang="fr-FR"/>
          </a:p>
        </p:txBody>
      </p:sp>
      <p:sp>
        <p:nvSpPr>
          <p:cNvPr id="6" name="Espace réservé du numéro de diapositive 5"/>
          <p:cNvSpPr>
            <a:spLocks noGrp="1"/>
          </p:cNvSpPr>
          <p:nvPr>
            <p:ph type="sldNum" sz="quarter" idx="12"/>
          </p:nvPr>
        </p:nvSpPr>
        <p:spPr/>
        <p:txBody>
          <a:bodyPr/>
          <a:lstStyle/>
          <a:p>
            <a:fld id="{A532CD90-6D66-40B1-A697-8CE7ED95DF79}" type="slidenum">
              <a:rPr lang="fr-FR" smtClean="0"/>
              <a:pPr/>
              <a:t>‹#›</a:t>
            </a:fld>
            <a:endParaRPr lang="fr-FR"/>
          </a:p>
        </p:txBody>
      </p:sp>
      <p:pic>
        <p:nvPicPr>
          <p:cNvPr id="8" name="Image 7" descr="C:\Users\AUBINO\Desktop\SF\FI\CATTENTE.jpg">
            <a:extLst>
              <a:ext uri="{FF2B5EF4-FFF2-40B4-BE49-F238E27FC236}">
                <a16:creationId xmlns:a16="http://schemas.microsoft.com/office/drawing/2014/main" id="{0FFD277F-4290-4E88-B44B-D663A6CCF390}"/>
              </a:ext>
            </a:extLst>
          </p:cNvPr>
          <p:cNvPicPr/>
          <p:nvPr userDrawn="1"/>
        </p:nvPicPr>
        <p:blipFill rotWithShape="1">
          <a:blip r:embed="rId2" cstate="print">
            <a:extLst>
              <a:ext uri="{28A0092B-C50C-407E-A947-70E740481C1C}">
                <a14:useLocalDpi xmlns:a14="http://schemas.microsoft.com/office/drawing/2010/main" val="0"/>
              </a:ext>
            </a:extLst>
          </a:blip>
          <a:srcRect b="8594"/>
          <a:stretch/>
        </p:blipFill>
        <p:spPr bwMode="auto">
          <a:xfrm>
            <a:off x="0" y="0"/>
            <a:ext cx="1187624" cy="908720"/>
          </a:xfrm>
          <a:prstGeom prst="rect">
            <a:avLst/>
          </a:prstGeom>
          <a:noFill/>
          <a:ln>
            <a:noFill/>
          </a:ln>
          <a:extLst>
            <a:ext uri="{53640926-AAD7-44D8-BBD7-CCE9431645EC}">
              <a14:shadowObscured xmlns:a14="http://schemas.microsoft.com/office/drawing/2010/main"/>
            </a:ext>
          </a:extLst>
        </p:spPr>
      </p:pic>
      <p:pic>
        <p:nvPicPr>
          <p:cNvPr id="9" name="Image 8"/>
          <p:cNvPicPr/>
          <p:nvPr userDrawn="1"/>
        </p:nvPicPr>
        <p:blipFill rotWithShape="1">
          <a:blip r:embed="rId3" cstate="print">
            <a:extLst>
              <a:ext uri="{28A0092B-C50C-407E-A947-70E740481C1C}">
                <a14:useLocalDpi xmlns:a14="http://schemas.microsoft.com/office/drawing/2010/main" val="0"/>
              </a:ext>
            </a:extLst>
          </a:blip>
          <a:srcRect t="25678" b="24188"/>
          <a:stretch/>
        </p:blipFill>
        <p:spPr bwMode="auto">
          <a:xfrm>
            <a:off x="7882408" y="0"/>
            <a:ext cx="1181100" cy="908720"/>
          </a:xfrm>
          <a:prstGeom prst="rect">
            <a:avLst/>
          </a:prstGeom>
          <a:noFill/>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B802674-3E1E-48F7-BE5A-70347BB8B8BA}" type="datetime1">
              <a:rPr lang="fr-FR" smtClean="0"/>
              <a:t>01/12/2020</a:t>
            </a:fld>
            <a:endParaRPr lang="fr-FR"/>
          </a:p>
        </p:txBody>
      </p:sp>
      <p:sp>
        <p:nvSpPr>
          <p:cNvPr id="5" name="Espace réservé du pied de page 4"/>
          <p:cNvSpPr>
            <a:spLocks noGrp="1"/>
          </p:cNvSpPr>
          <p:nvPr>
            <p:ph type="ftr" sz="quarter" idx="11"/>
          </p:nvPr>
        </p:nvSpPr>
        <p:spPr/>
        <p:txBody>
          <a:bodyPr/>
          <a:lstStyle/>
          <a:p>
            <a:r>
              <a:rPr lang="fr-FR" smtClean="0"/>
              <a:t>PLAN DE FORMATION 2021</a:t>
            </a:r>
            <a:endParaRPr lang="fr-FR"/>
          </a:p>
        </p:txBody>
      </p:sp>
      <p:sp>
        <p:nvSpPr>
          <p:cNvPr id="6" name="Espace réservé du numéro de diapositive 5"/>
          <p:cNvSpPr>
            <a:spLocks noGrp="1"/>
          </p:cNvSpPr>
          <p:nvPr>
            <p:ph type="sldNum" sz="quarter" idx="12"/>
          </p:nvPr>
        </p:nvSpPr>
        <p:spPr/>
        <p:txBody>
          <a:bodyPr/>
          <a:lstStyle/>
          <a:p>
            <a:fld id="{A532CD90-6D66-40B1-A697-8CE7ED95DF79}" type="slidenum">
              <a:rPr lang="fr-FR" smtClean="0"/>
              <a:pPr/>
              <a:t>‹#›</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88C00BE-6148-49B1-B393-9AEA85A5455F}" type="datetime1">
              <a:rPr lang="fr-FR" smtClean="0"/>
              <a:t>01/12/2020</a:t>
            </a:fld>
            <a:endParaRPr lang="fr-FR"/>
          </a:p>
        </p:txBody>
      </p:sp>
      <p:sp>
        <p:nvSpPr>
          <p:cNvPr id="6" name="Espace réservé du pied de page 5"/>
          <p:cNvSpPr>
            <a:spLocks noGrp="1"/>
          </p:cNvSpPr>
          <p:nvPr>
            <p:ph type="ftr" sz="quarter" idx="11"/>
          </p:nvPr>
        </p:nvSpPr>
        <p:spPr/>
        <p:txBody>
          <a:bodyPr/>
          <a:lstStyle/>
          <a:p>
            <a:r>
              <a:rPr lang="fr-FR" smtClean="0"/>
              <a:t>PLAN DE FORMATION 2021</a:t>
            </a:r>
            <a:endParaRPr lang="fr-FR"/>
          </a:p>
        </p:txBody>
      </p:sp>
      <p:sp>
        <p:nvSpPr>
          <p:cNvPr id="7" name="Espace réservé du numéro de diapositive 6"/>
          <p:cNvSpPr>
            <a:spLocks noGrp="1"/>
          </p:cNvSpPr>
          <p:nvPr>
            <p:ph type="sldNum" sz="quarter" idx="12"/>
          </p:nvPr>
        </p:nvSpPr>
        <p:spPr/>
        <p:txBody>
          <a:bodyPr/>
          <a:lstStyle/>
          <a:p>
            <a:fld id="{A532CD90-6D66-40B1-A697-8CE7ED95DF79}" type="slidenum">
              <a:rPr lang="fr-FR" smtClean="0"/>
              <a:pPr/>
              <a:t>‹#›</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DA41AB6-B043-4592-BD64-50EB6DEE32BE}" type="datetime1">
              <a:rPr lang="fr-FR" smtClean="0"/>
              <a:t>01/12/2020</a:t>
            </a:fld>
            <a:endParaRPr lang="fr-FR"/>
          </a:p>
        </p:txBody>
      </p:sp>
      <p:sp>
        <p:nvSpPr>
          <p:cNvPr id="8" name="Espace réservé du pied de page 7"/>
          <p:cNvSpPr>
            <a:spLocks noGrp="1"/>
          </p:cNvSpPr>
          <p:nvPr>
            <p:ph type="ftr" sz="quarter" idx="11"/>
          </p:nvPr>
        </p:nvSpPr>
        <p:spPr/>
        <p:txBody>
          <a:bodyPr/>
          <a:lstStyle/>
          <a:p>
            <a:r>
              <a:rPr lang="fr-FR" smtClean="0"/>
              <a:t>PLAN DE FORMATION 2021</a:t>
            </a:r>
            <a:endParaRPr lang="fr-FR"/>
          </a:p>
        </p:txBody>
      </p:sp>
      <p:sp>
        <p:nvSpPr>
          <p:cNvPr id="9" name="Espace réservé du numéro de diapositive 8"/>
          <p:cNvSpPr>
            <a:spLocks noGrp="1"/>
          </p:cNvSpPr>
          <p:nvPr>
            <p:ph type="sldNum" sz="quarter" idx="12"/>
          </p:nvPr>
        </p:nvSpPr>
        <p:spPr/>
        <p:txBody>
          <a:bodyPr/>
          <a:lstStyle/>
          <a:p>
            <a:fld id="{A532CD90-6D66-40B1-A697-8CE7ED95DF79}" type="slidenum">
              <a:rPr lang="fr-FR" smtClean="0"/>
              <a:pPr/>
              <a:t>‹#›</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6CE713D-4098-4AEA-B6F2-24030E55A4A7}" type="datetime1">
              <a:rPr lang="fr-FR" smtClean="0"/>
              <a:t>01/12/2020</a:t>
            </a:fld>
            <a:endParaRPr lang="fr-FR"/>
          </a:p>
        </p:txBody>
      </p:sp>
      <p:sp>
        <p:nvSpPr>
          <p:cNvPr id="4" name="Espace réservé du pied de page 3"/>
          <p:cNvSpPr>
            <a:spLocks noGrp="1"/>
          </p:cNvSpPr>
          <p:nvPr>
            <p:ph type="ftr" sz="quarter" idx="11"/>
          </p:nvPr>
        </p:nvSpPr>
        <p:spPr/>
        <p:txBody>
          <a:bodyPr/>
          <a:lstStyle/>
          <a:p>
            <a:r>
              <a:rPr lang="fr-FR" smtClean="0"/>
              <a:t>PLAN DE FORMATION 2021</a:t>
            </a:r>
            <a:endParaRPr lang="fr-FR"/>
          </a:p>
        </p:txBody>
      </p:sp>
      <p:sp>
        <p:nvSpPr>
          <p:cNvPr id="5" name="Espace réservé du numéro de diapositive 4"/>
          <p:cNvSpPr>
            <a:spLocks noGrp="1"/>
          </p:cNvSpPr>
          <p:nvPr>
            <p:ph type="sldNum" sz="quarter" idx="12"/>
          </p:nvPr>
        </p:nvSpPr>
        <p:spPr/>
        <p:txBody>
          <a:bodyPr/>
          <a:lstStyle/>
          <a:p>
            <a:fld id="{A532CD90-6D66-40B1-A697-8CE7ED95DF79}" type="slidenum">
              <a:rPr lang="fr-FR" smtClean="0"/>
              <a:pPr/>
              <a:t>‹#›</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5AD689-7049-41CE-BBB6-A0F65E819F1E}" type="datetime1">
              <a:rPr lang="fr-FR" smtClean="0"/>
              <a:t>01/12/2020</a:t>
            </a:fld>
            <a:endParaRPr lang="fr-FR"/>
          </a:p>
        </p:txBody>
      </p:sp>
      <p:sp>
        <p:nvSpPr>
          <p:cNvPr id="3" name="Espace réservé du pied de page 2"/>
          <p:cNvSpPr>
            <a:spLocks noGrp="1"/>
          </p:cNvSpPr>
          <p:nvPr>
            <p:ph type="ftr" sz="quarter" idx="11"/>
          </p:nvPr>
        </p:nvSpPr>
        <p:spPr/>
        <p:txBody>
          <a:bodyPr/>
          <a:lstStyle/>
          <a:p>
            <a:r>
              <a:rPr lang="fr-FR" smtClean="0"/>
              <a:t>PLAN DE FORMATION 2021</a:t>
            </a:r>
            <a:endParaRPr lang="fr-FR"/>
          </a:p>
        </p:txBody>
      </p:sp>
      <p:sp>
        <p:nvSpPr>
          <p:cNvPr id="4" name="Espace réservé du numéro de diapositive 3"/>
          <p:cNvSpPr>
            <a:spLocks noGrp="1"/>
          </p:cNvSpPr>
          <p:nvPr>
            <p:ph type="sldNum" sz="quarter" idx="12"/>
          </p:nvPr>
        </p:nvSpPr>
        <p:spPr/>
        <p:txBody>
          <a:bodyPr/>
          <a:lstStyle/>
          <a:p>
            <a:fld id="{A532CD90-6D66-40B1-A697-8CE7ED95DF79}" type="slidenum">
              <a:rPr lang="fr-FR" smtClean="0"/>
              <a:pPr/>
              <a:t>‹#›</a:t>
            </a:fld>
            <a:endParaRPr lang="fr-FR"/>
          </a:p>
        </p:txBody>
      </p:sp>
      <p:pic>
        <p:nvPicPr>
          <p:cNvPr id="5" name="Image 4" descr="C:\Users\AUBINO\Desktop\SF\FI\CATTENTE.jpg">
            <a:extLst>
              <a:ext uri="{FF2B5EF4-FFF2-40B4-BE49-F238E27FC236}">
                <a16:creationId xmlns:a16="http://schemas.microsoft.com/office/drawing/2014/main" id="{0FFD277F-4290-4E88-B44B-D663A6CCF390}"/>
              </a:ext>
            </a:extLst>
          </p:cNvPr>
          <p:cNvPicPr/>
          <p:nvPr userDrawn="1"/>
        </p:nvPicPr>
        <p:blipFill rotWithShape="1">
          <a:blip r:embed="rId2" cstate="print">
            <a:extLst>
              <a:ext uri="{28A0092B-C50C-407E-A947-70E740481C1C}">
                <a14:useLocalDpi xmlns:a14="http://schemas.microsoft.com/office/drawing/2010/main" val="0"/>
              </a:ext>
            </a:extLst>
          </a:blip>
          <a:srcRect b="8594"/>
          <a:stretch/>
        </p:blipFill>
        <p:spPr bwMode="auto">
          <a:xfrm>
            <a:off x="7956376" y="0"/>
            <a:ext cx="1187624" cy="908720"/>
          </a:xfrm>
          <a:prstGeom prst="rect">
            <a:avLst/>
          </a:prstGeom>
          <a:noFill/>
          <a:ln>
            <a:noFill/>
          </a:ln>
          <a:extLst>
            <a:ext uri="{53640926-AAD7-44D8-BBD7-CCE9431645EC}">
              <a14:shadowObscured xmlns:a14="http://schemas.microsoft.com/office/drawing/2010/main"/>
            </a:ext>
          </a:extLst>
        </p:spPr>
      </p:pic>
      <p:pic>
        <p:nvPicPr>
          <p:cNvPr id="6" name="Image 5" descr="C:\Users\AUBINO\Desktop\SF\FI\CATTENTE.jpg">
            <a:extLst>
              <a:ext uri="{FF2B5EF4-FFF2-40B4-BE49-F238E27FC236}">
                <a16:creationId xmlns:a16="http://schemas.microsoft.com/office/drawing/2014/main" id="{0FFD277F-4290-4E88-B44B-D663A6CCF390}"/>
              </a:ext>
            </a:extLst>
          </p:cNvPr>
          <p:cNvPicPr/>
          <p:nvPr userDrawn="1"/>
        </p:nvPicPr>
        <p:blipFill rotWithShape="1">
          <a:blip r:embed="rId2" cstate="print">
            <a:extLst>
              <a:ext uri="{28A0092B-C50C-407E-A947-70E740481C1C}">
                <a14:useLocalDpi xmlns:a14="http://schemas.microsoft.com/office/drawing/2010/main" val="0"/>
              </a:ext>
            </a:extLst>
          </a:blip>
          <a:srcRect b="8594"/>
          <a:stretch/>
        </p:blipFill>
        <p:spPr bwMode="auto">
          <a:xfrm>
            <a:off x="0" y="0"/>
            <a:ext cx="1187624" cy="908720"/>
          </a:xfrm>
          <a:prstGeom prst="rect">
            <a:avLst/>
          </a:prstGeom>
          <a:noFill/>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3305982-0240-48B4-83AB-358348738290}" type="datetime1">
              <a:rPr lang="fr-FR" smtClean="0"/>
              <a:t>01/12/2020</a:t>
            </a:fld>
            <a:endParaRPr lang="fr-FR"/>
          </a:p>
        </p:txBody>
      </p:sp>
      <p:sp>
        <p:nvSpPr>
          <p:cNvPr id="6" name="Espace réservé du pied de page 5"/>
          <p:cNvSpPr>
            <a:spLocks noGrp="1"/>
          </p:cNvSpPr>
          <p:nvPr>
            <p:ph type="ftr" sz="quarter" idx="11"/>
          </p:nvPr>
        </p:nvSpPr>
        <p:spPr/>
        <p:txBody>
          <a:bodyPr/>
          <a:lstStyle/>
          <a:p>
            <a:r>
              <a:rPr lang="fr-FR" smtClean="0"/>
              <a:t>PLAN DE FORMATION 2021</a:t>
            </a:r>
            <a:endParaRPr lang="fr-FR"/>
          </a:p>
        </p:txBody>
      </p:sp>
      <p:sp>
        <p:nvSpPr>
          <p:cNvPr id="7" name="Espace réservé du numéro de diapositive 6"/>
          <p:cNvSpPr>
            <a:spLocks noGrp="1"/>
          </p:cNvSpPr>
          <p:nvPr>
            <p:ph type="sldNum" sz="quarter" idx="12"/>
          </p:nvPr>
        </p:nvSpPr>
        <p:spPr/>
        <p:txBody>
          <a:bodyPr/>
          <a:lstStyle/>
          <a:p>
            <a:fld id="{A532CD90-6D66-40B1-A697-8CE7ED95DF79}" type="slidenum">
              <a:rPr lang="fr-FR" smtClean="0"/>
              <a:pPr/>
              <a:t>‹#›</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9E54037-AF94-40AA-9627-350B8FA5038C}" type="datetime1">
              <a:rPr lang="fr-FR" smtClean="0"/>
              <a:t>01/12/2020</a:t>
            </a:fld>
            <a:endParaRPr lang="fr-FR"/>
          </a:p>
        </p:txBody>
      </p:sp>
      <p:sp>
        <p:nvSpPr>
          <p:cNvPr id="6" name="Espace réservé du pied de page 5"/>
          <p:cNvSpPr>
            <a:spLocks noGrp="1"/>
          </p:cNvSpPr>
          <p:nvPr>
            <p:ph type="ftr" sz="quarter" idx="11"/>
          </p:nvPr>
        </p:nvSpPr>
        <p:spPr/>
        <p:txBody>
          <a:bodyPr/>
          <a:lstStyle/>
          <a:p>
            <a:r>
              <a:rPr lang="fr-FR" smtClean="0"/>
              <a:t>PLAN DE FORMATION 2021</a:t>
            </a:r>
            <a:endParaRPr lang="fr-FR"/>
          </a:p>
        </p:txBody>
      </p:sp>
      <p:sp>
        <p:nvSpPr>
          <p:cNvPr id="7" name="Espace réservé du numéro de diapositive 6"/>
          <p:cNvSpPr>
            <a:spLocks noGrp="1"/>
          </p:cNvSpPr>
          <p:nvPr>
            <p:ph type="sldNum" sz="quarter" idx="12"/>
          </p:nvPr>
        </p:nvSpPr>
        <p:spPr/>
        <p:txBody>
          <a:bodyPr/>
          <a:lstStyle/>
          <a:p>
            <a:fld id="{A532CD90-6D66-40B1-A697-8CE7ED95DF79}" type="slidenum">
              <a:rPr lang="fr-FR" smtClean="0"/>
              <a:pPr/>
              <a:t>‹#›</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
          </a:blip>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7B93F-D01F-47A8-B4E1-9CDBEC891020}" type="datetime1">
              <a:rPr lang="fr-FR" smtClean="0"/>
              <a:t>01/12/2020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PLAN DE FORMATION 2021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2CD90-6D66-40B1-A697-8CE7ED95DF79}"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9"/>
          <p:cNvSpPr txBox="1"/>
          <p:nvPr/>
        </p:nvSpPr>
        <p:spPr>
          <a:xfrm>
            <a:off x="1187624" y="-27295"/>
            <a:ext cx="6768752" cy="923330"/>
          </a:xfrm>
          <a:prstGeom prst="rect">
            <a:avLst/>
          </a:prstGeom>
          <a:solidFill>
            <a:schemeClr val="accent5">
              <a:lumMod val="20000"/>
              <a:lumOff val="80000"/>
            </a:schemeClr>
          </a:solidFill>
          <a:ln>
            <a:solidFill>
              <a:schemeClr val="accent1"/>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b="1" i="0" u="none" strike="noStrike" kern="0" cap="none" spc="600" normalizeH="0" baseline="0" noProof="0" dirty="0" smtClean="0">
                <a:ln>
                  <a:noFill/>
                </a:ln>
                <a:solidFill>
                  <a:srgbClr val="92D050"/>
                </a:solidFill>
                <a:effectLst/>
                <a:uLnTx/>
                <a:uFillTx/>
                <a:latin typeface="Cambria" panose="02040503050406030204" pitchFamily="18" charset="0"/>
              </a:rPr>
              <a:t>ECOLE NATIONALE SUPERIEURE DES POSTES, DES TELECOMMUNICATIONS ET DES Tics</a:t>
            </a:r>
            <a:endParaRPr kumimoji="0" lang="fr-FR" b="1" i="0" u="none" strike="noStrike" kern="0" cap="none" spc="600" normalizeH="0" baseline="0" noProof="0" dirty="0">
              <a:ln>
                <a:noFill/>
              </a:ln>
              <a:solidFill>
                <a:srgbClr val="92D050"/>
              </a:solidFill>
              <a:effectLst/>
              <a:uLnTx/>
              <a:uFillTx/>
              <a:latin typeface="Cambria" panose="02040503050406030204" pitchFamily="18" charset="0"/>
            </a:endParaRPr>
          </a:p>
        </p:txBody>
      </p:sp>
      <p:sp>
        <p:nvSpPr>
          <p:cNvPr id="10" name="Rectangle 4"/>
          <p:cNvSpPr>
            <a:spLocks noChangeArrowheads="1"/>
          </p:cNvSpPr>
          <p:nvPr/>
        </p:nvSpPr>
        <p:spPr bwMode="auto">
          <a:xfrm>
            <a:off x="1587398" y="6021288"/>
            <a:ext cx="5614987" cy="338554"/>
          </a:xfrm>
          <a:prstGeom prst="rect">
            <a:avLst/>
          </a:prstGeom>
          <a:noFill/>
          <a:ln w="9525">
            <a:noFill/>
            <a:miter lim="800000"/>
            <a:headEnd/>
            <a:tailEnd/>
          </a:ln>
        </p:spPr>
        <p:txBody>
          <a:bodyPr anchor="ctr">
            <a:spAutoFit/>
          </a:bodyPr>
          <a:lstStyle/>
          <a:p>
            <a:pPr algn="ctr">
              <a:tabLst>
                <a:tab pos="1514475" algn="l"/>
              </a:tabLst>
            </a:pPr>
            <a:r>
              <a:rPr lang="fr-FR" sz="1600" b="1" dirty="0" smtClean="0">
                <a:solidFill>
                  <a:srgbClr val="FF0000"/>
                </a:solidFill>
                <a:latin typeface="Tahoma" pitchFamily="34" charset="0"/>
                <a:ea typeface="Times New Roman" pitchFamily="18" charset="0"/>
                <a:cs typeface="Tahoma" pitchFamily="34" charset="0"/>
              </a:rPr>
              <a:t> 08 décembre 2020</a:t>
            </a:r>
            <a:endParaRPr lang="fr-FR" sz="1600" b="1" dirty="0">
              <a:solidFill>
                <a:srgbClr val="FF0000"/>
              </a:solidFill>
              <a:latin typeface="Tahoma" pitchFamily="34" charset="0"/>
              <a:ea typeface="Times New Roman" pitchFamily="18" charset="0"/>
              <a:cs typeface="Tahoma" pitchFamily="34" charset="0"/>
            </a:endParaRPr>
          </a:p>
        </p:txBody>
      </p:sp>
      <p:sp>
        <p:nvSpPr>
          <p:cNvPr id="4" name="Rectangle 1"/>
          <p:cNvSpPr>
            <a:spLocks noChangeArrowheads="1"/>
          </p:cNvSpPr>
          <p:nvPr/>
        </p:nvSpPr>
        <p:spPr bwMode="auto">
          <a:xfrm>
            <a:off x="4293" y="923330"/>
            <a:ext cx="1183331" cy="4256578"/>
          </a:xfrm>
          <a:prstGeom prst="rect">
            <a:avLst/>
          </a:prstGeom>
          <a:blipFill dpi="0" rotWithShape="0">
            <a:blip r:embed="rId2"/>
            <a:srcRect/>
            <a:stretch>
              <a:fillRect r="-166430"/>
            </a:stretch>
          </a:blipFill>
          <a:ln w="9525">
            <a:noFill/>
            <a:round/>
            <a:headEnd/>
            <a:tailEnd/>
          </a:ln>
        </p:spPr>
        <p:txBody>
          <a:bodyPr lIns="90000" tIns="45000" rIns="90000" bIns="45000" anchor="ctr" anchorCtr="1"/>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FF0000"/>
                </a:solidFill>
              </a:rPr>
              <a:t>    </a:t>
            </a:r>
          </a:p>
        </p:txBody>
      </p:sp>
      <p:sp>
        <p:nvSpPr>
          <p:cNvPr id="9" name="Rectangle 10"/>
          <p:cNvSpPr>
            <a:spLocks noChangeArrowheads="1"/>
          </p:cNvSpPr>
          <p:nvPr/>
        </p:nvSpPr>
        <p:spPr bwMode="auto">
          <a:xfrm>
            <a:off x="0" y="5179908"/>
            <a:ext cx="9144000" cy="369332"/>
          </a:xfrm>
          <a:prstGeom prst="rect">
            <a:avLst/>
          </a:prstGeom>
          <a:noFill/>
          <a:ln w="9525">
            <a:noFill/>
            <a:miter lim="800000"/>
            <a:headEnd/>
            <a:tailEnd/>
          </a:ln>
        </p:spPr>
        <p:txBody>
          <a:bodyPr wrap="square">
            <a:spAutoFit/>
          </a:bodyPr>
          <a:lstStyle/>
          <a:p>
            <a:pPr lvl="0" algn="ctr">
              <a:defRPr/>
            </a:pPr>
            <a:r>
              <a:rPr lang="fr-FR" b="1" kern="0" spc="600" dirty="0">
                <a:latin typeface="Cambria" panose="02040503050406030204" pitchFamily="18" charset="0"/>
              </a:rPr>
              <a:t>CATALOGUE DE FORMATION DE L’ANNEE </a:t>
            </a:r>
            <a:r>
              <a:rPr lang="fr-FR" b="1" kern="0" spc="600" dirty="0" smtClean="0">
                <a:latin typeface="Cambria" panose="02040503050406030204" pitchFamily="18" charset="0"/>
              </a:rPr>
              <a:t>2021</a:t>
            </a:r>
            <a:endParaRPr lang="fr-FR" b="1" kern="0" spc="600" dirty="0">
              <a:latin typeface="Cambria" panose="02040503050406030204" pitchFamily="18" charset="0"/>
            </a:endParaRPr>
          </a:p>
        </p:txBody>
      </p:sp>
      <p:sp>
        <p:nvSpPr>
          <p:cNvPr id="2" name="ZoneTexte 1"/>
          <p:cNvSpPr txBox="1"/>
          <p:nvPr/>
        </p:nvSpPr>
        <p:spPr>
          <a:xfrm>
            <a:off x="1187624" y="1628800"/>
            <a:ext cx="7056784" cy="2062103"/>
          </a:xfrm>
          <a:prstGeom prst="rect">
            <a:avLst/>
          </a:prstGeom>
          <a:noFill/>
        </p:spPr>
        <p:txBody>
          <a:bodyPr wrap="square" rtlCol="0">
            <a:spAutoFit/>
          </a:bodyPr>
          <a:lstStyle/>
          <a:p>
            <a:pPr lvl="0" algn="ctr">
              <a:spcAft>
                <a:spcPts val="1000"/>
              </a:spcAft>
              <a:defRPr/>
            </a:pPr>
            <a:r>
              <a:rPr lang="fr-FR" sz="3200" b="1" kern="0" dirty="0">
                <a:latin typeface="Tahoma" pitchFamily="34" charset="0"/>
              </a:rPr>
              <a:t>R</a:t>
            </a:r>
            <a:r>
              <a:rPr lang="fr-FR" sz="3200" b="1" kern="0" dirty="0" smtClean="0">
                <a:latin typeface="Tahoma" pitchFamily="34" charset="0"/>
              </a:rPr>
              <a:t>éunion </a:t>
            </a:r>
            <a:r>
              <a:rPr lang="fr-FR" sz="3200" b="1" kern="0" dirty="0">
                <a:latin typeface="Tahoma" pitchFamily="34" charset="0"/>
              </a:rPr>
              <a:t>V</a:t>
            </a:r>
            <a:r>
              <a:rPr lang="fr-FR" sz="3200" b="1" kern="0" dirty="0" smtClean="0">
                <a:latin typeface="Tahoma" pitchFamily="34" charset="0"/>
              </a:rPr>
              <a:t>irtuelle </a:t>
            </a:r>
            <a:r>
              <a:rPr lang="fr-FR" sz="3200" b="1" kern="0" dirty="0">
                <a:latin typeface="Tahoma" pitchFamily="34" charset="0"/>
              </a:rPr>
              <a:t>du C</a:t>
            </a:r>
            <a:r>
              <a:rPr lang="fr-FR" sz="3200" b="1" kern="0" dirty="0" smtClean="0">
                <a:latin typeface="Tahoma" pitchFamily="34" charset="0"/>
              </a:rPr>
              <a:t>omité Directeur </a:t>
            </a:r>
            <a:r>
              <a:rPr lang="fr-FR" sz="3200" b="1" kern="0" dirty="0">
                <a:latin typeface="Tahoma" pitchFamily="34" charset="0"/>
              </a:rPr>
              <a:t>du réseau des Centres d'excellence (</a:t>
            </a:r>
            <a:r>
              <a:rPr lang="fr-FR" sz="3200" b="1" kern="0" dirty="0" err="1">
                <a:latin typeface="Tahoma" pitchFamily="34" charset="0"/>
              </a:rPr>
              <a:t>CoE</a:t>
            </a:r>
            <a:r>
              <a:rPr lang="fr-FR" sz="3200" b="1" kern="0" dirty="0">
                <a:latin typeface="Tahoma" pitchFamily="34" charset="0"/>
              </a:rPr>
              <a:t>) de l’UIT pour la région Afrique</a:t>
            </a:r>
          </a:p>
        </p:txBody>
      </p:sp>
      <p:sp>
        <p:nvSpPr>
          <p:cNvPr id="3" name="Espace réservé de la date 2"/>
          <p:cNvSpPr>
            <a:spLocks noGrp="1"/>
          </p:cNvSpPr>
          <p:nvPr>
            <p:ph type="dt" sz="half" idx="10"/>
          </p:nvPr>
        </p:nvSpPr>
        <p:spPr/>
        <p:txBody>
          <a:bodyPr/>
          <a:lstStyle/>
          <a:p>
            <a:fld id="{4A9C28BC-A320-4C39-82D9-27B5E1A136DD}" type="datetime1">
              <a:rPr lang="fr-FR" smtClean="0"/>
              <a:t>01/12/2020</a:t>
            </a:fld>
            <a:endParaRPr lang="fr-FR"/>
          </a:p>
        </p:txBody>
      </p:sp>
      <p:sp>
        <p:nvSpPr>
          <p:cNvPr id="5" name="Espace réservé du pied de page 4"/>
          <p:cNvSpPr>
            <a:spLocks noGrp="1"/>
          </p:cNvSpPr>
          <p:nvPr>
            <p:ph type="ftr" sz="quarter" idx="11"/>
          </p:nvPr>
        </p:nvSpPr>
        <p:spPr/>
        <p:txBody>
          <a:bodyPr/>
          <a:lstStyle/>
          <a:p>
            <a:r>
              <a:rPr lang="fr-FR" smtClean="0"/>
              <a:t>PLAN DE FORMATION 2021</a:t>
            </a:r>
            <a:endParaRPr lang="fr-FR"/>
          </a:p>
        </p:txBody>
      </p:sp>
      <p:sp>
        <p:nvSpPr>
          <p:cNvPr id="6" name="Espace réservé du numéro de diapositive 5"/>
          <p:cNvSpPr>
            <a:spLocks noGrp="1"/>
          </p:cNvSpPr>
          <p:nvPr>
            <p:ph type="sldNum" sz="quarter" idx="12"/>
          </p:nvPr>
        </p:nvSpPr>
        <p:spPr/>
        <p:txBody>
          <a:bodyPr/>
          <a:lstStyle/>
          <a:p>
            <a:fld id="{A532CD90-6D66-40B1-A697-8CE7ED95DF79}" type="slidenum">
              <a:rPr lang="fr-FR" smtClean="0"/>
              <a:pPr/>
              <a:t>1</a:t>
            </a:fld>
            <a:endParaRPr lang="fr-FR"/>
          </a:p>
        </p:txBody>
      </p:sp>
    </p:spTree>
    <p:extLst>
      <p:ext uri="{BB962C8B-B14F-4D97-AF65-F5344CB8AC3E}">
        <p14:creationId xmlns:p14="http://schemas.microsoft.com/office/powerpoint/2010/main" val="1942489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lnSpcReduction="10000"/>
          </a:bodyPr>
          <a:lstStyle/>
          <a:p>
            <a:pPr marL="12700" marR="24090" indent="-457200">
              <a:spcAft>
                <a:spcPts val="554"/>
              </a:spcAft>
            </a:pPr>
            <a:r>
              <a:rPr lang="fr-FR" sz="1600" b="1" dirty="0">
                <a:latin typeface="Tahoma"/>
                <a:cs typeface="Tahoma"/>
              </a:rPr>
              <a:t>TITRE DU </a:t>
            </a:r>
            <a:r>
              <a:rPr lang="fr-FR" sz="1600" b="1" dirty="0" smtClean="0">
                <a:latin typeface="Tahoma"/>
                <a:cs typeface="Tahoma"/>
              </a:rPr>
              <a:t>COURS</a:t>
            </a:r>
          </a:p>
          <a:p>
            <a:pPr marL="0" marR="24090" indent="0">
              <a:spcAft>
                <a:spcPts val="554"/>
              </a:spcAft>
              <a:buNone/>
            </a:pPr>
            <a:r>
              <a:rPr lang="fr-FR" sz="2000" dirty="0">
                <a:latin typeface="Tahoma" panose="020B0604030504040204" pitchFamily="34" charset="0"/>
                <a:ea typeface="Tahoma" panose="020B0604030504040204" pitchFamily="34" charset="0"/>
                <a:cs typeface="Tahoma" panose="020B0604030504040204" pitchFamily="34" charset="0"/>
              </a:rPr>
              <a:t>Transactions électroniques et M</a:t>
            </a:r>
            <a:r>
              <a:rPr lang="fr-FR" sz="2000" dirty="0" smtClean="0">
                <a:latin typeface="Tahoma" panose="020B0604030504040204" pitchFamily="34" charset="0"/>
                <a:ea typeface="Tahoma" panose="020B0604030504040204" pitchFamily="34" charset="0"/>
                <a:cs typeface="Tahoma" panose="020B0604030504040204" pitchFamily="34" charset="0"/>
              </a:rPr>
              <a:t>onétique </a:t>
            </a:r>
            <a:r>
              <a:rPr lang="fr-FR" sz="2100" dirty="0" smtClean="0">
                <a:latin typeface="Tahoma" panose="020B0604030504040204" pitchFamily="34" charset="0"/>
                <a:ea typeface="Tahoma" panose="020B0604030504040204" pitchFamily="34" charset="0"/>
                <a:cs typeface="Tahoma" panose="020B0604030504040204" pitchFamily="34" charset="0"/>
              </a:rPr>
              <a:t>(</a:t>
            </a:r>
            <a:r>
              <a:rPr lang="fr-FR" sz="2100" dirty="0">
                <a:latin typeface="Tahoma" panose="020B0604030504040204" pitchFamily="34" charset="0"/>
                <a:ea typeface="Tahoma" panose="020B0604030504040204" pitchFamily="34" charset="0"/>
                <a:cs typeface="Tahoma" panose="020B0604030504040204" pitchFamily="34" charset="0"/>
              </a:rPr>
              <a:t>FORM2101) </a:t>
            </a:r>
            <a:endParaRPr lang="fr-FR" sz="2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R="24090">
              <a:spcAft>
                <a:spcPts val="554"/>
              </a:spcAft>
              <a:buFont typeface="+mj-lt"/>
              <a:buAutoNum type="alphaUcPeriod" startAt="2"/>
            </a:pPr>
            <a:r>
              <a:rPr lang="fr-FR" sz="1600" b="1" dirty="0" smtClean="0">
                <a:latin typeface="Tahoma"/>
                <a:cs typeface="Tahoma"/>
              </a:rPr>
              <a:t>OBJECTIFS DU COURS </a:t>
            </a:r>
          </a:p>
          <a:p>
            <a:pPr marL="0" lvl="0" indent="0" algn="just">
              <a:buNone/>
            </a:pPr>
            <a:r>
              <a:rPr lang="fr-FR" sz="2000" dirty="0" smtClean="0">
                <a:latin typeface="Tahoma" panose="020B0604030504040204" pitchFamily="34" charset="0"/>
                <a:ea typeface="Tahoma" panose="020B0604030504040204" pitchFamily="34" charset="0"/>
                <a:cs typeface="Tahoma" panose="020B0604030504040204" pitchFamily="34" charset="0"/>
              </a:rPr>
              <a:t>Cette formation doit permettre aux participants de </a:t>
            </a:r>
            <a:r>
              <a:rPr lang="fr-FR" sz="2000" dirty="0">
                <a:latin typeface="Tahoma" panose="020B0604030504040204" pitchFamily="34" charset="0"/>
                <a:ea typeface="Tahoma" panose="020B0604030504040204" pitchFamily="34" charset="0"/>
                <a:cs typeface="Tahoma" panose="020B0604030504040204" pitchFamily="34" charset="0"/>
              </a:rPr>
              <a:t>m</a:t>
            </a:r>
            <a:r>
              <a:rPr lang="fr-FR" sz="2000" dirty="0" smtClean="0">
                <a:latin typeface="Tahoma" panose="020B0604030504040204" pitchFamily="34" charset="0"/>
                <a:ea typeface="Tahoma" panose="020B0604030504040204" pitchFamily="34" charset="0"/>
                <a:cs typeface="Tahoma" panose="020B0604030504040204" pitchFamily="34" charset="0"/>
              </a:rPr>
              <a:t>aîtriser </a:t>
            </a:r>
            <a:r>
              <a:rPr lang="fr-FR" sz="2000" dirty="0">
                <a:latin typeface="Tahoma" panose="020B0604030504040204" pitchFamily="34" charset="0"/>
                <a:ea typeface="Tahoma" panose="020B0604030504040204" pitchFamily="34" charset="0"/>
                <a:cs typeface="Tahoma" panose="020B0604030504040204" pitchFamily="34" charset="0"/>
              </a:rPr>
              <a:t>les différentes architectures du paiement </a:t>
            </a:r>
            <a:r>
              <a:rPr lang="fr-FR" sz="2000" dirty="0" smtClean="0">
                <a:latin typeface="Tahoma" panose="020B0604030504040204" pitchFamily="34" charset="0"/>
                <a:ea typeface="Tahoma" panose="020B0604030504040204" pitchFamily="34" charset="0"/>
                <a:cs typeface="Tahoma" panose="020B0604030504040204" pitchFamily="34" charset="0"/>
              </a:rPr>
              <a:t>électronique, leurs </a:t>
            </a:r>
            <a:r>
              <a:rPr lang="fr-FR" sz="2000" dirty="0">
                <a:latin typeface="Tahoma" panose="020B0604030504040204" pitchFamily="34" charset="0"/>
                <a:ea typeface="Tahoma" panose="020B0604030504040204" pitchFamily="34" charset="0"/>
                <a:cs typeface="Tahoma" panose="020B0604030504040204" pitchFamily="34" charset="0"/>
              </a:rPr>
              <a:t>contraintes fonctionnelles, techniques et </a:t>
            </a:r>
            <a:r>
              <a:rPr lang="fr-FR" sz="2000" dirty="0" smtClean="0">
                <a:latin typeface="Tahoma" panose="020B0604030504040204" pitchFamily="34" charset="0"/>
                <a:ea typeface="Tahoma" panose="020B0604030504040204" pitchFamily="34" charset="0"/>
                <a:cs typeface="Tahoma" panose="020B0604030504040204" pitchFamily="34" charset="0"/>
              </a:rPr>
              <a:t>réglementaires ainsi que les innovations en la matière, notamment les nouveaux usages des terminaux mobiles. </a:t>
            </a:r>
          </a:p>
          <a:p>
            <a:pPr lvl="0" algn="just">
              <a:buFont typeface="+mj-lt"/>
              <a:buAutoNum type="alphaUcPeriod" startAt="3"/>
            </a:pPr>
            <a:r>
              <a:rPr lang="fr-FR" sz="1600" b="1" dirty="0" smtClean="0">
                <a:latin typeface="Tahoma"/>
                <a:cs typeface="Tahoma"/>
              </a:rPr>
              <a:t>PUBLIC CIBLE </a:t>
            </a:r>
            <a:endParaRPr lang="fr-FR" sz="1600" b="1" dirty="0">
              <a:latin typeface="Tahoma"/>
              <a:cs typeface="Tahoma"/>
            </a:endParaRPr>
          </a:p>
          <a:p>
            <a:pPr marL="0" indent="0" algn="just">
              <a:buNone/>
            </a:pPr>
            <a:r>
              <a:rPr lang="fr-FR" sz="2100" dirty="0" smtClean="0">
                <a:latin typeface="Tahoma" panose="020B0604030504040204" pitchFamily="34" charset="0"/>
                <a:ea typeface="Tahoma" panose="020B0604030504040204" pitchFamily="34" charset="0"/>
                <a:cs typeface="Tahoma" panose="020B0604030504040204" pitchFamily="34" charset="0"/>
              </a:rPr>
              <a:t>Cette formation s’adresse aux personnels </a:t>
            </a:r>
            <a:r>
              <a:rPr lang="fr-FR" sz="2100" dirty="0">
                <a:latin typeface="Tahoma" panose="020B0604030504040204" pitchFamily="34" charset="0"/>
                <a:ea typeface="Tahoma" panose="020B0604030504040204" pitchFamily="34" charset="0"/>
                <a:cs typeface="Tahoma" panose="020B0604030504040204" pitchFamily="34" charset="0"/>
              </a:rPr>
              <a:t>des entreprises et </a:t>
            </a:r>
            <a:r>
              <a:rPr lang="fr-FR" sz="2100" dirty="0" smtClean="0">
                <a:latin typeface="Tahoma" panose="020B0604030504040204" pitchFamily="34" charset="0"/>
                <a:ea typeface="Tahoma" panose="020B0604030504040204" pitchFamily="34" charset="0"/>
                <a:cs typeface="Tahoma" panose="020B0604030504040204" pitchFamily="34" charset="0"/>
              </a:rPr>
              <a:t>Administrations </a:t>
            </a:r>
            <a:r>
              <a:rPr lang="fr-FR" sz="2100" dirty="0">
                <a:latin typeface="Tahoma" panose="020B0604030504040204" pitchFamily="34" charset="0"/>
                <a:ea typeface="Tahoma" panose="020B0604030504040204" pitchFamily="34" charset="0"/>
                <a:cs typeface="Tahoma" panose="020B0604030504040204" pitchFamily="34" charset="0"/>
              </a:rPr>
              <a:t>du Secteur </a:t>
            </a:r>
            <a:r>
              <a:rPr lang="fr-FR" sz="2100" dirty="0" smtClean="0">
                <a:latin typeface="Tahoma" panose="020B0604030504040204" pitchFamily="34" charset="0"/>
                <a:ea typeface="Tahoma" panose="020B0604030504040204" pitchFamily="34" charset="0"/>
                <a:cs typeface="Tahoma" panose="020B0604030504040204" pitchFamily="34" charset="0"/>
              </a:rPr>
              <a:t>des Télécommunications </a:t>
            </a:r>
            <a:r>
              <a:rPr lang="fr-FR" sz="2100" dirty="0">
                <a:latin typeface="Tahoma" panose="020B0604030504040204" pitchFamily="34" charset="0"/>
                <a:ea typeface="Tahoma" panose="020B0604030504040204" pitchFamily="34" charset="0"/>
                <a:cs typeface="Tahoma" panose="020B0604030504040204" pitchFamily="34" charset="0"/>
              </a:rPr>
              <a:t>et des TIC, Etudiants, personnels des entreprises </a:t>
            </a:r>
            <a:r>
              <a:rPr lang="fr-FR" sz="2100" dirty="0" smtClean="0">
                <a:latin typeface="Tahoma" panose="020B0604030504040204" pitchFamily="34" charset="0"/>
                <a:ea typeface="Tahoma" panose="020B0604030504040204" pitchFamily="34" charset="0"/>
                <a:cs typeface="Tahoma" panose="020B0604030504040204" pitchFamily="34" charset="0"/>
              </a:rPr>
              <a:t>du </a:t>
            </a:r>
            <a:r>
              <a:rPr lang="fr-FR" sz="2100" dirty="0">
                <a:latin typeface="Tahoma" panose="020B0604030504040204" pitchFamily="34" charset="0"/>
                <a:ea typeface="Tahoma" panose="020B0604030504040204" pitchFamily="34" charset="0"/>
                <a:cs typeface="Tahoma" panose="020B0604030504040204" pitchFamily="34" charset="0"/>
              </a:rPr>
              <a:t>numérique, </a:t>
            </a:r>
            <a:r>
              <a:rPr lang="fr-FR" sz="2100" dirty="0" smtClean="0">
                <a:latin typeface="Tahoma" panose="020B0604030504040204" pitchFamily="34" charset="0"/>
                <a:ea typeface="Tahoma" panose="020B0604030504040204" pitchFamily="34" charset="0"/>
                <a:cs typeface="Tahoma" panose="020B0604030504040204" pitchFamily="34" charset="0"/>
              </a:rPr>
              <a:t>responsables et personnels </a:t>
            </a:r>
            <a:r>
              <a:rPr lang="fr-FR" sz="2100" dirty="0">
                <a:latin typeface="Tahoma" panose="020B0604030504040204" pitchFamily="34" charset="0"/>
                <a:ea typeface="Tahoma" panose="020B0604030504040204" pitchFamily="34" charset="0"/>
                <a:cs typeface="Tahoma" panose="020B0604030504040204" pitchFamily="34" charset="0"/>
              </a:rPr>
              <a:t>des </a:t>
            </a:r>
            <a:r>
              <a:rPr lang="fr-FR" sz="2100" dirty="0" smtClean="0">
                <a:latin typeface="Tahoma" panose="020B0604030504040204" pitchFamily="34" charset="0"/>
                <a:ea typeface="Tahoma" panose="020B0604030504040204" pitchFamily="34" charset="0"/>
                <a:cs typeface="Tahoma" panose="020B0604030504040204" pitchFamily="34" charset="0"/>
              </a:rPr>
              <a:t>autorités de régulation sectorielle.</a:t>
            </a:r>
          </a:p>
          <a:p>
            <a:pPr marL="12700" marR="24090" indent="-457200">
              <a:spcAft>
                <a:spcPts val="554"/>
              </a:spcAft>
              <a:buFont typeface="+mj-lt"/>
              <a:buAutoNum type="alphaUcPeriod"/>
            </a:pPr>
            <a:endParaRPr lang="fr-FR" sz="1600" b="1" dirty="0">
              <a:latin typeface="Tahoma"/>
              <a:cs typeface="Tahoma"/>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5B7E892D-B77D-4063-B767-8A6E9FA92496}"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10</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b="1" kern="0" dirty="0">
                <a:solidFill>
                  <a:schemeClr val="bg1"/>
                </a:solidFill>
                <a:latin typeface="+mj-lt"/>
                <a:ea typeface="+mj-ea"/>
                <a:cs typeface="+mj-cs"/>
              </a:rPr>
              <a:t>2</a:t>
            </a:r>
            <a:r>
              <a:rPr lang="fr-FR" sz="2308" b="1" kern="0" dirty="0" smtClean="0">
                <a:solidFill>
                  <a:schemeClr val="bg1"/>
                </a:solidFill>
                <a:latin typeface="+mj-lt"/>
                <a:ea typeface="+mj-ea"/>
                <a:cs typeface="+mj-cs"/>
              </a:rPr>
              <a:t>-ECONOMIE NUMERIQUE</a:t>
            </a:r>
            <a:endParaRPr lang="fr-FR" sz="2308" b="1" kern="0" dirty="0">
              <a:solidFill>
                <a:schemeClr val="bg1"/>
              </a:solidFill>
              <a:latin typeface="+mj-lt"/>
              <a:ea typeface="+mj-ea"/>
              <a:cs typeface="+mj-cs"/>
            </a:endParaRPr>
          </a:p>
        </p:txBody>
      </p:sp>
      <p:sp>
        <p:nvSpPr>
          <p:cNvPr id="12" name="Titre 1"/>
          <p:cNvSpPr txBox="1">
            <a:spLocks/>
          </p:cNvSpPr>
          <p:nvPr/>
        </p:nvSpPr>
        <p:spPr bwMode="auto">
          <a:xfrm>
            <a:off x="4308228" y="923175"/>
            <a:ext cx="4302371"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3" name="ZoneTexte 12"/>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a:t>PLAN DE FORMATION </a:t>
            </a:r>
            <a:r>
              <a:rPr lang="fr-FR" sz="2800" dirty="0" smtClean="0"/>
              <a:t>SUP’PTIC 2021</a:t>
            </a:r>
            <a:endParaRPr lang="fr-FR" sz="2800" dirty="0"/>
          </a:p>
        </p:txBody>
      </p:sp>
    </p:spTree>
    <p:extLst>
      <p:ext uri="{BB962C8B-B14F-4D97-AF65-F5344CB8AC3E}">
        <p14:creationId xmlns:p14="http://schemas.microsoft.com/office/powerpoint/2010/main" val="3593365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a:bodyPr>
          <a:lstStyle/>
          <a:p>
            <a:pPr marR="24090" algn="just">
              <a:spcAft>
                <a:spcPts val="554"/>
              </a:spcAft>
              <a:buFont typeface="+mj-lt"/>
              <a:buAutoNum type="alphaUcPeriod" startAt="4"/>
            </a:pPr>
            <a:r>
              <a:rPr lang="fr-FR" sz="1600" b="1" dirty="0">
                <a:latin typeface="Tahoma"/>
                <a:cs typeface="Tahoma"/>
              </a:rPr>
              <a:t>CONTENU DU COURS  </a:t>
            </a:r>
          </a:p>
          <a:p>
            <a:pPr algn="just">
              <a:buFont typeface="Wingdings" panose="05000000000000000000" pitchFamily="2" charset="2"/>
              <a:buChar char="§"/>
            </a:pPr>
            <a:r>
              <a:rPr lang="fr-FR" sz="2400" dirty="0"/>
              <a:t> </a:t>
            </a:r>
            <a:r>
              <a:rPr lang="fr-FR" sz="2400" dirty="0" smtClean="0"/>
              <a:t>les </a:t>
            </a:r>
            <a:r>
              <a:rPr lang="fr-FR" sz="2400" dirty="0"/>
              <a:t>clefs de compréhension de la monnaie, de ses </a:t>
            </a:r>
            <a:r>
              <a:rPr lang="fr-FR" sz="2400" dirty="0" smtClean="0"/>
              <a:t>fonctions et </a:t>
            </a:r>
            <a:r>
              <a:rPr lang="fr-FR" sz="2400" dirty="0"/>
              <a:t>de son rôle; </a:t>
            </a:r>
            <a:endParaRPr lang="fr-FR" sz="2400" dirty="0" smtClean="0"/>
          </a:p>
          <a:p>
            <a:pPr algn="just">
              <a:buFont typeface="Wingdings" panose="05000000000000000000" pitchFamily="2" charset="2"/>
              <a:buChar char="§"/>
            </a:pPr>
            <a:r>
              <a:rPr lang="fr-FR" sz="2400" dirty="0" smtClean="0"/>
              <a:t>les </a:t>
            </a:r>
            <a:r>
              <a:rPr lang="fr-FR" sz="2400" dirty="0"/>
              <a:t>clefs de compréhension </a:t>
            </a:r>
            <a:r>
              <a:rPr lang="fr-FR" sz="2400" dirty="0" smtClean="0"/>
              <a:t>des systèmes de paiement électroniques; </a:t>
            </a:r>
            <a:endParaRPr lang="fr-FR" sz="2400" dirty="0"/>
          </a:p>
          <a:p>
            <a:pPr algn="just">
              <a:buFont typeface="Wingdings" panose="05000000000000000000" pitchFamily="2" charset="2"/>
              <a:buChar char="§"/>
            </a:pPr>
            <a:r>
              <a:rPr lang="fr-FR" sz="2400" dirty="0"/>
              <a:t>l</a:t>
            </a:r>
            <a:r>
              <a:rPr lang="fr-FR" sz="2400" dirty="0" smtClean="0"/>
              <a:t>es tendances techniques et commerciales (acteurs, business model );</a:t>
            </a:r>
          </a:p>
          <a:p>
            <a:pPr algn="just">
              <a:buFont typeface="Wingdings" panose="05000000000000000000" pitchFamily="2" charset="2"/>
              <a:buChar char="§"/>
            </a:pPr>
            <a:r>
              <a:rPr lang="fr-FR" sz="2400" dirty="0" smtClean="0"/>
              <a:t>les paiements mobiles;</a:t>
            </a:r>
          </a:p>
          <a:p>
            <a:pPr algn="just">
              <a:buFont typeface="Wingdings" panose="05000000000000000000" pitchFamily="2" charset="2"/>
              <a:buChar char="§"/>
            </a:pPr>
            <a:r>
              <a:rPr lang="fr-FR" sz="2400" dirty="0" smtClean="0"/>
              <a:t>adaptation </a:t>
            </a:r>
            <a:r>
              <a:rPr lang="fr-FR" sz="2400" dirty="0"/>
              <a:t>du cadre législatif et réglementaire aux nouveaux usages (national et international</a:t>
            </a:r>
            <a:r>
              <a:rPr lang="fr-FR" sz="2400" dirty="0" smtClean="0"/>
              <a:t>)</a:t>
            </a:r>
            <a:endParaRPr lang="fr-FR" sz="2400" dirty="0"/>
          </a:p>
          <a:p>
            <a:pPr algn="just">
              <a:buFont typeface="Wingdings" panose="05000000000000000000" pitchFamily="2" charset="2"/>
              <a:buChar char="§"/>
            </a:pPr>
            <a:endParaRPr lang="fr-FR" sz="2400" dirty="0"/>
          </a:p>
        </p:txBody>
      </p:sp>
      <p:sp>
        <p:nvSpPr>
          <p:cNvPr id="4" name="Espace réservé de la date 3"/>
          <p:cNvSpPr>
            <a:spLocks noGrp="1"/>
          </p:cNvSpPr>
          <p:nvPr>
            <p:ph type="dt" sz="half" idx="10"/>
          </p:nvPr>
        </p:nvSpPr>
        <p:spPr/>
        <p:txBody>
          <a:bodyPr/>
          <a:lstStyle/>
          <a:p>
            <a:fld id="{0B5F89E7-1A7C-4A12-9455-EAA7DD2DDC84}"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11</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b="1" kern="0" dirty="0">
                <a:solidFill>
                  <a:schemeClr val="bg1"/>
                </a:solidFill>
                <a:latin typeface="+mj-lt"/>
                <a:ea typeface="+mj-ea"/>
                <a:cs typeface="+mj-cs"/>
              </a:rPr>
              <a:t>2</a:t>
            </a:r>
            <a:r>
              <a:rPr lang="fr-FR" sz="2308" b="1" kern="0" dirty="0" smtClean="0">
                <a:solidFill>
                  <a:schemeClr val="bg1"/>
                </a:solidFill>
                <a:latin typeface="+mj-lt"/>
                <a:ea typeface="+mj-ea"/>
                <a:cs typeface="+mj-cs"/>
              </a:rPr>
              <a:t>-ECONOMIE NUMERIQUE</a:t>
            </a:r>
            <a:endParaRPr lang="fr-FR" sz="2308" b="1" kern="0" dirty="0">
              <a:solidFill>
                <a:schemeClr val="bg1"/>
              </a:solidFill>
              <a:latin typeface="+mj-lt"/>
              <a:ea typeface="+mj-ea"/>
              <a:cs typeface="+mj-cs"/>
            </a:endParaRPr>
          </a:p>
        </p:txBody>
      </p:sp>
      <p:sp>
        <p:nvSpPr>
          <p:cNvPr id="12" name="Titre 1"/>
          <p:cNvSpPr txBox="1">
            <a:spLocks/>
          </p:cNvSpPr>
          <p:nvPr/>
        </p:nvSpPr>
        <p:spPr bwMode="auto">
          <a:xfrm>
            <a:off x="4308228" y="923175"/>
            <a:ext cx="4302371"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3" name="ZoneTexte 12"/>
          <p:cNvSpPr txBox="1"/>
          <p:nvPr/>
        </p:nvSpPr>
        <p:spPr>
          <a:xfrm>
            <a:off x="1259433" y="195729"/>
            <a:ext cx="6813368" cy="523220"/>
          </a:xfrm>
          <a:prstGeom prst="rect">
            <a:avLst/>
          </a:prstGeom>
          <a:solidFill>
            <a:schemeClr val="accent5">
              <a:lumMod val="60000"/>
              <a:lumOff val="40000"/>
            </a:schemeClr>
          </a:solidFill>
        </p:spPr>
        <p:txBody>
          <a:bodyPr wrap="square" rtlCol="0">
            <a:spAutoFit/>
          </a:bodyPr>
          <a:lstStyle/>
          <a:p>
            <a:pPr algn="ctr"/>
            <a:r>
              <a:rPr lang="fr-FR" sz="2800" dirty="0" smtClean="0"/>
              <a:t>PLAN DE FORMATION SUP’PTIC 2021</a:t>
            </a:r>
            <a:endParaRPr lang="fr-FR" sz="2800" dirty="0"/>
          </a:p>
        </p:txBody>
      </p:sp>
    </p:spTree>
    <p:extLst>
      <p:ext uri="{BB962C8B-B14F-4D97-AF65-F5344CB8AC3E}">
        <p14:creationId xmlns:p14="http://schemas.microsoft.com/office/powerpoint/2010/main" val="164785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a:bodyPr>
          <a:lstStyle/>
          <a:p>
            <a:pPr marL="12700" marR="24090" indent="-457200">
              <a:spcAft>
                <a:spcPts val="554"/>
              </a:spcAft>
            </a:pPr>
            <a:r>
              <a:rPr lang="fr-FR" sz="1600" b="1" dirty="0">
                <a:latin typeface="Tahoma"/>
                <a:cs typeface="Tahoma"/>
              </a:rPr>
              <a:t>TITRE DU </a:t>
            </a:r>
            <a:r>
              <a:rPr lang="fr-FR" sz="1600" b="1" dirty="0" smtClean="0">
                <a:latin typeface="Tahoma"/>
                <a:cs typeface="Tahoma"/>
              </a:rPr>
              <a:t>COURS</a:t>
            </a:r>
          </a:p>
          <a:p>
            <a:pPr marL="0" marR="24090" indent="0">
              <a:spcAft>
                <a:spcPts val="554"/>
              </a:spcAft>
              <a:buNone/>
            </a:pPr>
            <a:r>
              <a:rPr lang="fr-FR" sz="2000" dirty="0" smtClean="0">
                <a:latin typeface="Tahoma" panose="020B0604030504040204" pitchFamily="34" charset="0"/>
                <a:ea typeface="Tahoma" panose="020B0604030504040204" pitchFamily="34" charset="0"/>
                <a:cs typeface="Tahoma" panose="020B0604030504040204" pitchFamily="34" charset="0"/>
              </a:rPr>
              <a:t>Formation à la Gouvernance et à la sécurité de l’internet </a:t>
            </a:r>
            <a:r>
              <a:rPr lang="fr-FR" sz="2100" dirty="0" smtClean="0">
                <a:latin typeface="Tahoma" panose="020B0604030504040204" pitchFamily="34" charset="0"/>
                <a:ea typeface="Tahoma" panose="020B0604030504040204" pitchFamily="34" charset="0"/>
                <a:cs typeface="Tahoma" panose="020B0604030504040204" pitchFamily="34" charset="0"/>
              </a:rPr>
              <a:t>(</a:t>
            </a:r>
            <a:r>
              <a:rPr lang="fr-FR" sz="2100" dirty="0">
                <a:latin typeface="Tahoma" panose="020B0604030504040204" pitchFamily="34" charset="0"/>
                <a:ea typeface="Tahoma" panose="020B0604030504040204" pitchFamily="34" charset="0"/>
                <a:cs typeface="Tahoma" panose="020B0604030504040204" pitchFamily="34" charset="0"/>
              </a:rPr>
              <a:t>FORM2102) </a:t>
            </a:r>
            <a:endParaRPr lang="fr-FR" sz="2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R="24090">
              <a:spcAft>
                <a:spcPts val="554"/>
              </a:spcAft>
              <a:buFont typeface="+mj-lt"/>
              <a:buAutoNum type="alphaUcPeriod" startAt="2"/>
            </a:pPr>
            <a:r>
              <a:rPr lang="fr-FR" sz="1600" b="1" dirty="0" smtClean="0">
                <a:latin typeface="Tahoma"/>
                <a:cs typeface="Tahoma"/>
              </a:rPr>
              <a:t>OBJECTIFS DU COURS </a:t>
            </a:r>
          </a:p>
          <a:p>
            <a:pPr marL="0" lvl="0" indent="0" algn="just">
              <a:buNone/>
            </a:pPr>
            <a:r>
              <a:rPr lang="fr-FR" sz="2000" dirty="0">
                <a:latin typeface="Tahoma" panose="020B0604030504040204" pitchFamily="34" charset="0"/>
                <a:ea typeface="Tahoma" panose="020B0604030504040204" pitchFamily="34" charset="0"/>
                <a:cs typeface="Tahoma" panose="020B0604030504040204" pitchFamily="34" charset="0"/>
              </a:rPr>
              <a:t>Cette formation vise </a:t>
            </a:r>
            <a:r>
              <a:rPr lang="fr-FR" sz="2000" dirty="0" smtClean="0">
                <a:latin typeface="Tahoma" panose="020B0604030504040204" pitchFamily="34" charset="0"/>
                <a:ea typeface="Tahoma" panose="020B0604030504040204" pitchFamily="34" charset="0"/>
                <a:cs typeface="Tahoma" panose="020B0604030504040204" pitchFamily="34" charset="0"/>
              </a:rPr>
              <a:t>le renforcement des capacités des ressources humaines des administrations publiques, parapubliques et privées dans les technologies numériques innovantes.</a:t>
            </a:r>
            <a:r>
              <a:rPr lang="fr-FR" sz="2000" dirty="0">
                <a:latin typeface="Tahoma" panose="020B0604030504040204" pitchFamily="34" charset="0"/>
                <a:ea typeface="Tahoma" panose="020B0604030504040204" pitchFamily="34" charset="0"/>
                <a:cs typeface="Tahoma" panose="020B0604030504040204" pitchFamily="34" charset="0"/>
              </a:rPr>
              <a:t> </a:t>
            </a:r>
            <a:endParaRPr lang="fr-FR" sz="2000" dirty="0" smtClean="0">
              <a:latin typeface="Tahoma" panose="020B0604030504040204" pitchFamily="34" charset="0"/>
              <a:ea typeface="Tahoma" panose="020B0604030504040204" pitchFamily="34" charset="0"/>
              <a:cs typeface="Tahoma" panose="020B0604030504040204" pitchFamily="34" charset="0"/>
            </a:endParaRPr>
          </a:p>
          <a:p>
            <a:pPr marL="0" lvl="0" indent="0" algn="just">
              <a:buNone/>
            </a:pPr>
            <a:endParaRPr lang="fr-FR" sz="900" dirty="0">
              <a:latin typeface="Tahoma" panose="020B0604030504040204" pitchFamily="34" charset="0"/>
              <a:ea typeface="Tahoma" panose="020B0604030504040204" pitchFamily="34" charset="0"/>
              <a:cs typeface="Tahoma" panose="020B0604030504040204" pitchFamily="34" charset="0"/>
            </a:endParaRPr>
          </a:p>
          <a:p>
            <a:pPr marL="12700" marR="24090" indent="-457200" algn="just">
              <a:spcAft>
                <a:spcPts val="554"/>
              </a:spcAft>
              <a:buFont typeface="+mj-lt"/>
              <a:buAutoNum type="alphaUcPeriod" startAt="3"/>
            </a:pPr>
            <a:r>
              <a:rPr lang="fr-FR" sz="1600" b="1" dirty="0" smtClean="0">
                <a:latin typeface="Tahoma"/>
                <a:cs typeface="Tahoma"/>
              </a:rPr>
              <a:t>PUBLIC CIBLE </a:t>
            </a:r>
            <a:endParaRPr lang="fr-FR" sz="1600" b="1" dirty="0">
              <a:latin typeface="Tahoma"/>
              <a:cs typeface="Tahoma"/>
            </a:endParaRPr>
          </a:p>
          <a:p>
            <a:pPr marL="0" indent="0" algn="just">
              <a:buNone/>
            </a:pPr>
            <a:r>
              <a:rPr lang="fr-FR" sz="2100" dirty="0" smtClean="0">
                <a:latin typeface="Tahoma" panose="020B0604030504040204" pitchFamily="34" charset="0"/>
                <a:ea typeface="Tahoma" panose="020B0604030504040204" pitchFamily="34" charset="0"/>
                <a:cs typeface="Tahoma" panose="020B0604030504040204" pitchFamily="34" charset="0"/>
              </a:rPr>
              <a:t>Cette formation s’adresse aux personnels, cadres, techniciens et Ingénieurs en service dans les administrations publiques et privées ou encore en phase de fin de formation académique dans les universités et grandes écoles .</a:t>
            </a:r>
          </a:p>
          <a:p>
            <a:pPr marL="12700" marR="24090" indent="-457200">
              <a:spcAft>
                <a:spcPts val="554"/>
              </a:spcAft>
              <a:buFont typeface="+mj-lt"/>
              <a:buAutoNum type="alphaUcPeriod"/>
            </a:pPr>
            <a:endParaRPr lang="fr-FR" sz="1600" b="1" dirty="0">
              <a:latin typeface="Tahoma"/>
              <a:cs typeface="Tahoma"/>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9EA6842B-2702-492E-AA87-FF6A56D07784}"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12</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dirty="0">
                <a:solidFill>
                  <a:schemeClr val="bg1"/>
                </a:solidFill>
              </a:rPr>
              <a:t>2-ECONOMIE NUMERIQUE</a:t>
            </a:r>
          </a:p>
        </p:txBody>
      </p:sp>
      <p:sp>
        <p:nvSpPr>
          <p:cNvPr id="12" name="Titre 1"/>
          <p:cNvSpPr txBox="1">
            <a:spLocks/>
          </p:cNvSpPr>
          <p:nvPr/>
        </p:nvSpPr>
        <p:spPr bwMode="auto">
          <a:xfrm>
            <a:off x="4308228" y="923175"/>
            <a:ext cx="4302371"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3" name="ZoneTexte 12"/>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smtClean="0"/>
              <a:t>  PLAN </a:t>
            </a:r>
            <a:r>
              <a:rPr lang="fr-FR" sz="2800" dirty="0"/>
              <a:t>DE FORMATION </a:t>
            </a:r>
            <a:r>
              <a:rPr lang="fr-FR" sz="2800" dirty="0" smtClean="0"/>
              <a:t>SUP’PTIC 2021</a:t>
            </a:r>
            <a:endParaRPr lang="fr-FR" sz="2800" dirty="0"/>
          </a:p>
        </p:txBody>
      </p:sp>
    </p:spTree>
    <p:extLst>
      <p:ext uri="{BB962C8B-B14F-4D97-AF65-F5344CB8AC3E}">
        <p14:creationId xmlns:p14="http://schemas.microsoft.com/office/powerpoint/2010/main" val="823812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a:bodyPr>
          <a:lstStyle/>
          <a:p>
            <a:pPr marR="24090" algn="just">
              <a:spcAft>
                <a:spcPts val="554"/>
              </a:spcAft>
              <a:buFont typeface="+mj-lt"/>
              <a:buAutoNum type="alphaUcPeriod" startAt="4"/>
            </a:pPr>
            <a:r>
              <a:rPr lang="fr-FR" sz="1600" b="1" dirty="0">
                <a:latin typeface="Tahoma"/>
                <a:cs typeface="Tahoma"/>
              </a:rPr>
              <a:t>CONTENU DU COURS </a:t>
            </a:r>
          </a:p>
          <a:p>
            <a:pPr algn="just">
              <a:buFont typeface="Wingdings" panose="05000000000000000000" pitchFamily="2" charset="2"/>
              <a:buChar char="§"/>
            </a:pPr>
            <a:r>
              <a:rPr lang="fr-FR" sz="2400" dirty="0" smtClean="0"/>
              <a:t>Gouvernance de l’internet;</a:t>
            </a:r>
            <a:endParaRPr lang="fr-FR" sz="2400" dirty="0"/>
          </a:p>
          <a:p>
            <a:pPr algn="just">
              <a:buFont typeface="Wingdings" panose="05000000000000000000" pitchFamily="2" charset="2"/>
              <a:buChar char="§"/>
            </a:pPr>
            <a:r>
              <a:rPr lang="fr-FR" sz="2400" dirty="0" smtClean="0"/>
              <a:t>Ecosystème de l’internet : fonctionnement, rôles des acteurs et leurs interactions;</a:t>
            </a:r>
            <a:endParaRPr lang="fr-FR" sz="2400" dirty="0"/>
          </a:p>
          <a:p>
            <a:pPr algn="just">
              <a:buFont typeface="Wingdings" panose="05000000000000000000" pitchFamily="2" charset="2"/>
              <a:buChar char="§"/>
            </a:pPr>
            <a:r>
              <a:rPr lang="fr-FR" sz="2400" dirty="0" smtClean="0"/>
              <a:t>Fonctionnement de l’internet : développement, évolution et enjeux pour le développement de l’écosystème numérique;</a:t>
            </a:r>
            <a:endParaRPr lang="fr-FR" sz="2400" dirty="0"/>
          </a:p>
          <a:p>
            <a:pPr algn="just">
              <a:buFont typeface="Wingdings" panose="05000000000000000000" pitchFamily="2" charset="2"/>
              <a:buChar char="§"/>
            </a:pPr>
            <a:r>
              <a:rPr lang="fr-FR" sz="2400" dirty="0" smtClean="0"/>
              <a:t>Sécurité de l’internet et démocratisation;</a:t>
            </a:r>
          </a:p>
          <a:p>
            <a:pPr algn="just">
              <a:buFont typeface="Wingdings" panose="05000000000000000000" pitchFamily="2" charset="2"/>
              <a:buChar char="§"/>
            </a:pPr>
            <a:r>
              <a:rPr lang="fr-FR" sz="2400" dirty="0" smtClean="0"/>
              <a:t>Développement des contenus web locaux;</a:t>
            </a:r>
          </a:p>
          <a:p>
            <a:pPr algn="just">
              <a:buFont typeface="Wingdings" panose="05000000000000000000" pitchFamily="2" charset="2"/>
              <a:buChar char="§"/>
            </a:pPr>
            <a:r>
              <a:rPr lang="fr-FR" sz="2400" dirty="0"/>
              <a:t>I</a:t>
            </a:r>
            <a:r>
              <a:rPr lang="fr-FR" sz="2400" dirty="0" smtClean="0"/>
              <a:t>mpact et enjeux économiques</a:t>
            </a:r>
            <a:endParaRPr lang="fr-FR" sz="1600" b="1" dirty="0">
              <a:latin typeface="Tahoma"/>
              <a:cs typeface="Tahoma"/>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7056F55A-C81F-414C-9C8C-D92F0E88316D}"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13</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b="1" kern="0" dirty="0">
                <a:solidFill>
                  <a:schemeClr val="bg1"/>
                </a:solidFill>
                <a:latin typeface="+mj-lt"/>
                <a:ea typeface="+mj-ea"/>
                <a:cs typeface="+mj-cs"/>
              </a:rPr>
              <a:t>2</a:t>
            </a:r>
            <a:r>
              <a:rPr lang="fr-FR" sz="2308" b="1" kern="0" dirty="0" smtClean="0">
                <a:solidFill>
                  <a:schemeClr val="bg1"/>
                </a:solidFill>
                <a:latin typeface="+mj-lt"/>
                <a:ea typeface="+mj-ea"/>
                <a:cs typeface="+mj-cs"/>
              </a:rPr>
              <a:t>-ECONOMIE NUMERIQUE</a:t>
            </a:r>
            <a:endParaRPr lang="fr-FR" sz="2308" b="1" kern="0" dirty="0">
              <a:solidFill>
                <a:schemeClr val="bg1"/>
              </a:solidFill>
              <a:latin typeface="+mj-lt"/>
              <a:ea typeface="+mj-ea"/>
              <a:cs typeface="+mj-cs"/>
            </a:endParaRPr>
          </a:p>
        </p:txBody>
      </p:sp>
      <p:sp>
        <p:nvSpPr>
          <p:cNvPr id="12" name="Titre 1"/>
          <p:cNvSpPr txBox="1">
            <a:spLocks/>
          </p:cNvSpPr>
          <p:nvPr/>
        </p:nvSpPr>
        <p:spPr bwMode="auto">
          <a:xfrm>
            <a:off x="4308228" y="923175"/>
            <a:ext cx="4302371"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3" name="ZoneTexte 12"/>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a:t>PLAN DE FORMATION </a:t>
            </a:r>
            <a:r>
              <a:rPr lang="fr-FR" sz="2800" dirty="0" smtClean="0"/>
              <a:t>SUP’PTIC 2021</a:t>
            </a:r>
            <a:endParaRPr lang="fr-FR" sz="2800" dirty="0"/>
          </a:p>
        </p:txBody>
      </p:sp>
    </p:spTree>
    <p:extLst>
      <p:ext uri="{BB962C8B-B14F-4D97-AF65-F5344CB8AC3E}">
        <p14:creationId xmlns:p14="http://schemas.microsoft.com/office/powerpoint/2010/main" val="3158094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26"/>
          <p:cNvSpPr/>
          <p:nvPr/>
        </p:nvSpPr>
        <p:spPr>
          <a:xfrm>
            <a:off x="5017008" y="4116324"/>
            <a:ext cx="963167" cy="6095"/>
          </a:xfrm>
          <a:custGeom>
            <a:avLst/>
            <a:gdLst/>
            <a:ahLst/>
            <a:cxnLst/>
            <a:rect l="l" t="t" r="r" b="b"/>
            <a:pathLst>
              <a:path w="963167" h="6096">
                <a:moveTo>
                  <a:pt x="0" y="6095"/>
                </a:moveTo>
                <a:lnTo>
                  <a:pt x="963167" y="0"/>
                </a:lnTo>
              </a:path>
            </a:pathLst>
          </a:custGeom>
          <a:ln w="9143">
            <a:solidFill>
              <a:srgbClr val="000000"/>
            </a:solidFill>
            <a:prstDash val="dash"/>
          </a:ln>
        </p:spPr>
        <p:txBody>
          <a:bodyPr wrap="square" lIns="0" tIns="0" rIns="0" bIns="0" rtlCol="0">
            <a:noAutofit/>
          </a:bodyPr>
          <a:lstStyle/>
          <a:p>
            <a:endParaRPr/>
          </a:p>
        </p:txBody>
      </p:sp>
      <p:sp>
        <p:nvSpPr>
          <p:cNvPr id="25" name="object 25"/>
          <p:cNvSpPr/>
          <p:nvPr/>
        </p:nvSpPr>
        <p:spPr>
          <a:xfrm>
            <a:off x="5041392" y="4622292"/>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4" name="object 24"/>
          <p:cNvSpPr/>
          <p:nvPr/>
        </p:nvSpPr>
        <p:spPr>
          <a:xfrm>
            <a:off x="5065776" y="5195316"/>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3" name="object 23"/>
          <p:cNvSpPr/>
          <p:nvPr/>
        </p:nvSpPr>
        <p:spPr>
          <a:xfrm>
            <a:off x="5065776" y="5756148"/>
            <a:ext cx="963168" cy="6096"/>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1" name="object 21"/>
          <p:cNvSpPr/>
          <p:nvPr/>
        </p:nvSpPr>
        <p:spPr>
          <a:xfrm>
            <a:off x="566928" y="4117848"/>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0" name="object 20"/>
          <p:cNvSpPr/>
          <p:nvPr/>
        </p:nvSpPr>
        <p:spPr>
          <a:xfrm>
            <a:off x="591312" y="4623816"/>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9" name="object 19"/>
          <p:cNvSpPr/>
          <p:nvPr/>
        </p:nvSpPr>
        <p:spPr>
          <a:xfrm>
            <a:off x="615696" y="5196840"/>
            <a:ext cx="963168" cy="6096"/>
          </a:xfrm>
          <a:custGeom>
            <a:avLst/>
            <a:gdLst/>
            <a:ahLst/>
            <a:cxnLst/>
            <a:rect l="l" t="t" r="r" b="b"/>
            <a:pathLst>
              <a:path w="963168" h="6096">
                <a:moveTo>
                  <a:pt x="0" y="6096"/>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8" name="object 18"/>
          <p:cNvSpPr/>
          <p:nvPr/>
        </p:nvSpPr>
        <p:spPr>
          <a:xfrm>
            <a:off x="615696" y="5757672"/>
            <a:ext cx="963168" cy="6096"/>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6" name="object 16"/>
          <p:cNvSpPr txBox="1"/>
          <p:nvPr/>
        </p:nvSpPr>
        <p:spPr>
          <a:xfrm>
            <a:off x="1995677" y="1689010"/>
            <a:ext cx="1806989" cy="1237392"/>
          </a:xfrm>
          <a:prstGeom prst="rect">
            <a:avLst/>
          </a:prstGeom>
        </p:spPr>
        <p:txBody>
          <a:bodyPr wrap="square" lIns="0" tIns="0" rIns="0" bIns="0" rtlCol="0">
            <a:noAutofit/>
          </a:bodyPr>
          <a:lstStyle/>
          <a:p>
            <a:pPr marL="265518" marR="248858" algn="ctr">
              <a:lnSpc>
                <a:spcPts val="1540"/>
              </a:lnSpc>
              <a:spcBef>
                <a:spcPts val="77"/>
              </a:spcBef>
            </a:pPr>
            <a:r>
              <a:rPr lang="fr-FR" sz="1400" dirty="0" smtClean="0">
                <a:solidFill>
                  <a:srgbClr val="00AFEF"/>
                </a:solidFill>
                <a:latin typeface="Arial Narrow"/>
                <a:cs typeface="Arial Narrow"/>
              </a:rPr>
              <a:t>Economie Numérique</a:t>
            </a:r>
            <a:endParaRPr sz="1400" dirty="0">
              <a:latin typeface="Arial Narrow"/>
              <a:cs typeface="Arial Narrow"/>
            </a:endParaRPr>
          </a:p>
          <a:p>
            <a:pPr algn="ctr">
              <a:lnSpc>
                <a:spcPct val="100020"/>
              </a:lnSpc>
              <a:spcBef>
                <a:spcPts val="982"/>
              </a:spcBef>
            </a:pPr>
            <a:r>
              <a:rPr lang="fr-FR" dirty="0">
                <a:latin typeface="Arial Narrow"/>
                <a:cs typeface="Arial Narrow"/>
              </a:rPr>
              <a:t>Formation à la Gouvernance et à la sécurité de l’internet </a:t>
            </a:r>
            <a:r>
              <a:rPr b="1" spc="0" dirty="0" smtClean="0">
                <a:solidFill>
                  <a:srgbClr val="00AFEF"/>
                </a:solidFill>
                <a:latin typeface="Arial Narrow"/>
                <a:cs typeface="Arial Narrow"/>
              </a:rPr>
              <a:t>[</a:t>
            </a:r>
            <a:r>
              <a:rPr lang="fr-FR" b="1" dirty="0">
                <a:solidFill>
                  <a:srgbClr val="00AFEF"/>
                </a:solidFill>
                <a:latin typeface="Arial Narrow"/>
                <a:cs typeface="Arial Narrow"/>
              </a:rPr>
              <a:t>19 </a:t>
            </a:r>
            <a:r>
              <a:rPr lang="fr-FR" b="1" dirty="0" smtClean="0">
                <a:solidFill>
                  <a:srgbClr val="00AFEF"/>
                </a:solidFill>
                <a:latin typeface="Arial Narrow"/>
                <a:cs typeface="Arial Narrow"/>
              </a:rPr>
              <a:t>JANVIER </a:t>
            </a:r>
            <a:r>
              <a:rPr lang="fr-FR" b="1" spc="0" dirty="0" smtClean="0">
                <a:solidFill>
                  <a:srgbClr val="00AFEF"/>
                </a:solidFill>
                <a:latin typeface="Arial Narrow"/>
                <a:cs typeface="Arial Narrow"/>
              </a:rPr>
              <a:t>-19 </a:t>
            </a:r>
            <a:r>
              <a:rPr lang="fr-FR" b="1" dirty="0" smtClean="0">
                <a:solidFill>
                  <a:srgbClr val="00AFEF"/>
                </a:solidFill>
                <a:latin typeface="Arial Narrow"/>
                <a:cs typeface="Arial Narrow"/>
              </a:rPr>
              <a:t>FEVIER 2021</a:t>
            </a:r>
            <a:r>
              <a:rPr b="1" spc="0" dirty="0" smtClean="0">
                <a:solidFill>
                  <a:srgbClr val="00AFEF"/>
                </a:solidFill>
                <a:latin typeface="Arial Narrow"/>
                <a:cs typeface="Arial Narrow"/>
              </a:rPr>
              <a:t>]</a:t>
            </a:r>
            <a:endParaRPr dirty="0">
              <a:latin typeface="Arial Narrow"/>
              <a:cs typeface="Arial Narrow"/>
            </a:endParaRPr>
          </a:p>
        </p:txBody>
      </p:sp>
      <p:sp>
        <p:nvSpPr>
          <p:cNvPr id="15" name="object 15"/>
          <p:cNvSpPr txBox="1"/>
          <p:nvPr/>
        </p:nvSpPr>
        <p:spPr>
          <a:xfrm>
            <a:off x="6294305" y="1509058"/>
            <a:ext cx="2013779" cy="1237392"/>
          </a:xfrm>
          <a:prstGeom prst="rect">
            <a:avLst/>
          </a:prstGeom>
        </p:spPr>
        <p:txBody>
          <a:bodyPr wrap="square" lIns="0" tIns="0" rIns="0" bIns="0" rtlCol="0">
            <a:noAutofit/>
          </a:bodyPr>
          <a:lstStyle/>
          <a:p>
            <a:pPr marL="265518" marR="248858" algn="ctr">
              <a:lnSpc>
                <a:spcPts val="1540"/>
              </a:lnSpc>
              <a:spcBef>
                <a:spcPts val="77"/>
              </a:spcBef>
            </a:pPr>
            <a:r>
              <a:rPr lang="fr-FR" sz="1400" dirty="0">
                <a:solidFill>
                  <a:srgbClr val="00AFEF"/>
                </a:solidFill>
                <a:latin typeface="Arial Narrow"/>
                <a:cs typeface="Arial Narrow"/>
              </a:rPr>
              <a:t>Economie Numérique</a:t>
            </a:r>
            <a:endParaRPr lang="fr-FR" sz="1400" dirty="0">
              <a:latin typeface="Arial Narrow"/>
              <a:cs typeface="Arial Narrow"/>
            </a:endParaRPr>
          </a:p>
          <a:p>
            <a:pPr indent="0" algn="ctr">
              <a:lnSpc>
                <a:spcPct val="100020"/>
              </a:lnSpc>
              <a:spcBef>
                <a:spcPts val="982"/>
              </a:spcBef>
            </a:pPr>
            <a:r>
              <a:rPr lang="fr-FR" sz="1600" dirty="0">
                <a:latin typeface="Arial Narrow"/>
                <a:cs typeface="Arial Narrow"/>
              </a:rPr>
              <a:t>Transactions électroniques et monétique </a:t>
            </a:r>
            <a:endParaRPr lang="fr-FR" sz="1600" dirty="0" smtClean="0">
              <a:latin typeface="Arial Narrow"/>
              <a:cs typeface="Arial Narrow"/>
            </a:endParaRPr>
          </a:p>
          <a:p>
            <a:pPr indent="0" algn="ctr">
              <a:lnSpc>
                <a:spcPct val="100020"/>
              </a:lnSpc>
              <a:spcBef>
                <a:spcPts val="982"/>
              </a:spcBef>
            </a:pPr>
            <a:r>
              <a:rPr b="1" spc="0" dirty="0" smtClean="0">
                <a:solidFill>
                  <a:srgbClr val="FFC000"/>
                </a:solidFill>
                <a:latin typeface="Arial Narrow"/>
                <a:cs typeface="Arial Narrow"/>
              </a:rPr>
              <a:t>[</a:t>
            </a:r>
            <a:r>
              <a:rPr lang="fr-FR" b="1" dirty="0" smtClean="0">
                <a:solidFill>
                  <a:srgbClr val="FFC000"/>
                </a:solidFill>
                <a:latin typeface="Arial Narrow"/>
                <a:cs typeface="Arial Narrow"/>
              </a:rPr>
              <a:t>23</a:t>
            </a:r>
            <a:r>
              <a:rPr lang="fr-FR" b="1" spc="0" dirty="0" smtClean="0">
                <a:solidFill>
                  <a:srgbClr val="FFC000"/>
                </a:solidFill>
                <a:latin typeface="Arial Narrow"/>
                <a:cs typeface="Arial Narrow"/>
              </a:rPr>
              <a:t>-26 </a:t>
            </a:r>
            <a:r>
              <a:rPr lang="fr-FR" b="1" dirty="0" smtClean="0">
                <a:solidFill>
                  <a:srgbClr val="FFC000"/>
                </a:solidFill>
                <a:latin typeface="Arial Narrow"/>
                <a:cs typeface="Arial Narrow"/>
              </a:rPr>
              <a:t>FEVRIER 2021 </a:t>
            </a:r>
            <a:r>
              <a:rPr b="1" spc="0" dirty="0" smtClean="0">
                <a:solidFill>
                  <a:srgbClr val="FFC000"/>
                </a:solidFill>
                <a:latin typeface="Arial Narrow"/>
                <a:cs typeface="Arial Narrow"/>
              </a:rPr>
              <a:t>]</a:t>
            </a:r>
            <a:endParaRPr dirty="0">
              <a:latin typeface="Arial Narrow"/>
              <a:cs typeface="Arial Narrow"/>
            </a:endParaRPr>
          </a:p>
        </p:txBody>
      </p:sp>
      <p:sp>
        <p:nvSpPr>
          <p:cNvPr id="14" name="object 14"/>
          <p:cNvSpPr txBox="1"/>
          <p:nvPr/>
        </p:nvSpPr>
        <p:spPr>
          <a:xfrm>
            <a:off x="1925193" y="3825060"/>
            <a:ext cx="2553824" cy="1918343"/>
          </a:xfrm>
          <a:prstGeom prst="rect">
            <a:avLst/>
          </a:prstGeom>
        </p:spPr>
        <p:txBody>
          <a:bodyPr wrap="square" lIns="0" tIns="0" rIns="0" bIns="0" rtlCol="0">
            <a:noAutofit/>
          </a:bodyPr>
          <a:lstStyle/>
          <a:p>
            <a:pPr marL="12700" marR="655353" algn="just">
              <a:lnSpc>
                <a:spcPts val="1330"/>
              </a:lnSpc>
              <a:spcBef>
                <a:spcPts val="66"/>
              </a:spcBef>
            </a:pPr>
            <a:endParaRPr lang="fr-FR" sz="1400" dirty="0" smtClean="0">
              <a:latin typeface="Arial Narrow"/>
              <a:cs typeface="Arial Narrow"/>
            </a:endParaRPr>
          </a:p>
          <a:p>
            <a:pPr marL="12700" marR="655353" algn="just">
              <a:lnSpc>
                <a:spcPts val="1330"/>
              </a:lnSpc>
              <a:spcBef>
                <a:spcPts val="66"/>
              </a:spcBef>
            </a:pPr>
            <a:endParaRPr lang="fr-FR" sz="1400" dirty="0">
              <a:latin typeface="Arial Narrow"/>
              <a:cs typeface="Arial Narrow"/>
            </a:endParaRPr>
          </a:p>
          <a:p>
            <a:pPr marL="12700" marR="13530">
              <a:lnSpc>
                <a:spcPts val="1330"/>
              </a:lnSpc>
              <a:spcBef>
                <a:spcPts val="66"/>
              </a:spcBef>
            </a:pPr>
            <a:endParaRPr lang="fr-FR" sz="1200" dirty="0" smtClean="0">
              <a:latin typeface="Arial Narrow"/>
              <a:cs typeface="Arial Narrow"/>
            </a:endParaRPr>
          </a:p>
          <a:p>
            <a:pPr marL="12700" marR="13530">
              <a:lnSpc>
                <a:spcPts val="1330"/>
              </a:lnSpc>
              <a:spcBef>
                <a:spcPts val="66"/>
              </a:spcBef>
            </a:pPr>
            <a:endParaRPr lang="fr-FR" sz="1200" dirty="0">
              <a:latin typeface="Arial Narrow"/>
              <a:cs typeface="Arial Narrow"/>
            </a:endParaRPr>
          </a:p>
          <a:p>
            <a:pPr marL="12700" marR="13530">
              <a:lnSpc>
                <a:spcPts val="1330"/>
              </a:lnSpc>
              <a:spcBef>
                <a:spcPts val="66"/>
              </a:spcBef>
            </a:pPr>
            <a:r>
              <a:rPr lang="fr-FR" sz="1200" dirty="0">
                <a:latin typeface="Arial Narrow"/>
                <a:cs typeface="Arial Narrow"/>
              </a:rPr>
              <a:t>Cette formation vise à donner aux apprenants les bases des objets connectés en général et de l’internet des objets en particulier ainsi que les enjeux économiques de cette technologie dans le développement de l’écosystème numérique des pays émergents</a:t>
            </a:r>
            <a:endParaRPr sz="1200" dirty="0">
              <a:latin typeface="Arial Narrow"/>
              <a:cs typeface="Arial Narrow"/>
            </a:endParaRPr>
          </a:p>
        </p:txBody>
      </p:sp>
      <p:sp>
        <p:nvSpPr>
          <p:cNvPr id="13" name="object 13"/>
          <p:cNvSpPr txBox="1"/>
          <p:nvPr/>
        </p:nvSpPr>
        <p:spPr>
          <a:xfrm>
            <a:off x="6267958" y="3195779"/>
            <a:ext cx="2673626" cy="2189733"/>
          </a:xfrm>
          <a:prstGeom prst="rect">
            <a:avLst/>
          </a:prstGeom>
        </p:spPr>
        <p:txBody>
          <a:bodyPr wrap="square" lIns="0" tIns="0" rIns="0" bIns="0" rtlCol="0">
            <a:noAutofit/>
          </a:bodyPr>
          <a:lstStyle/>
          <a:p>
            <a:pPr marL="12700" marR="13530">
              <a:lnSpc>
                <a:spcPts val="1330"/>
              </a:lnSpc>
              <a:spcBef>
                <a:spcPts val="66"/>
              </a:spcBef>
            </a:pPr>
            <a:endParaRPr lang="fr-FR" sz="1200" dirty="0" smtClean="0">
              <a:latin typeface="Arial Narrow"/>
              <a:cs typeface="Arial Narrow"/>
            </a:endParaRPr>
          </a:p>
          <a:p>
            <a:pPr marL="12700" marR="13530">
              <a:lnSpc>
                <a:spcPts val="1330"/>
              </a:lnSpc>
              <a:spcBef>
                <a:spcPts val="66"/>
              </a:spcBef>
            </a:pPr>
            <a:endParaRPr lang="fr-FR" sz="1200" dirty="0">
              <a:latin typeface="Arial Narrow"/>
              <a:cs typeface="Arial Narrow"/>
            </a:endParaRPr>
          </a:p>
          <a:p>
            <a:pPr marL="12700" marR="13530">
              <a:lnSpc>
                <a:spcPts val="1330"/>
              </a:lnSpc>
              <a:spcBef>
                <a:spcPts val="66"/>
              </a:spcBef>
            </a:pPr>
            <a:endParaRPr lang="fr-FR" sz="1200" dirty="0" smtClean="0">
              <a:latin typeface="Arial Narrow"/>
              <a:cs typeface="Arial Narrow"/>
            </a:endParaRPr>
          </a:p>
          <a:p>
            <a:pPr marL="12700" marR="13530">
              <a:lnSpc>
                <a:spcPts val="1330"/>
              </a:lnSpc>
              <a:spcBef>
                <a:spcPts val="66"/>
              </a:spcBef>
            </a:pPr>
            <a:endParaRPr lang="fr-FR" sz="1200" dirty="0">
              <a:latin typeface="Arial Narrow"/>
              <a:cs typeface="Arial Narrow"/>
            </a:endParaRPr>
          </a:p>
          <a:p>
            <a:pPr marL="12700" marR="13530" algn="just">
              <a:lnSpc>
                <a:spcPts val="1330"/>
              </a:lnSpc>
              <a:spcBef>
                <a:spcPts val="66"/>
              </a:spcBef>
            </a:pPr>
            <a:r>
              <a:rPr lang="fr-FR" sz="1200" dirty="0">
                <a:latin typeface="Arial Narrow"/>
                <a:cs typeface="Arial Narrow"/>
              </a:rPr>
              <a:t>Cette formation doit permettre aux participants de maîtriser les différentes architectures du paiement électronique, leurs contraintes fonctionnelles, techniques et réglementaires ainsi que les innovations en la matière, notamment les nouveaux usages des terminaux mobiles. </a:t>
            </a:r>
          </a:p>
          <a:p>
            <a:pPr marL="12700" marR="13530">
              <a:lnSpc>
                <a:spcPts val="1330"/>
              </a:lnSpc>
              <a:spcBef>
                <a:spcPts val="66"/>
              </a:spcBef>
            </a:pPr>
            <a:r>
              <a:rPr lang="fr-FR" sz="1200" dirty="0" smtClean="0">
                <a:latin typeface="Arial Narrow"/>
                <a:cs typeface="Arial Narrow"/>
              </a:rPr>
              <a:t>. </a:t>
            </a:r>
            <a:endParaRPr lang="fr-FR" sz="1200" dirty="0">
              <a:latin typeface="Arial Narrow"/>
              <a:cs typeface="Arial Narrow"/>
            </a:endParaRPr>
          </a:p>
          <a:p>
            <a:pPr marL="12700" marR="13530">
              <a:lnSpc>
                <a:spcPts val="1330"/>
              </a:lnSpc>
              <a:spcBef>
                <a:spcPts val="66"/>
              </a:spcBef>
            </a:pPr>
            <a:endParaRPr sz="1200" dirty="0">
              <a:latin typeface="Arial Narrow"/>
              <a:cs typeface="Arial Narrow"/>
            </a:endParaRPr>
          </a:p>
        </p:txBody>
      </p:sp>
      <p:sp>
        <p:nvSpPr>
          <p:cNvPr id="12" name="object 12"/>
          <p:cNvSpPr txBox="1"/>
          <p:nvPr/>
        </p:nvSpPr>
        <p:spPr>
          <a:xfrm>
            <a:off x="668832" y="3304567"/>
            <a:ext cx="766506" cy="139700"/>
          </a:xfrm>
          <a:prstGeom prst="rect">
            <a:avLst/>
          </a:prstGeom>
        </p:spPr>
        <p:txBody>
          <a:bodyPr wrap="square" lIns="0" tIns="0" rIns="0" bIns="0" rtlCol="0">
            <a:noAutofit/>
          </a:bodyPr>
          <a:lstStyle/>
          <a:p>
            <a:pPr marL="12700">
              <a:lnSpc>
                <a:spcPts val="1025"/>
              </a:lnSpc>
              <a:spcBef>
                <a:spcPts val="51"/>
              </a:spcBef>
            </a:pP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R</a:t>
            </a:r>
            <a:r>
              <a:rPr lang="fr-FR" sz="900" b="1" dirty="0" smtClean="0">
                <a:solidFill>
                  <a:srgbClr val="00AFEF"/>
                </a:solidFill>
                <a:latin typeface="Arial Narrow"/>
                <a:cs typeface="Arial Narrow"/>
              </a:rPr>
              <a:t>GANISE PAR</a:t>
            </a:r>
            <a:endParaRPr sz="900" dirty="0">
              <a:latin typeface="Arial Narrow"/>
              <a:cs typeface="Arial Narrow"/>
            </a:endParaRPr>
          </a:p>
        </p:txBody>
      </p:sp>
      <p:sp>
        <p:nvSpPr>
          <p:cNvPr id="11" name="object 11"/>
          <p:cNvSpPr txBox="1"/>
          <p:nvPr/>
        </p:nvSpPr>
        <p:spPr>
          <a:xfrm>
            <a:off x="5121021" y="3303043"/>
            <a:ext cx="766506" cy="139700"/>
          </a:xfrm>
          <a:prstGeom prst="rect">
            <a:avLst/>
          </a:prstGeom>
        </p:spPr>
        <p:txBody>
          <a:bodyPr wrap="square" lIns="0" tIns="0" rIns="0" bIns="0" rtlCol="0">
            <a:noAutofit/>
          </a:bodyPr>
          <a:lstStyle/>
          <a:p>
            <a:pPr marL="12700">
              <a:lnSpc>
                <a:spcPts val="1025"/>
              </a:lnSpc>
              <a:spcBef>
                <a:spcPts val="51"/>
              </a:spcBef>
            </a:pPr>
            <a:r>
              <a:rPr sz="900" b="1" spc="0" dirty="0" smtClean="0">
                <a:solidFill>
                  <a:srgbClr val="FFC000"/>
                </a:solidFill>
                <a:latin typeface="Arial Narrow"/>
                <a:cs typeface="Arial Narrow"/>
              </a:rPr>
              <a:t>O</a:t>
            </a:r>
            <a:r>
              <a:rPr sz="900" b="1" spc="-4" dirty="0" smtClean="0">
                <a:solidFill>
                  <a:srgbClr val="FFC000"/>
                </a:solidFill>
                <a:latin typeface="Arial Narrow"/>
                <a:cs typeface="Arial Narrow"/>
              </a:rPr>
              <a:t>R</a:t>
            </a:r>
            <a:r>
              <a:rPr sz="900" b="1" spc="0" dirty="0" smtClean="0">
                <a:solidFill>
                  <a:srgbClr val="FFC000"/>
                </a:solidFill>
                <a:latin typeface="Arial Narrow"/>
                <a:cs typeface="Arial Narrow"/>
              </a:rPr>
              <a:t>G</a:t>
            </a:r>
            <a:r>
              <a:rPr sz="900" b="1" spc="-4" dirty="0" smtClean="0">
                <a:solidFill>
                  <a:srgbClr val="FFC000"/>
                </a:solidFill>
                <a:latin typeface="Arial Narrow"/>
                <a:cs typeface="Arial Narrow"/>
              </a:rPr>
              <a:t>AN</a:t>
            </a:r>
            <a:r>
              <a:rPr sz="900" b="1" spc="0" dirty="0" smtClean="0">
                <a:solidFill>
                  <a:srgbClr val="FFC000"/>
                </a:solidFill>
                <a:latin typeface="Arial Narrow"/>
                <a:cs typeface="Arial Narrow"/>
              </a:rPr>
              <a:t>IS</a:t>
            </a:r>
            <a:r>
              <a:rPr lang="fr-FR" sz="900" b="1" spc="0" dirty="0" smtClean="0">
                <a:solidFill>
                  <a:srgbClr val="FFC000"/>
                </a:solidFill>
                <a:latin typeface="Arial Narrow"/>
                <a:cs typeface="Arial Narrow"/>
              </a:rPr>
              <a:t>E PAR </a:t>
            </a:r>
            <a:endParaRPr sz="900" dirty="0">
              <a:latin typeface="Arial Narrow"/>
              <a:cs typeface="Arial Narrow"/>
            </a:endParaRPr>
          </a:p>
        </p:txBody>
      </p:sp>
      <p:sp>
        <p:nvSpPr>
          <p:cNvPr id="10" name="object 10"/>
          <p:cNvSpPr txBox="1"/>
          <p:nvPr/>
        </p:nvSpPr>
        <p:spPr>
          <a:xfrm>
            <a:off x="791972" y="4249701"/>
            <a:ext cx="577361" cy="276859"/>
          </a:xfrm>
          <a:prstGeom prst="rect">
            <a:avLst/>
          </a:prstGeom>
        </p:spPr>
        <p:txBody>
          <a:bodyPr wrap="square" lIns="0" tIns="0" rIns="0" bIns="0" rtlCol="0">
            <a:noAutofit/>
          </a:bodyPr>
          <a:lstStyle/>
          <a:p>
            <a:pPr marL="12700">
              <a:lnSpc>
                <a:spcPts val="1025"/>
              </a:lnSpc>
              <a:spcBef>
                <a:spcPts val="51"/>
              </a:spcBef>
            </a:pPr>
            <a:r>
              <a:rPr sz="900" b="1" spc="4" dirty="0" smtClean="0">
                <a:solidFill>
                  <a:srgbClr val="00AFEF"/>
                </a:solidFill>
                <a:latin typeface="Arial Narrow"/>
                <a:cs typeface="Arial Narrow"/>
              </a:rPr>
              <a:t>L</a:t>
            </a:r>
            <a:r>
              <a:rPr sz="900" b="1" spc="-4" dirty="0" smtClean="0">
                <a:solidFill>
                  <a:srgbClr val="00AFEF"/>
                </a:solidFill>
                <a:latin typeface="Arial Narrow"/>
                <a:cs typeface="Arial Narrow"/>
              </a:rPr>
              <a:t>AN</a:t>
            </a:r>
            <a:r>
              <a:rPr lang="fr-FR" sz="900" b="1" dirty="0" smtClean="0">
                <a:solidFill>
                  <a:srgbClr val="00AFEF"/>
                </a:solidFill>
                <a:latin typeface="Arial Narrow"/>
                <a:cs typeface="Arial Narrow"/>
              </a:rPr>
              <a:t>GUE</a:t>
            </a:r>
            <a:endParaRPr lang="fr-FR" sz="900" dirty="0">
              <a:latin typeface="Arial Narrow"/>
              <a:cs typeface="Arial Narrow"/>
            </a:endParaRPr>
          </a:p>
          <a:p>
            <a:pPr marL="12700">
              <a:lnSpc>
                <a:spcPts val="1025"/>
              </a:lnSpc>
              <a:spcBef>
                <a:spcPts val="51"/>
              </a:spcBef>
            </a:pPr>
            <a:r>
              <a:rPr lang="fr-FR" sz="900" b="1" dirty="0" smtClean="0">
                <a:latin typeface="Arial Narrow"/>
                <a:cs typeface="Arial Narrow"/>
              </a:rPr>
              <a:t>FRANCAIS</a:t>
            </a:r>
            <a:endParaRPr sz="900" dirty="0">
              <a:latin typeface="Arial Narrow"/>
              <a:cs typeface="Arial Narrow"/>
            </a:endParaRPr>
          </a:p>
        </p:txBody>
      </p:sp>
      <p:sp>
        <p:nvSpPr>
          <p:cNvPr id="8" name="object 8"/>
          <p:cNvSpPr txBox="1"/>
          <p:nvPr/>
        </p:nvSpPr>
        <p:spPr>
          <a:xfrm>
            <a:off x="870000" y="4796563"/>
            <a:ext cx="413982" cy="276859"/>
          </a:xfrm>
          <a:prstGeom prst="rect">
            <a:avLst/>
          </a:prstGeom>
        </p:spPr>
        <p:txBody>
          <a:bodyPr wrap="square" lIns="0" tIns="0" rIns="0" bIns="0" rtlCol="0">
            <a:noAutofit/>
          </a:bodyPr>
          <a:lstStyle/>
          <a:p>
            <a:pPr marL="58483" marR="67594" algn="ctr">
              <a:lnSpc>
                <a:spcPts val="1025"/>
              </a:lnSpc>
              <a:spcBef>
                <a:spcPts val="51"/>
              </a:spcBef>
            </a:pPr>
            <a:r>
              <a:rPr lang="fr-FR" sz="900" b="1" spc="4" dirty="0" smtClean="0">
                <a:solidFill>
                  <a:srgbClr val="00AFEF"/>
                </a:solidFill>
                <a:latin typeface="Arial Narrow"/>
                <a:cs typeface="Arial Narrow"/>
              </a:rPr>
              <a:t>COUT</a:t>
            </a:r>
            <a:endParaRPr sz="900" dirty="0">
              <a:latin typeface="Arial Narrow"/>
              <a:cs typeface="Arial Narrow"/>
            </a:endParaRPr>
          </a:p>
          <a:p>
            <a:pPr algn="ctr">
              <a:lnSpc>
                <a:spcPct val="95621"/>
              </a:lnSpc>
            </a:pPr>
            <a:r>
              <a:rPr lang="fr-FR" sz="900" b="1" dirty="0">
                <a:latin typeface="Arial Narrow"/>
                <a:cs typeface="Arial Narrow"/>
              </a:rPr>
              <a:t>4</a:t>
            </a:r>
            <a:r>
              <a:rPr lang="fr-FR" sz="900" b="1" dirty="0" smtClean="0">
                <a:latin typeface="Arial Narrow"/>
                <a:cs typeface="Arial Narrow"/>
              </a:rPr>
              <a:t>0</a:t>
            </a:r>
            <a:r>
              <a:rPr sz="900" b="1" spc="0" dirty="0" smtClean="0">
                <a:latin typeface="Arial Narrow"/>
                <a:cs typeface="Arial Narrow"/>
              </a:rPr>
              <a:t>0</a:t>
            </a:r>
            <a:r>
              <a:rPr sz="900" b="1" spc="4" dirty="0" smtClean="0">
                <a:latin typeface="Arial Narrow"/>
                <a:cs typeface="Arial Narrow"/>
              </a:rPr>
              <a:t> </a:t>
            </a:r>
            <a:r>
              <a:rPr sz="900" b="1" spc="-4" dirty="0" smtClean="0">
                <a:latin typeface="Arial Narrow"/>
                <a:cs typeface="Arial Narrow"/>
              </a:rPr>
              <a:t>U</a:t>
            </a:r>
            <a:r>
              <a:rPr sz="900" b="1" spc="0" dirty="0" smtClean="0">
                <a:latin typeface="Arial Narrow"/>
                <a:cs typeface="Arial Narrow"/>
              </a:rPr>
              <a:t>SD</a:t>
            </a:r>
            <a:endParaRPr sz="900" dirty="0">
              <a:latin typeface="Arial Narrow"/>
              <a:cs typeface="Arial Narrow"/>
            </a:endParaRPr>
          </a:p>
        </p:txBody>
      </p:sp>
      <p:sp>
        <p:nvSpPr>
          <p:cNvPr id="6" name="object 6"/>
          <p:cNvSpPr txBox="1"/>
          <p:nvPr/>
        </p:nvSpPr>
        <p:spPr>
          <a:xfrm>
            <a:off x="791972" y="5399380"/>
            <a:ext cx="700500" cy="325120"/>
          </a:xfrm>
          <a:prstGeom prst="rect">
            <a:avLst/>
          </a:prstGeom>
        </p:spPr>
        <p:txBody>
          <a:bodyPr wrap="square" lIns="0" tIns="0" rIns="0" bIns="0" rtlCol="0">
            <a:noAutofit/>
          </a:bodyPr>
          <a:lstStyle/>
          <a:p>
            <a:pPr marL="49275" marR="17144">
              <a:lnSpc>
                <a:spcPts val="1025"/>
              </a:lnSpc>
              <a:spcBef>
                <a:spcPts val="51"/>
              </a:spcBef>
            </a:pPr>
            <a:r>
              <a:rPr sz="900" b="1" spc="-4" dirty="0" smtClean="0">
                <a:solidFill>
                  <a:srgbClr val="00AFEF"/>
                </a:solidFill>
                <a:latin typeface="Arial Narrow"/>
                <a:cs typeface="Arial Narrow"/>
              </a:rPr>
              <a:t>M</a:t>
            </a: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D</a:t>
            </a:r>
            <a:r>
              <a:rPr sz="900" b="1" spc="0" dirty="0" smtClean="0">
                <a:solidFill>
                  <a:srgbClr val="00AFEF"/>
                </a:solidFill>
                <a:latin typeface="Arial Narrow"/>
                <a:cs typeface="Arial Narrow"/>
              </a:rPr>
              <a:t>E</a:t>
            </a:r>
            <a:endParaRPr sz="900" dirty="0">
              <a:latin typeface="Arial Narrow"/>
              <a:cs typeface="Arial Narrow"/>
            </a:endParaRPr>
          </a:p>
          <a:p>
            <a:pPr marL="12700">
              <a:lnSpc>
                <a:spcPct val="95621"/>
              </a:lnSpc>
            </a:pPr>
            <a:r>
              <a:rPr lang="fr-FR" sz="900" b="1" dirty="0" smtClean="0">
                <a:latin typeface="Arial Narrow"/>
                <a:cs typeface="Arial Narrow"/>
              </a:rPr>
              <a:t>EN LIGNE</a:t>
            </a:r>
            <a:endParaRPr sz="900" dirty="0">
              <a:latin typeface="Arial Narrow"/>
              <a:cs typeface="Arial Narrow"/>
            </a:endParaRPr>
          </a:p>
        </p:txBody>
      </p:sp>
      <p:sp>
        <p:nvSpPr>
          <p:cNvPr id="4" name="object 4"/>
          <p:cNvSpPr txBox="1"/>
          <p:nvPr/>
        </p:nvSpPr>
        <p:spPr>
          <a:xfrm>
            <a:off x="3448029" y="6284171"/>
            <a:ext cx="3137958" cy="275336"/>
          </a:xfrm>
          <a:prstGeom prst="rect">
            <a:avLst/>
          </a:prstGeom>
        </p:spPr>
        <p:txBody>
          <a:bodyPr wrap="square" lIns="0" tIns="0" rIns="0" bIns="0" rtlCol="0">
            <a:noAutofit/>
          </a:bodyPr>
          <a:lstStyle/>
          <a:p>
            <a:pPr marL="12700" marR="15316">
              <a:lnSpc>
                <a:spcPts val="930"/>
              </a:lnSpc>
              <a:spcBef>
                <a:spcPts val="46"/>
              </a:spcBef>
            </a:pPr>
            <a:endParaRPr sz="800" dirty="0">
              <a:latin typeface="Tahoma"/>
              <a:cs typeface="Tahoma"/>
            </a:endParaRPr>
          </a:p>
        </p:txBody>
      </p:sp>
      <p:sp>
        <p:nvSpPr>
          <p:cNvPr id="3" name="object 3"/>
          <p:cNvSpPr txBox="1"/>
          <p:nvPr/>
        </p:nvSpPr>
        <p:spPr>
          <a:xfrm>
            <a:off x="3619627" y="6495489"/>
            <a:ext cx="1541774" cy="265886"/>
          </a:xfrm>
          <a:prstGeom prst="rect">
            <a:avLst/>
          </a:prstGeom>
        </p:spPr>
        <p:txBody>
          <a:bodyPr wrap="square" lIns="0" tIns="0" rIns="0" bIns="0" rtlCol="0">
            <a:noAutofit/>
          </a:bodyPr>
          <a:lstStyle/>
          <a:p>
            <a:pPr marL="12700">
              <a:lnSpc>
                <a:spcPts val="930"/>
              </a:lnSpc>
              <a:spcBef>
                <a:spcPts val="46"/>
              </a:spcBef>
            </a:pPr>
            <a:r>
              <a:rPr sz="800" spc="0" dirty="0" smtClean="0">
                <a:solidFill>
                  <a:srgbClr val="FFFFFF"/>
                </a:solidFill>
                <a:latin typeface="Tahoma"/>
                <a:cs typeface="Tahoma"/>
              </a:rPr>
              <a:t>·</a:t>
            </a:r>
            <a:r>
              <a:rPr sz="800" spc="4" dirty="0" smtClean="0">
                <a:solidFill>
                  <a:srgbClr val="FFFFFF"/>
                </a:solidFill>
                <a:latin typeface="Tahoma"/>
                <a:cs typeface="Tahoma"/>
              </a:rPr>
              <a:t> </a:t>
            </a:r>
            <a:endParaRPr sz="800" dirty="0">
              <a:latin typeface="Tahoma"/>
              <a:cs typeface="Tahoma"/>
            </a:endParaRPr>
          </a:p>
        </p:txBody>
      </p:sp>
      <p:sp>
        <p:nvSpPr>
          <p:cNvPr id="2" name="object 2"/>
          <p:cNvSpPr txBox="1"/>
          <p:nvPr/>
        </p:nvSpPr>
        <p:spPr>
          <a:xfrm>
            <a:off x="8308085" y="6643621"/>
            <a:ext cx="153472" cy="127507"/>
          </a:xfrm>
          <a:prstGeom prst="rect">
            <a:avLst/>
          </a:prstGeom>
        </p:spPr>
        <p:txBody>
          <a:bodyPr wrap="square" lIns="0" tIns="0" rIns="0" bIns="0" rtlCol="0">
            <a:noAutofit/>
          </a:bodyPr>
          <a:lstStyle/>
          <a:p>
            <a:pPr marL="12700">
              <a:lnSpc>
                <a:spcPts val="930"/>
              </a:lnSpc>
              <a:spcBef>
                <a:spcPts val="46"/>
              </a:spcBef>
            </a:pPr>
            <a:r>
              <a:rPr sz="800" spc="4" dirty="0" smtClean="0">
                <a:solidFill>
                  <a:srgbClr val="FFFFFF"/>
                </a:solidFill>
                <a:latin typeface="Tahoma"/>
                <a:cs typeface="Tahoma"/>
              </a:rPr>
              <a:t>11</a:t>
            </a:r>
            <a:endParaRPr sz="800">
              <a:latin typeface="Tahoma"/>
              <a:cs typeface="Tahoma"/>
            </a:endParaRPr>
          </a:p>
        </p:txBody>
      </p:sp>
      <p:pic>
        <p:nvPicPr>
          <p:cNvPr id="31" name="Image 30" descr="C:\Users\AUBINO\Desktop\SF\FI\CATTENTE.jpg">
            <a:extLst>
              <a:ext uri="{FF2B5EF4-FFF2-40B4-BE49-F238E27FC236}">
                <a16:creationId xmlns:a16="http://schemas.microsoft.com/office/drawing/2014/main" id="{0FFD277F-4290-4E88-B44B-D663A6CCF390}"/>
              </a:ext>
            </a:extLst>
          </p:cNvPr>
          <p:cNvPicPr/>
          <p:nvPr/>
        </p:nvPicPr>
        <p:blipFill rotWithShape="1">
          <a:blip r:embed="rId2" cstate="print">
            <a:extLst>
              <a:ext uri="{28A0092B-C50C-407E-A947-70E740481C1C}">
                <a14:useLocalDpi xmlns:a14="http://schemas.microsoft.com/office/drawing/2010/main" val="0"/>
              </a:ext>
            </a:extLst>
          </a:blip>
          <a:srcRect b="8594"/>
          <a:stretch/>
        </p:blipFill>
        <p:spPr bwMode="auto">
          <a:xfrm>
            <a:off x="541176" y="3488435"/>
            <a:ext cx="1096234" cy="627889"/>
          </a:xfrm>
          <a:prstGeom prst="rect">
            <a:avLst/>
          </a:prstGeom>
          <a:noFill/>
          <a:ln>
            <a:noFill/>
          </a:ln>
          <a:extLst>
            <a:ext uri="{53640926-AAD7-44D8-BBD7-CCE9431645EC}">
              <a14:shadowObscured xmlns:a14="http://schemas.microsoft.com/office/drawing/2010/main"/>
            </a:ext>
          </a:extLst>
        </p:spPr>
      </p:pic>
      <p:pic>
        <p:nvPicPr>
          <p:cNvPr id="32" name="Image 31" descr="C:\Users\AUBINO\Desktop\SF\FI\CATTENTE.jpg">
            <a:extLst>
              <a:ext uri="{FF2B5EF4-FFF2-40B4-BE49-F238E27FC236}">
                <a16:creationId xmlns:a16="http://schemas.microsoft.com/office/drawing/2014/main" id="{0FFD277F-4290-4E88-B44B-D663A6CCF390}"/>
              </a:ext>
            </a:extLst>
          </p:cNvPr>
          <p:cNvPicPr/>
          <p:nvPr/>
        </p:nvPicPr>
        <p:blipFill rotWithShape="1">
          <a:blip r:embed="rId2" cstate="print">
            <a:extLst>
              <a:ext uri="{28A0092B-C50C-407E-A947-70E740481C1C}">
                <a14:useLocalDpi xmlns:a14="http://schemas.microsoft.com/office/drawing/2010/main" val="0"/>
              </a:ext>
            </a:extLst>
          </a:blip>
          <a:srcRect b="8594"/>
          <a:stretch/>
        </p:blipFill>
        <p:spPr bwMode="auto">
          <a:xfrm>
            <a:off x="5017008" y="3453636"/>
            <a:ext cx="1096234" cy="627889"/>
          </a:xfrm>
          <a:prstGeom prst="rect">
            <a:avLst/>
          </a:prstGeom>
          <a:noFill/>
          <a:ln>
            <a:noFill/>
          </a:ln>
          <a:extLst>
            <a:ext uri="{53640926-AAD7-44D8-BBD7-CCE9431645EC}">
              <a14:shadowObscured xmlns:a14="http://schemas.microsoft.com/office/drawing/2010/main"/>
            </a:ext>
          </a:extLst>
        </p:spPr>
      </p:pic>
      <p:sp>
        <p:nvSpPr>
          <p:cNvPr id="33" name="object 10"/>
          <p:cNvSpPr txBox="1"/>
          <p:nvPr/>
        </p:nvSpPr>
        <p:spPr>
          <a:xfrm>
            <a:off x="5292954" y="4241532"/>
            <a:ext cx="577361" cy="276859"/>
          </a:xfrm>
          <a:prstGeom prst="rect">
            <a:avLst/>
          </a:prstGeom>
        </p:spPr>
        <p:txBody>
          <a:bodyPr wrap="square" lIns="0" tIns="0" rIns="0" bIns="0" rtlCol="0">
            <a:noAutofit/>
          </a:bodyPr>
          <a:lstStyle/>
          <a:p>
            <a:pPr marL="12700">
              <a:lnSpc>
                <a:spcPts val="1025"/>
              </a:lnSpc>
              <a:spcBef>
                <a:spcPts val="51"/>
              </a:spcBef>
            </a:pPr>
            <a:r>
              <a:rPr sz="900" b="1" spc="4" dirty="0" smtClean="0">
                <a:solidFill>
                  <a:srgbClr val="00AFEF"/>
                </a:solidFill>
                <a:latin typeface="Arial Narrow"/>
                <a:cs typeface="Arial Narrow"/>
              </a:rPr>
              <a:t>L</a:t>
            </a:r>
            <a:r>
              <a:rPr sz="900" b="1" spc="-4" dirty="0" smtClean="0">
                <a:solidFill>
                  <a:srgbClr val="00AFEF"/>
                </a:solidFill>
                <a:latin typeface="Arial Narrow"/>
                <a:cs typeface="Arial Narrow"/>
              </a:rPr>
              <a:t>AN</a:t>
            </a:r>
            <a:r>
              <a:rPr lang="fr-FR" sz="900" b="1" dirty="0" smtClean="0">
                <a:solidFill>
                  <a:srgbClr val="00AFEF"/>
                </a:solidFill>
                <a:latin typeface="Arial Narrow"/>
                <a:cs typeface="Arial Narrow"/>
              </a:rPr>
              <a:t>GUE</a:t>
            </a:r>
            <a:endParaRPr lang="fr-FR" sz="900" dirty="0">
              <a:latin typeface="Arial Narrow"/>
              <a:cs typeface="Arial Narrow"/>
            </a:endParaRPr>
          </a:p>
          <a:p>
            <a:pPr marL="12700">
              <a:lnSpc>
                <a:spcPts val="1025"/>
              </a:lnSpc>
              <a:spcBef>
                <a:spcPts val="51"/>
              </a:spcBef>
            </a:pPr>
            <a:r>
              <a:rPr lang="fr-FR" sz="900" b="1" dirty="0" smtClean="0">
                <a:latin typeface="Arial Narrow"/>
                <a:cs typeface="Arial Narrow"/>
              </a:rPr>
              <a:t>FRANCAIS</a:t>
            </a:r>
            <a:endParaRPr sz="900" dirty="0">
              <a:latin typeface="Arial Narrow"/>
              <a:cs typeface="Arial Narrow"/>
            </a:endParaRPr>
          </a:p>
        </p:txBody>
      </p:sp>
      <p:sp>
        <p:nvSpPr>
          <p:cNvPr id="34" name="object 8"/>
          <p:cNvSpPr txBox="1"/>
          <p:nvPr/>
        </p:nvSpPr>
        <p:spPr>
          <a:xfrm>
            <a:off x="5315985" y="4811941"/>
            <a:ext cx="413982" cy="276859"/>
          </a:xfrm>
          <a:prstGeom prst="rect">
            <a:avLst/>
          </a:prstGeom>
        </p:spPr>
        <p:txBody>
          <a:bodyPr wrap="square" lIns="0" tIns="0" rIns="0" bIns="0" rtlCol="0">
            <a:noAutofit/>
          </a:bodyPr>
          <a:lstStyle/>
          <a:p>
            <a:pPr marL="58483" marR="67594" algn="ctr">
              <a:lnSpc>
                <a:spcPts val="1025"/>
              </a:lnSpc>
              <a:spcBef>
                <a:spcPts val="51"/>
              </a:spcBef>
            </a:pPr>
            <a:r>
              <a:rPr lang="fr-FR" sz="900" b="1" spc="4" dirty="0" smtClean="0">
                <a:solidFill>
                  <a:srgbClr val="00AFEF"/>
                </a:solidFill>
                <a:latin typeface="Arial Narrow"/>
                <a:cs typeface="Arial Narrow"/>
              </a:rPr>
              <a:t>COUT</a:t>
            </a:r>
            <a:endParaRPr sz="900" dirty="0">
              <a:latin typeface="Arial Narrow"/>
              <a:cs typeface="Arial Narrow"/>
            </a:endParaRPr>
          </a:p>
          <a:p>
            <a:pPr algn="ctr">
              <a:lnSpc>
                <a:spcPct val="95621"/>
              </a:lnSpc>
            </a:pPr>
            <a:r>
              <a:rPr lang="fr-FR" sz="900" b="1" dirty="0">
                <a:latin typeface="Arial Narrow"/>
                <a:cs typeface="Arial Narrow"/>
              </a:rPr>
              <a:t>4</a:t>
            </a:r>
            <a:r>
              <a:rPr lang="fr-FR" sz="900" b="1" dirty="0" smtClean="0">
                <a:latin typeface="Arial Narrow"/>
                <a:cs typeface="Arial Narrow"/>
              </a:rPr>
              <a:t>0</a:t>
            </a:r>
            <a:r>
              <a:rPr sz="900" b="1" spc="0" dirty="0" smtClean="0">
                <a:latin typeface="Arial Narrow"/>
                <a:cs typeface="Arial Narrow"/>
              </a:rPr>
              <a:t>0</a:t>
            </a:r>
            <a:r>
              <a:rPr sz="900" b="1" spc="4" dirty="0" smtClean="0">
                <a:latin typeface="Arial Narrow"/>
                <a:cs typeface="Arial Narrow"/>
              </a:rPr>
              <a:t> </a:t>
            </a:r>
            <a:r>
              <a:rPr sz="900" b="1" spc="-4" dirty="0" smtClean="0">
                <a:latin typeface="Arial Narrow"/>
                <a:cs typeface="Arial Narrow"/>
              </a:rPr>
              <a:t>U</a:t>
            </a:r>
            <a:r>
              <a:rPr sz="900" b="1" spc="0" dirty="0" smtClean="0">
                <a:latin typeface="Arial Narrow"/>
                <a:cs typeface="Arial Narrow"/>
              </a:rPr>
              <a:t>SD</a:t>
            </a:r>
            <a:endParaRPr sz="900" dirty="0">
              <a:latin typeface="Arial Narrow"/>
              <a:cs typeface="Arial Narrow"/>
            </a:endParaRPr>
          </a:p>
        </p:txBody>
      </p:sp>
      <p:sp>
        <p:nvSpPr>
          <p:cNvPr id="35" name="object 6"/>
          <p:cNvSpPr txBox="1"/>
          <p:nvPr/>
        </p:nvSpPr>
        <p:spPr>
          <a:xfrm>
            <a:off x="5279675" y="5316219"/>
            <a:ext cx="700500" cy="325120"/>
          </a:xfrm>
          <a:prstGeom prst="rect">
            <a:avLst/>
          </a:prstGeom>
        </p:spPr>
        <p:txBody>
          <a:bodyPr wrap="square" lIns="0" tIns="0" rIns="0" bIns="0" rtlCol="0">
            <a:noAutofit/>
          </a:bodyPr>
          <a:lstStyle/>
          <a:p>
            <a:pPr marL="49275" marR="17144">
              <a:lnSpc>
                <a:spcPts val="1025"/>
              </a:lnSpc>
              <a:spcBef>
                <a:spcPts val="51"/>
              </a:spcBef>
            </a:pPr>
            <a:r>
              <a:rPr sz="900" b="1" spc="-4" dirty="0" smtClean="0">
                <a:solidFill>
                  <a:srgbClr val="00AFEF"/>
                </a:solidFill>
                <a:latin typeface="Arial Narrow"/>
                <a:cs typeface="Arial Narrow"/>
              </a:rPr>
              <a:t>M</a:t>
            </a: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D</a:t>
            </a:r>
            <a:r>
              <a:rPr sz="900" b="1" spc="0" dirty="0" smtClean="0">
                <a:solidFill>
                  <a:srgbClr val="00AFEF"/>
                </a:solidFill>
                <a:latin typeface="Arial Narrow"/>
                <a:cs typeface="Arial Narrow"/>
              </a:rPr>
              <a:t>E</a:t>
            </a:r>
            <a:endParaRPr sz="900" dirty="0">
              <a:latin typeface="Arial Narrow"/>
              <a:cs typeface="Arial Narrow"/>
            </a:endParaRPr>
          </a:p>
          <a:p>
            <a:pPr marL="12700">
              <a:lnSpc>
                <a:spcPct val="95621"/>
              </a:lnSpc>
            </a:pPr>
            <a:r>
              <a:rPr lang="fr-FR" sz="900" b="1" dirty="0" smtClean="0">
                <a:latin typeface="Arial Narrow"/>
                <a:cs typeface="Arial Narrow"/>
              </a:rPr>
              <a:t>PRESENTIEL</a:t>
            </a:r>
            <a:endParaRPr sz="900" dirty="0">
              <a:latin typeface="Arial Narrow"/>
              <a:cs typeface="Arial Narrow"/>
            </a:endParaRPr>
          </a:p>
        </p:txBody>
      </p:sp>
      <p:sp>
        <p:nvSpPr>
          <p:cNvPr id="36" name="Titre 1"/>
          <p:cNvSpPr txBox="1">
            <a:spLocks/>
          </p:cNvSpPr>
          <p:nvPr/>
        </p:nvSpPr>
        <p:spPr>
          <a:xfrm rot="16200000">
            <a:off x="-1833234" y="3470756"/>
            <a:ext cx="4501678" cy="395657"/>
          </a:xfrm>
          <a:prstGeom prst="rect">
            <a:avLst/>
          </a:prstGeom>
          <a:solidFill>
            <a:schemeClr val="accent1">
              <a:lumMod val="20000"/>
              <a:lumOff val="80000"/>
            </a:schemeClr>
          </a:solidFill>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7" name="Titre 1"/>
          <p:cNvSpPr txBox="1">
            <a:spLocks/>
          </p:cNvSpPr>
          <p:nvPr/>
        </p:nvSpPr>
        <p:spPr bwMode="auto">
          <a:xfrm>
            <a:off x="615434" y="923175"/>
            <a:ext cx="3560910"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38" name="Titre 1"/>
          <p:cNvSpPr txBox="1">
            <a:spLocks/>
          </p:cNvSpPr>
          <p:nvPr/>
        </p:nvSpPr>
        <p:spPr bwMode="auto">
          <a:xfrm>
            <a:off x="4308228" y="923175"/>
            <a:ext cx="4302371"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39" name="ZoneTexte 38"/>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a:t>PLAN DE FORMATION </a:t>
            </a:r>
            <a:r>
              <a:rPr lang="fr-FR" sz="2800" dirty="0" smtClean="0"/>
              <a:t>SUP’PTIC 2021</a:t>
            </a:r>
            <a:endParaRPr lang="fr-FR" sz="2800" dirty="0"/>
          </a:p>
        </p:txBody>
      </p:sp>
      <p:sp>
        <p:nvSpPr>
          <p:cNvPr id="5" name="Espace réservé de la date 4"/>
          <p:cNvSpPr>
            <a:spLocks noGrp="1"/>
          </p:cNvSpPr>
          <p:nvPr>
            <p:ph type="dt" sz="half" idx="10"/>
          </p:nvPr>
        </p:nvSpPr>
        <p:spPr/>
        <p:txBody>
          <a:bodyPr/>
          <a:lstStyle/>
          <a:p>
            <a:fld id="{D9DF5DD3-4000-4241-BF67-B3D7247856C4}" type="datetime1">
              <a:rPr lang="fr-FR" smtClean="0"/>
              <a:t>01/12/2020</a:t>
            </a:fld>
            <a:endParaRPr lang="fr-FR"/>
          </a:p>
        </p:txBody>
      </p:sp>
      <p:sp>
        <p:nvSpPr>
          <p:cNvPr id="7" name="Espace réservé du pied de page 6"/>
          <p:cNvSpPr>
            <a:spLocks noGrp="1"/>
          </p:cNvSpPr>
          <p:nvPr>
            <p:ph type="ftr" sz="quarter" idx="11"/>
          </p:nvPr>
        </p:nvSpPr>
        <p:spPr/>
        <p:txBody>
          <a:bodyPr/>
          <a:lstStyle/>
          <a:p>
            <a:r>
              <a:rPr lang="fr-FR" smtClean="0"/>
              <a:t>PLAN DE FORMATION 2021</a:t>
            </a:r>
            <a:endParaRPr lang="fr-FR"/>
          </a:p>
        </p:txBody>
      </p:sp>
      <p:sp>
        <p:nvSpPr>
          <p:cNvPr id="9" name="Espace réservé du numéro de diapositive 8"/>
          <p:cNvSpPr>
            <a:spLocks noGrp="1"/>
          </p:cNvSpPr>
          <p:nvPr>
            <p:ph type="sldNum" sz="quarter" idx="12"/>
          </p:nvPr>
        </p:nvSpPr>
        <p:spPr/>
        <p:txBody>
          <a:bodyPr/>
          <a:lstStyle/>
          <a:p>
            <a:fld id="{A532CD90-6D66-40B1-A697-8CE7ED95DF79}" type="slidenum">
              <a:rPr lang="fr-FR" smtClean="0"/>
              <a:pPr/>
              <a:t>14</a:t>
            </a:fld>
            <a:endParaRPr lang="fr-FR"/>
          </a:p>
        </p:txBody>
      </p:sp>
    </p:spTree>
    <p:extLst>
      <p:ext uri="{BB962C8B-B14F-4D97-AF65-F5344CB8AC3E}">
        <p14:creationId xmlns:p14="http://schemas.microsoft.com/office/powerpoint/2010/main" val="3563672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566928" y="4117848"/>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0" name="object 20"/>
          <p:cNvSpPr/>
          <p:nvPr/>
        </p:nvSpPr>
        <p:spPr>
          <a:xfrm>
            <a:off x="591312" y="4623816"/>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9" name="object 19"/>
          <p:cNvSpPr/>
          <p:nvPr/>
        </p:nvSpPr>
        <p:spPr>
          <a:xfrm>
            <a:off x="615696" y="5196840"/>
            <a:ext cx="963168" cy="6096"/>
          </a:xfrm>
          <a:custGeom>
            <a:avLst/>
            <a:gdLst/>
            <a:ahLst/>
            <a:cxnLst/>
            <a:rect l="l" t="t" r="r" b="b"/>
            <a:pathLst>
              <a:path w="963168" h="6096">
                <a:moveTo>
                  <a:pt x="0" y="6096"/>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8" name="object 18"/>
          <p:cNvSpPr/>
          <p:nvPr/>
        </p:nvSpPr>
        <p:spPr>
          <a:xfrm>
            <a:off x="615696" y="5757672"/>
            <a:ext cx="963168" cy="6096"/>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6" name="object 16"/>
          <p:cNvSpPr txBox="1"/>
          <p:nvPr/>
        </p:nvSpPr>
        <p:spPr>
          <a:xfrm>
            <a:off x="1995676" y="1689010"/>
            <a:ext cx="5096603" cy="1237392"/>
          </a:xfrm>
          <a:prstGeom prst="rect">
            <a:avLst/>
          </a:prstGeom>
        </p:spPr>
        <p:txBody>
          <a:bodyPr wrap="square" lIns="0" tIns="0" rIns="0" bIns="0" rtlCol="0">
            <a:noAutofit/>
          </a:bodyPr>
          <a:lstStyle/>
          <a:p>
            <a:pPr marL="265518" marR="248858" algn="ctr">
              <a:lnSpc>
                <a:spcPts val="1540"/>
              </a:lnSpc>
              <a:spcBef>
                <a:spcPts val="77"/>
              </a:spcBef>
            </a:pPr>
            <a:r>
              <a:rPr lang="fr-FR" sz="1400" dirty="0" smtClean="0">
                <a:solidFill>
                  <a:srgbClr val="00AFEF"/>
                </a:solidFill>
                <a:latin typeface="Arial Narrow"/>
                <a:cs typeface="Arial Narrow"/>
              </a:rPr>
              <a:t>Economie Numérique</a:t>
            </a:r>
            <a:endParaRPr sz="1400" dirty="0">
              <a:latin typeface="Arial Narrow"/>
              <a:cs typeface="Arial Narrow"/>
            </a:endParaRPr>
          </a:p>
          <a:p>
            <a:pPr algn="ctr">
              <a:lnSpc>
                <a:spcPct val="100020"/>
              </a:lnSpc>
              <a:spcBef>
                <a:spcPts val="982"/>
              </a:spcBef>
            </a:pPr>
            <a:r>
              <a:rPr lang="fr-FR" dirty="0">
                <a:latin typeface="Arial Narrow"/>
                <a:cs typeface="Arial Narrow"/>
              </a:rPr>
              <a:t>Applications et modèles économiques de la </a:t>
            </a:r>
            <a:r>
              <a:rPr lang="fr-FR" dirty="0" err="1">
                <a:latin typeface="Arial Narrow"/>
                <a:cs typeface="Arial Narrow"/>
              </a:rPr>
              <a:t>BlockChain</a:t>
            </a:r>
            <a:r>
              <a:rPr lang="fr-FR" dirty="0">
                <a:latin typeface="Arial Narrow"/>
                <a:cs typeface="Arial Narrow"/>
              </a:rPr>
              <a:t> </a:t>
            </a:r>
            <a:r>
              <a:rPr lang="fr-FR" dirty="0" smtClean="0">
                <a:latin typeface="Arial Narrow"/>
                <a:cs typeface="Arial Narrow"/>
              </a:rPr>
              <a:t> </a:t>
            </a:r>
            <a:endParaRPr lang="fr-FR" dirty="0">
              <a:latin typeface="Arial Narrow"/>
              <a:cs typeface="Arial Narrow"/>
            </a:endParaRPr>
          </a:p>
          <a:p>
            <a:pPr algn="ctr">
              <a:lnSpc>
                <a:spcPct val="100020"/>
              </a:lnSpc>
              <a:spcBef>
                <a:spcPts val="982"/>
              </a:spcBef>
            </a:pPr>
            <a:r>
              <a:rPr b="1" spc="0" dirty="0" smtClean="0">
                <a:solidFill>
                  <a:srgbClr val="00AFEF"/>
                </a:solidFill>
                <a:latin typeface="Arial Narrow"/>
                <a:cs typeface="Arial Narrow"/>
              </a:rPr>
              <a:t>[</a:t>
            </a:r>
            <a:r>
              <a:rPr lang="fr-FR" b="1" dirty="0" smtClean="0">
                <a:solidFill>
                  <a:srgbClr val="00AFEF"/>
                </a:solidFill>
                <a:latin typeface="Arial Narrow"/>
                <a:cs typeface="Arial Narrow"/>
              </a:rPr>
              <a:t>30 MARS </a:t>
            </a:r>
            <a:r>
              <a:rPr lang="fr-FR" b="1" spc="0" dirty="0" smtClean="0">
                <a:solidFill>
                  <a:srgbClr val="00AFEF"/>
                </a:solidFill>
                <a:latin typeface="Arial Narrow"/>
                <a:cs typeface="Arial Narrow"/>
              </a:rPr>
              <a:t>-30 AVRIL</a:t>
            </a:r>
            <a:r>
              <a:rPr lang="fr-FR" b="1" dirty="0" smtClean="0">
                <a:solidFill>
                  <a:srgbClr val="00AFEF"/>
                </a:solidFill>
                <a:latin typeface="Arial Narrow"/>
                <a:cs typeface="Arial Narrow"/>
              </a:rPr>
              <a:t> 2021</a:t>
            </a:r>
            <a:r>
              <a:rPr b="1" spc="0" dirty="0" smtClean="0">
                <a:solidFill>
                  <a:srgbClr val="00AFEF"/>
                </a:solidFill>
                <a:latin typeface="Arial Narrow"/>
                <a:cs typeface="Arial Narrow"/>
              </a:rPr>
              <a:t>]</a:t>
            </a:r>
            <a:endParaRPr dirty="0">
              <a:latin typeface="Arial Narrow"/>
              <a:cs typeface="Arial Narrow"/>
            </a:endParaRPr>
          </a:p>
        </p:txBody>
      </p:sp>
      <p:sp>
        <p:nvSpPr>
          <p:cNvPr id="14" name="object 14"/>
          <p:cNvSpPr txBox="1"/>
          <p:nvPr/>
        </p:nvSpPr>
        <p:spPr>
          <a:xfrm>
            <a:off x="2590800" y="3155079"/>
            <a:ext cx="5077544" cy="1918343"/>
          </a:xfrm>
          <a:prstGeom prst="rect">
            <a:avLst/>
          </a:prstGeom>
        </p:spPr>
        <p:txBody>
          <a:bodyPr wrap="square" lIns="0" tIns="0" rIns="0" bIns="0" rtlCol="0">
            <a:noAutofit/>
          </a:bodyPr>
          <a:lstStyle/>
          <a:p>
            <a:pPr marL="12700" marR="655353" algn="just">
              <a:lnSpc>
                <a:spcPts val="1330"/>
              </a:lnSpc>
              <a:spcBef>
                <a:spcPts val="66"/>
              </a:spcBef>
            </a:pPr>
            <a:endParaRPr lang="fr-FR" sz="1400" dirty="0" smtClean="0">
              <a:latin typeface="Arial Narrow"/>
              <a:cs typeface="Arial Narrow"/>
            </a:endParaRPr>
          </a:p>
          <a:p>
            <a:pPr marL="12700" marR="655353" algn="just">
              <a:lnSpc>
                <a:spcPts val="1330"/>
              </a:lnSpc>
              <a:spcBef>
                <a:spcPts val="66"/>
              </a:spcBef>
            </a:pPr>
            <a:endParaRPr lang="fr-FR" sz="1400" dirty="0">
              <a:latin typeface="Arial Narrow"/>
              <a:cs typeface="Arial Narrow"/>
            </a:endParaRPr>
          </a:p>
          <a:p>
            <a:pPr marL="12700" marR="13530">
              <a:lnSpc>
                <a:spcPts val="1330"/>
              </a:lnSpc>
              <a:spcBef>
                <a:spcPts val="66"/>
              </a:spcBef>
            </a:pPr>
            <a:endParaRPr lang="fr-FR" sz="1200" dirty="0" smtClean="0">
              <a:latin typeface="Arial Narrow"/>
              <a:cs typeface="Arial Narrow"/>
            </a:endParaRPr>
          </a:p>
          <a:p>
            <a:pPr marL="12700" marR="13530">
              <a:lnSpc>
                <a:spcPts val="1330"/>
              </a:lnSpc>
              <a:spcBef>
                <a:spcPts val="66"/>
              </a:spcBef>
            </a:pPr>
            <a:endParaRPr lang="fr-FR" sz="1200" dirty="0">
              <a:latin typeface="Arial Narrow"/>
              <a:cs typeface="Arial Narrow"/>
            </a:endParaRPr>
          </a:p>
          <a:p>
            <a:pPr marL="12700" marR="13530" algn="just">
              <a:lnSpc>
                <a:spcPts val="1330"/>
              </a:lnSpc>
              <a:spcBef>
                <a:spcPts val="66"/>
              </a:spcBef>
            </a:pPr>
            <a:r>
              <a:rPr lang="fr-FR" sz="1400" dirty="0" smtClean="0">
                <a:latin typeface="Arial Narrow"/>
                <a:cs typeface="Arial Narrow"/>
              </a:rPr>
              <a:t>Ce </a:t>
            </a:r>
            <a:r>
              <a:rPr lang="fr-FR" sz="1400" dirty="0">
                <a:latin typeface="Arial Narrow"/>
                <a:cs typeface="Arial Narrow"/>
              </a:rPr>
              <a:t>cours doit  fournir aux participants les clefs de compréhension des différentes technologies </a:t>
            </a:r>
            <a:r>
              <a:rPr lang="fr-FR" sz="1400" dirty="0" err="1">
                <a:latin typeface="Arial Narrow"/>
                <a:cs typeface="Arial Narrow"/>
              </a:rPr>
              <a:t>blockchain</a:t>
            </a:r>
            <a:r>
              <a:rPr lang="fr-FR" sz="1400" dirty="0">
                <a:latin typeface="Arial Narrow"/>
                <a:cs typeface="Arial Narrow"/>
              </a:rPr>
              <a:t>. Il s’agira de leur permettre de déterminer les situations commerciales spécifiques où la technologie </a:t>
            </a:r>
            <a:r>
              <a:rPr lang="fr-FR" sz="1400" dirty="0" err="1">
                <a:latin typeface="Arial Narrow"/>
                <a:cs typeface="Arial Narrow"/>
              </a:rPr>
              <a:t>blockchain</a:t>
            </a:r>
            <a:r>
              <a:rPr lang="fr-FR" sz="1400" dirty="0">
                <a:latin typeface="Arial Narrow"/>
                <a:cs typeface="Arial Narrow"/>
              </a:rPr>
              <a:t> peut être déployée pour résoudre des problèmes importants, sélectionner la technologie </a:t>
            </a:r>
            <a:r>
              <a:rPr lang="fr-FR" sz="1400" dirty="0" err="1">
                <a:latin typeface="Arial Narrow"/>
                <a:cs typeface="Arial Narrow"/>
              </a:rPr>
              <a:t>blockchain</a:t>
            </a:r>
            <a:r>
              <a:rPr lang="fr-FR" sz="1400" dirty="0">
                <a:latin typeface="Arial Narrow"/>
                <a:cs typeface="Arial Narrow"/>
              </a:rPr>
              <a:t> appropriée à un problème particulier et détailler les risques présentés par cette nouvelle technologie. </a:t>
            </a:r>
          </a:p>
        </p:txBody>
      </p:sp>
      <p:sp>
        <p:nvSpPr>
          <p:cNvPr id="12" name="object 12"/>
          <p:cNvSpPr txBox="1"/>
          <p:nvPr/>
        </p:nvSpPr>
        <p:spPr>
          <a:xfrm>
            <a:off x="668832" y="3304567"/>
            <a:ext cx="766506" cy="139700"/>
          </a:xfrm>
          <a:prstGeom prst="rect">
            <a:avLst/>
          </a:prstGeom>
        </p:spPr>
        <p:txBody>
          <a:bodyPr wrap="square" lIns="0" tIns="0" rIns="0" bIns="0" rtlCol="0">
            <a:noAutofit/>
          </a:bodyPr>
          <a:lstStyle/>
          <a:p>
            <a:pPr marL="12700">
              <a:lnSpc>
                <a:spcPts val="1025"/>
              </a:lnSpc>
              <a:spcBef>
                <a:spcPts val="51"/>
              </a:spcBef>
            </a:pP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R</a:t>
            </a:r>
            <a:r>
              <a:rPr lang="fr-FR" sz="900" b="1" dirty="0" smtClean="0">
                <a:solidFill>
                  <a:srgbClr val="00AFEF"/>
                </a:solidFill>
                <a:latin typeface="Arial Narrow"/>
                <a:cs typeface="Arial Narrow"/>
              </a:rPr>
              <a:t>GANISE PAR</a:t>
            </a:r>
            <a:endParaRPr sz="900" dirty="0">
              <a:latin typeface="Arial Narrow"/>
              <a:cs typeface="Arial Narrow"/>
            </a:endParaRPr>
          </a:p>
        </p:txBody>
      </p:sp>
      <p:sp>
        <p:nvSpPr>
          <p:cNvPr id="10" name="object 10"/>
          <p:cNvSpPr txBox="1"/>
          <p:nvPr/>
        </p:nvSpPr>
        <p:spPr>
          <a:xfrm>
            <a:off x="791972" y="4249701"/>
            <a:ext cx="577361" cy="276859"/>
          </a:xfrm>
          <a:prstGeom prst="rect">
            <a:avLst/>
          </a:prstGeom>
        </p:spPr>
        <p:txBody>
          <a:bodyPr wrap="square" lIns="0" tIns="0" rIns="0" bIns="0" rtlCol="0">
            <a:noAutofit/>
          </a:bodyPr>
          <a:lstStyle/>
          <a:p>
            <a:pPr marL="12700">
              <a:lnSpc>
                <a:spcPts val="1025"/>
              </a:lnSpc>
              <a:spcBef>
                <a:spcPts val="51"/>
              </a:spcBef>
            </a:pPr>
            <a:r>
              <a:rPr sz="900" b="1" spc="4" dirty="0" smtClean="0">
                <a:solidFill>
                  <a:srgbClr val="00AFEF"/>
                </a:solidFill>
                <a:latin typeface="Arial Narrow"/>
                <a:cs typeface="Arial Narrow"/>
              </a:rPr>
              <a:t>L</a:t>
            </a:r>
            <a:r>
              <a:rPr sz="900" b="1" spc="-4" dirty="0" smtClean="0">
                <a:solidFill>
                  <a:srgbClr val="00AFEF"/>
                </a:solidFill>
                <a:latin typeface="Arial Narrow"/>
                <a:cs typeface="Arial Narrow"/>
              </a:rPr>
              <a:t>AN</a:t>
            </a:r>
            <a:r>
              <a:rPr lang="fr-FR" sz="900" b="1" dirty="0" smtClean="0">
                <a:solidFill>
                  <a:srgbClr val="00AFEF"/>
                </a:solidFill>
                <a:latin typeface="Arial Narrow"/>
                <a:cs typeface="Arial Narrow"/>
              </a:rPr>
              <a:t>GUE</a:t>
            </a:r>
            <a:endParaRPr lang="fr-FR" sz="900" dirty="0">
              <a:latin typeface="Arial Narrow"/>
              <a:cs typeface="Arial Narrow"/>
            </a:endParaRPr>
          </a:p>
          <a:p>
            <a:pPr marL="12700">
              <a:lnSpc>
                <a:spcPts val="1025"/>
              </a:lnSpc>
              <a:spcBef>
                <a:spcPts val="51"/>
              </a:spcBef>
            </a:pPr>
            <a:r>
              <a:rPr lang="fr-FR" sz="900" b="1" dirty="0" smtClean="0">
                <a:latin typeface="Arial Narrow"/>
                <a:cs typeface="Arial Narrow"/>
              </a:rPr>
              <a:t>FRANCAIS</a:t>
            </a:r>
            <a:endParaRPr sz="900" dirty="0">
              <a:latin typeface="Arial Narrow"/>
              <a:cs typeface="Arial Narrow"/>
            </a:endParaRPr>
          </a:p>
        </p:txBody>
      </p:sp>
      <p:sp>
        <p:nvSpPr>
          <p:cNvPr id="8" name="object 8"/>
          <p:cNvSpPr txBox="1"/>
          <p:nvPr/>
        </p:nvSpPr>
        <p:spPr>
          <a:xfrm>
            <a:off x="870000" y="4796563"/>
            <a:ext cx="413982" cy="276859"/>
          </a:xfrm>
          <a:prstGeom prst="rect">
            <a:avLst/>
          </a:prstGeom>
        </p:spPr>
        <p:txBody>
          <a:bodyPr wrap="square" lIns="0" tIns="0" rIns="0" bIns="0" rtlCol="0">
            <a:noAutofit/>
          </a:bodyPr>
          <a:lstStyle/>
          <a:p>
            <a:pPr marL="58483" marR="67594" algn="ctr">
              <a:lnSpc>
                <a:spcPts val="1025"/>
              </a:lnSpc>
              <a:spcBef>
                <a:spcPts val="51"/>
              </a:spcBef>
            </a:pPr>
            <a:r>
              <a:rPr lang="fr-FR" sz="900" b="1" spc="4" dirty="0" smtClean="0">
                <a:solidFill>
                  <a:srgbClr val="00AFEF"/>
                </a:solidFill>
                <a:latin typeface="Arial Narrow"/>
                <a:cs typeface="Arial Narrow"/>
              </a:rPr>
              <a:t>COUT</a:t>
            </a:r>
            <a:endParaRPr sz="900" dirty="0">
              <a:latin typeface="Arial Narrow"/>
              <a:cs typeface="Arial Narrow"/>
            </a:endParaRPr>
          </a:p>
          <a:p>
            <a:pPr algn="ctr">
              <a:lnSpc>
                <a:spcPct val="95621"/>
              </a:lnSpc>
            </a:pPr>
            <a:r>
              <a:rPr lang="fr-FR" sz="900" b="1" dirty="0">
                <a:latin typeface="Arial Narrow"/>
                <a:cs typeface="Arial Narrow"/>
              </a:rPr>
              <a:t>3</a:t>
            </a:r>
            <a:r>
              <a:rPr lang="fr-FR" sz="900" b="1" dirty="0" smtClean="0">
                <a:latin typeface="Arial Narrow"/>
                <a:cs typeface="Arial Narrow"/>
              </a:rPr>
              <a:t>0</a:t>
            </a:r>
            <a:r>
              <a:rPr sz="900" b="1" spc="0" dirty="0" smtClean="0">
                <a:latin typeface="Arial Narrow"/>
                <a:cs typeface="Arial Narrow"/>
              </a:rPr>
              <a:t>0</a:t>
            </a:r>
            <a:r>
              <a:rPr sz="900" b="1" spc="4" dirty="0" smtClean="0">
                <a:latin typeface="Arial Narrow"/>
                <a:cs typeface="Arial Narrow"/>
              </a:rPr>
              <a:t> </a:t>
            </a:r>
            <a:r>
              <a:rPr sz="900" b="1" spc="-4" dirty="0" smtClean="0">
                <a:latin typeface="Arial Narrow"/>
                <a:cs typeface="Arial Narrow"/>
              </a:rPr>
              <a:t>U</a:t>
            </a:r>
            <a:r>
              <a:rPr sz="900" b="1" spc="0" dirty="0" smtClean="0">
                <a:latin typeface="Arial Narrow"/>
                <a:cs typeface="Arial Narrow"/>
              </a:rPr>
              <a:t>SD</a:t>
            </a:r>
            <a:endParaRPr sz="900" dirty="0">
              <a:latin typeface="Arial Narrow"/>
              <a:cs typeface="Arial Narrow"/>
            </a:endParaRPr>
          </a:p>
        </p:txBody>
      </p:sp>
      <p:sp>
        <p:nvSpPr>
          <p:cNvPr id="6" name="object 6"/>
          <p:cNvSpPr txBox="1"/>
          <p:nvPr/>
        </p:nvSpPr>
        <p:spPr>
          <a:xfrm>
            <a:off x="791972" y="5399380"/>
            <a:ext cx="700500" cy="325120"/>
          </a:xfrm>
          <a:prstGeom prst="rect">
            <a:avLst/>
          </a:prstGeom>
        </p:spPr>
        <p:txBody>
          <a:bodyPr wrap="square" lIns="0" tIns="0" rIns="0" bIns="0" rtlCol="0">
            <a:noAutofit/>
          </a:bodyPr>
          <a:lstStyle/>
          <a:p>
            <a:pPr marL="49275" marR="17144">
              <a:lnSpc>
                <a:spcPts val="1025"/>
              </a:lnSpc>
              <a:spcBef>
                <a:spcPts val="51"/>
              </a:spcBef>
            </a:pPr>
            <a:r>
              <a:rPr sz="900" b="1" spc="-4" dirty="0" smtClean="0">
                <a:solidFill>
                  <a:srgbClr val="00AFEF"/>
                </a:solidFill>
                <a:latin typeface="Arial Narrow"/>
                <a:cs typeface="Arial Narrow"/>
              </a:rPr>
              <a:t>M</a:t>
            </a: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D</a:t>
            </a:r>
            <a:r>
              <a:rPr sz="900" b="1" spc="0" dirty="0" smtClean="0">
                <a:solidFill>
                  <a:srgbClr val="00AFEF"/>
                </a:solidFill>
                <a:latin typeface="Arial Narrow"/>
                <a:cs typeface="Arial Narrow"/>
              </a:rPr>
              <a:t>E</a:t>
            </a:r>
            <a:endParaRPr sz="900" dirty="0">
              <a:latin typeface="Arial Narrow"/>
              <a:cs typeface="Arial Narrow"/>
            </a:endParaRPr>
          </a:p>
          <a:p>
            <a:pPr marL="12700">
              <a:lnSpc>
                <a:spcPct val="95621"/>
              </a:lnSpc>
            </a:pPr>
            <a:r>
              <a:rPr lang="fr-FR" sz="900" b="1" dirty="0" smtClean="0">
                <a:latin typeface="Arial Narrow"/>
                <a:cs typeface="Arial Narrow"/>
              </a:rPr>
              <a:t>EN LIGNE</a:t>
            </a:r>
            <a:endParaRPr sz="900" dirty="0">
              <a:latin typeface="Arial Narrow"/>
              <a:cs typeface="Arial Narrow"/>
            </a:endParaRPr>
          </a:p>
        </p:txBody>
      </p:sp>
      <p:sp>
        <p:nvSpPr>
          <p:cNvPr id="4" name="object 4"/>
          <p:cNvSpPr txBox="1"/>
          <p:nvPr/>
        </p:nvSpPr>
        <p:spPr>
          <a:xfrm>
            <a:off x="3448029" y="6284171"/>
            <a:ext cx="3137958" cy="275336"/>
          </a:xfrm>
          <a:prstGeom prst="rect">
            <a:avLst/>
          </a:prstGeom>
        </p:spPr>
        <p:txBody>
          <a:bodyPr wrap="square" lIns="0" tIns="0" rIns="0" bIns="0" rtlCol="0">
            <a:noAutofit/>
          </a:bodyPr>
          <a:lstStyle/>
          <a:p>
            <a:pPr marL="12700" marR="15316">
              <a:lnSpc>
                <a:spcPts val="930"/>
              </a:lnSpc>
              <a:spcBef>
                <a:spcPts val="46"/>
              </a:spcBef>
            </a:pPr>
            <a:endParaRPr sz="800" dirty="0">
              <a:latin typeface="Tahoma"/>
              <a:cs typeface="Tahoma"/>
            </a:endParaRPr>
          </a:p>
        </p:txBody>
      </p:sp>
      <p:sp>
        <p:nvSpPr>
          <p:cNvPr id="3" name="object 3"/>
          <p:cNvSpPr txBox="1"/>
          <p:nvPr/>
        </p:nvSpPr>
        <p:spPr>
          <a:xfrm>
            <a:off x="3619627" y="6495489"/>
            <a:ext cx="1541774" cy="265886"/>
          </a:xfrm>
          <a:prstGeom prst="rect">
            <a:avLst/>
          </a:prstGeom>
        </p:spPr>
        <p:txBody>
          <a:bodyPr wrap="square" lIns="0" tIns="0" rIns="0" bIns="0" rtlCol="0">
            <a:noAutofit/>
          </a:bodyPr>
          <a:lstStyle/>
          <a:p>
            <a:pPr marL="12700">
              <a:lnSpc>
                <a:spcPts val="930"/>
              </a:lnSpc>
              <a:spcBef>
                <a:spcPts val="46"/>
              </a:spcBef>
            </a:pPr>
            <a:r>
              <a:rPr sz="800" spc="0" dirty="0" smtClean="0">
                <a:solidFill>
                  <a:srgbClr val="FFFFFF"/>
                </a:solidFill>
                <a:latin typeface="Tahoma"/>
                <a:cs typeface="Tahoma"/>
              </a:rPr>
              <a:t>·</a:t>
            </a:r>
            <a:r>
              <a:rPr sz="800" spc="4" dirty="0" smtClean="0">
                <a:solidFill>
                  <a:srgbClr val="FFFFFF"/>
                </a:solidFill>
                <a:latin typeface="Tahoma"/>
                <a:cs typeface="Tahoma"/>
              </a:rPr>
              <a:t> </a:t>
            </a:r>
            <a:endParaRPr sz="800" dirty="0">
              <a:latin typeface="Tahoma"/>
              <a:cs typeface="Tahoma"/>
            </a:endParaRPr>
          </a:p>
        </p:txBody>
      </p:sp>
      <p:sp>
        <p:nvSpPr>
          <p:cNvPr id="2" name="object 2"/>
          <p:cNvSpPr txBox="1"/>
          <p:nvPr/>
        </p:nvSpPr>
        <p:spPr>
          <a:xfrm>
            <a:off x="8308085" y="6643621"/>
            <a:ext cx="153472" cy="127507"/>
          </a:xfrm>
          <a:prstGeom prst="rect">
            <a:avLst/>
          </a:prstGeom>
        </p:spPr>
        <p:txBody>
          <a:bodyPr wrap="square" lIns="0" tIns="0" rIns="0" bIns="0" rtlCol="0">
            <a:noAutofit/>
          </a:bodyPr>
          <a:lstStyle/>
          <a:p>
            <a:pPr marL="12700">
              <a:lnSpc>
                <a:spcPts val="930"/>
              </a:lnSpc>
              <a:spcBef>
                <a:spcPts val="46"/>
              </a:spcBef>
            </a:pPr>
            <a:r>
              <a:rPr sz="800" spc="4" dirty="0" smtClean="0">
                <a:solidFill>
                  <a:srgbClr val="FFFFFF"/>
                </a:solidFill>
                <a:latin typeface="Tahoma"/>
                <a:cs typeface="Tahoma"/>
              </a:rPr>
              <a:t>11</a:t>
            </a:r>
            <a:endParaRPr sz="800">
              <a:latin typeface="Tahoma"/>
              <a:cs typeface="Tahoma"/>
            </a:endParaRPr>
          </a:p>
        </p:txBody>
      </p:sp>
      <p:pic>
        <p:nvPicPr>
          <p:cNvPr id="31" name="Image 30" descr="C:\Users\AUBINO\Desktop\SF\FI\CATTENTE.jpg">
            <a:extLst>
              <a:ext uri="{FF2B5EF4-FFF2-40B4-BE49-F238E27FC236}">
                <a16:creationId xmlns:a16="http://schemas.microsoft.com/office/drawing/2014/main" id="{0FFD277F-4290-4E88-B44B-D663A6CCF390}"/>
              </a:ext>
            </a:extLst>
          </p:cNvPr>
          <p:cNvPicPr/>
          <p:nvPr/>
        </p:nvPicPr>
        <p:blipFill rotWithShape="1">
          <a:blip r:embed="rId2" cstate="print">
            <a:extLst>
              <a:ext uri="{28A0092B-C50C-407E-A947-70E740481C1C}">
                <a14:useLocalDpi xmlns:a14="http://schemas.microsoft.com/office/drawing/2010/main" val="0"/>
              </a:ext>
            </a:extLst>
          </a:blip>
          <a:srcRect b="8594"/>
          <a:stretch/>
        </p:blipFill>
        <p:spPr bwMode="auto">
          <a:xfrm>
            <a:off x="541176" y="3488435"/>
            <a:ext cx="1096234" cy="627889"/>
          </a:xfrm>
          <a:prstGeom prst="rect">
            <a:avLst/>
          </a:prstGeom>
          <a:noFill/>
          <a:ln>
            <a:noFill/>
          </a:ln>
          <a:extLst>
            <a:ext uri="{53640926-AAD7-44D8-BBD7-CCE9431645EC}">
              <a14:shadowObscured xmlns:a14="http://schemas.microsoft.com/office/drawing/2010/main"/>
            </a:ext>
          </a:extLst>
        </p:spPr>
      </p:pic>
      <p:sp>
        <p:nvSpPr>
          <p:cNvPr id="36" name="Titre 1"/>
          <p:cNvSpPr txBox="1">
            <a:spLocks/>
          </p:cNvSpPr>
          <p:nvPr/>
        </p:nvSpPr>
        <p:spPr>
          <a:xfrm rot="16200000">
            <a:off x="-1833234" y="3470756"/>
            <a:ext cx="4501678" cy="395657"/>
          </a:xfrm>
          <a:prstGeom prst="rect">
            <a:avLst/>
          </a:prstGeom>
          <a:solidFill>
            <a:schemeClr val="accent1">
              <a:lumMod val="20000"/>
              <a:lumOff val="80000"/>
            </a:schemeClr>
          </a:solidFill>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7" name="Titre 1"/>
          <p:cNvSpPr txBox="1">
            <a:spLocks/>
          </p:cNvSpPr>
          <p:nvPr/>
        </p:nvSpPr>
        <p:spPr bwMode="auto">
          <a:xfrm>
            <a:off x="615434" y="923175"/>
            <a:ext cx="3560910"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38" name="Titre 1"/>
          <p:cNvSpPr txBox="1">
            <a:spLocks/>
          </p:cNvSpPr>
          <p:nvPr/>
        </p:nvSpPr>
        <p:spPr bwMode="auto">
          <a:xfrm>
            <a:off x="4308228" y="923175"/>
            <a:ext cx="4302371"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39" name="ZoneTexte 38"/>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a:t>PLAN DE FORMATION </a:t>
            </a:r>
            <a:r>
              <a:rPr lang="fr-FR" sz="2800" dirty="0" smtClean="0"/>
              <a:t>SUP’PTIC 2021</a:t>
            </a:r>
            <a:endParaRPr lang="fr-FR" sz="2800" dirty="0"/>
          </a:p>
        </p:txBody>
      </p:sp>
      <p:sp>
        <p:nvSpPr>
          <p:cNvPr id="5" name="Espace réservé de la date 4"/>
          <p:cNvSpPr>
            <a:spLocks noGrp="1"/>
          </p:cNvSpPr>
          <p:nvPr>
            <p:ph type="dt" sz="half" idx="10"/>
          </p:nvPr>
        </p:nvSpPr>
        <p:spPr/>
        <p:txBody>
          <a:bodyPr/>
          <a:lstStyle/>
          <a:p>
            <a:fld id="{D9DF5DD3-4000-4241-BF67-B3D7247856C4}" type="datetime1">
              <a:rPr lang="fr-FR" smtClean="0"/>
              <a:t>01/12/2020</a:t>
            </a:fld>
            <a:endParaRPr lang="fr-FR"/>
          </a:p>
        </p:txBody>
      </p:sp>
      <p:sp>
        <p:nvSpPr>
          <p:cNvPr id="7" name="Espace réservé du pied de page 6"/>
          <p:cNvSpPr>
            <a:spLocks noGrp="1"/>
          </p:cNvSpPr>
          <p:nvPr>
            <p:ph type="ftr" sz="quarter" idx="11"/>
          </p:nvPr>
        </p:nvSpPr>
        <p:spPr/>
        <p:txBody>
          <a:bodyPr/>
          <a:lstStyle/>
          <a:p>
            <a:r>
              <a:rPr lang="fr-FR" smtClean="0"/>
              <a:t>PLAN DE FORMATION 2021</a:t>
            </a:r>
            <a:endParaRPr lang="fr-FR"/>
          </a:p>
        </p:txBody>
      </p:sp>
      <p:sp>
        <p:nvSpPr>
          <p:cNvPr id="9" name="Espace réservé du numéro de diapositive 8"/>
          <p:cNvSpPr>
            <a:spLocks noGrp="1"/>
          </p:cNvSpPr>
          <p:nvPr>
            <p:ph type="sldNum" sz="quarter" idx="12"/>
          </p:nvPr>
        </p:nvSpPr>
        <p:spPr/>
        <p:txBody>
          <a:bodyPr/>
          <a:lstStyle/>
          <a:p>
            <a:fld id="{A532CD90-6D66-40B1-A697-8CE7ED95DF79}" type="slidenum">
              <a:rPr lang="fr-FR" smtClean="0"/>
              <a:pPr/>
              <a:t>15</a:t>
            </a:fld>
            <a:endParaRPr lang="fr-FR"/>
          </a:p>
        </p:txBody>
      </p:sp>
    </p:spTree>
    <p:extLst>
      <p:ext uri="{BB962C8B-B14F-4D97-AF65-F5344CB8AC3E}">
        <p14:creationId xmlns:p14="http://schemas.microsoft.com/office/powerpoint/2010/main" val="523363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lnSpcReduction="10000"/>
          </a:bodyPr>
          <a:lstStyle/>
          <a:p>
            <a:pPr marL="12700" marR="24090" indent="-457200">
              <a:spcAft>
                <a:spcPts val="554"/>
              </a:spcAft>
            </a:pPr>
            <a:r>
              <a:rPr lang="fr-FR" sz="1600" b="1" dirty="0">
                <a:latin typeface="Tahoma"/>
                <a:cs typeface="Tahoma"/>
              </a:rPr>
              <a:t>TITRE DU </a:t>
            </a:r>
            <a:r>
              <a:rPr lang="fr-FR" sz="1600" b="1" dirty="0" smtClean="0">
                <a:latin typeface="Tahoma"/>
                <a:cs typeface="Tahoma"/>
              </a:rPr>
              <a:t>COURS</a:t>
            </a:r>
            <a:endParaRPr lang="fr-FR" sz="2100" dirty="0" smtClean="0">
              <a:latin typeface="Tahoma" panose="020B0604030504040204" pitchFamily="34" charset="0"/>
              <a:ea typeface="Tahoma" panose="020B0604030504040204" pitchFamily="34" charset="0"/>
              <a:cs typeface="Tahoma" panose="020B0604030504040204" pitchFamily="34" charset="0"/>
            </a:endParaRPr>
          </a:p>
          <a:p>
            <a:pPr marL="0" marR="24090" indent="0" algn="just">
              <a:spcAft>
                <a:spcPts val="554"/>
              </a:spcAft>
              <a:buNone/>
            </a:pPr>
            <a:r>
              <a:rPr lang="fr-FR" sz="2100" dirty="0">
                <a:latin typeface="Tahoma" panose="020B0604030504040204" pitchFamily="34" charset="0"/>
                <a:ea typeface="Tahoma" panose="020B0604030504040204" pitchFamily="34" charset="0"/>
                <a:cs typeface="Tahoma" panose="020B0604030504040204" pitchFamily="34" charset="0"/>
              </a:rPr>
              <a:t>Transformation et régulation des services financiers :</a:t>
            </a:r>
          </a:p>
          <a:p>
            <a:pPr marL="0" marR="24090" indent="0" algn="just">
              <a:spcAft>
                <a:spcPts val="554"/>
              </a:spcAft>
              <a:buNone/>
            </a:pPr>
            <a:r>
              <a:rPr lang="fr-FR" sz="2100" dirty="0">
                <a:latin typeface="Tahoma" panose="020B0604030504040204" pitchFamily="34" charset="0"/>
                <a:ea typeface="Tahoma" panose="020B0604030504040204" pitchFamily="34" charset="0"/>
                <a:cs typeface="Tahoma" panose="020B0604030504040204" pitchFamily="34" charset="0"/>
              </a:rPr>
              <a:t>Fondamentaux  des </a:t>
            </a:r>
            <a:r>
              <a:rPr lang="fr-FR" sz="2100" dirty="0" err="1">
                <a:latin typeface="Tahoma" panose="020B0604030504040204" pitchFamily="34" charset="0"/>
                <a:ea typeface="Tahoma" panose="020B0604030504040204" pitchFamily="34" charset="0"/>
                <a:cs typeface="Tahoma" panose="020B0604030504040204" pitchFamily="34" charset="0"/>
              </a:rPr>
              <a:t>microfinances</a:t>
            </a:r>
            <a:r>
              <a:rPr lang="fr-FR" sz="2100" dirty="0">
                <a:latin typeface="Tahoma" panose="020B0604030504040204" pitchFamily="34" charset="0"/>
                <a:ea typeface="Tahoma" panose="020B0604030504040204" pitchFamily="34" charset="0"/>
                <a:cs typeface="Tahoma" panose="020B0604030504040204" pitchFamily="34" charset="0"/>
              </a:rPr>
              <a:t> et des Fin </a:t>
            </a:r>
            <a:r>
              <a:rPr lang="fr-FR" sz="2100" dirty="0" smtClean="0">
                <a:latin typeface="Tahoma" panose="020B0604030504040204" pitchFamily="34" charset="0"/>
                <a:ea typeface="Tahoma" panose="020B0604030504040204" pitchFamily="34" charset="0"/>
                <a:cs typeface="Tahoma" panose="020B0604030504040204" pitchFamily="34" charset="0"/>
              </a:rPr>
              <a:t>Tech(FORM3100) </a:t>
            </a:r>
            <a:endParaRPr lang="fr-FR" sz="2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R="24090">
              <a:spcAft>
                <a:spcPts val="554"/>
              </a:spcAft>
              <a:buFont typeface="+mj-lt"/>
              <a:buAutoNum type="alphaUcPeriod" startAt="2"/>
            </a:pPr>
            <a:r>
              <a:rPr lang="fr-FR" sz="1600" b="1" dirty="0" smtClean="0">
                <a:latin typeface="Tahoma"/>
                <a:cs typeface="Tahoma"/>
              </a:rPr>
              <a:t>OBJECTIFS DU COURS </a:t>
            </a:r>
          </a:p>
          <a:p>
            <a:pPr marL="0" lvl="0" indent="0" algn="just">
              <a:buNone/>
            </a:pPr>
            <a:r>
              <a:rPr lang="fr-FR" sz="2000" dirty="0" smtClean="0">
                <a:latin typeface="Tahoma" panose="020B0604030504040204" pitchFamily="34" charset="0"/>
                <a:ea typeface="Tahoma" panose="020B0604030504040204" pitchFamily="34" charset="0"/>
                <a:cs typeface="Tahoma" panose="020B0604030504040204" pitchFamily="34" charset="0"/>
              </a:rPr>
              <a:t>A l’issue de la cette formation, les participants </a:t>
            </a:r>
            <a:r>
              <a:rPr lang="fr-FR" sz="2000" dirty="0">
                <a:latin typeface="Tahoma" panose="020B0604030504040204" pitchFamily="34" charset="0"/>
                <a:ea typeface="Tahoma" panose="020B0604030504040204" pitchFamily="34" charset="0"/>
                <a:cs typeface="Tahoma" panose="020B0604030504040204" pitchFamily="34" charset="0"/>
              </a:rPr>
              <a:t> </a:t>
            </a:r>
            <a:r>
              <a:rPr lang="fr-FR" sz="2000" dirty="0" smtClean="0">
                <a:latin typeface="Tahoma" panose="020B0604030504040204" pitchFamily="34" charset="0"/>
                <a:ea typeface="Tahoma" panose="020B0604030504040204" pitchFamily="34" charset="0"/>
                <a:cs typeface="Tahoma" panose="020B0604030504040204" pitchFamily="34" charset="0"/>
              </a:rPr>
              <a:t>développeront </a:t>
            </a:r>
            <a:r>
              <a:rPr lang="fr-FR" sz="2000" dirty="0">
                <a:latin typeface="Tahoma" panose="020B0604030504040204" pitchFamily="34" charset="0"/>
                <a:ea typeface="Tahoma" panose="020B0604030504040204" pitchFamily="34" charset="0"/>
                <a:cs typeface="Tahoma" panose="020B0604030504040204" pitchFamily="34" charset="0"/>
              </a:rPr>
              <a:t>leurs </a:t>
            </a:r>
            <a:r>
              <a:rPr lang="fr-FR" sz="2000" dirty="0" smtClean="0">
                <a:latin typeface="Tahoma" panose="020B0604030504040204" pitchFamily="34" charset="0"/>
                <a:ea typeface="Tahoma" panose="020B0604030504040204" pitchFamily="34" charset="0"/>
                <a:cs typeface="Tahoma" panose="020B0604030504040204" pitchFamily="34" charset="0"/>
              </a:rPr>
              <a:t>compétence </a:t>
            </a:r>
            <a:r>
              <a:rPr lang="fr-FR" sz="2000" dirty="0">
                <a:latin typeface="Tahoma" panose="020B0604030504040204" pitchFamily="34" charset="0"/>
                <a:ea typeface="Tahoma" panose="020B0604030504040204" pitchFamily="34" charset="0"/>
                <a:cs typeface="Tahoma" panose="020B0604030504040204" pitchFamily="34" charset="0"/>
              </a:rPr>
              <a:t> </a:t>
            </a:r>
            <a:r>
              <a:rPr lang="fr-FR" sz="2000" dirty="0" smtClean="0">
                <a:latin typeface="Tahoma" panose="020B0604030504040204" pitchFamily="34" charset="0"/>
                <a:ea typeface="Tahoma" panose="020B0604030504040204" pitchFamily="34" charset="0"/>
                <a:cs typeface="Tahoma" panose="020B0604030504040204" pitchFamily="34" charset="0"/>
              </a:rPr>
              <a:t>et compréhension </a:t>
            </a:r>
            <a:r>
              <a:rPr lang="fr-FR" sz="2000" dirty="0">
                <a:latin typeface="Tahoma" panose="020B0604030504040204" pitchFamily="34" charset="0"/>
                <a:ea typeface="Tahoma" panose="020B0604030504040204" pitchFamily="34" charset="0"/>
                <a:cs typeface="Tahoma" panose="020B0604030504040204" pitchFamily="34" charset="0"/>
              </a:rPr>
              <a:t>des </a:t>
            </a:r>
            <a:r>
              <a:rPr lang="fr-FR" sz="2000" dirty="0" err="1" smtClean="0">
                <a:latin typeface="Tahoma" panose="020B0604030504040204" pitchFamily="34" charset="0"/>
                <a:ea typeface="Tahoma" panose="020B0604030504040204" pitchFamily="34" charset="0"/>
                <a:cs typeface="Tahoma" panose="020B0604030504040204" pitchFamily="34" charset="0"/>
              </a:rPr>
              <a:t>FinTech</a:t>
            </a:r>
            <a:r>
              <a:rPr lang="fr-FR" sz="2000" dirty="0" smtClean="0">
                <a:latin typeface="Tahoma" panose="020B0604030504040204" pitchFamily="34" charset="0"/>
                <a:ea typeface="Tahoma" panose="020B0604030504040204" pitchFamily="34" charset="0"/>
                <a:cs typeface="Tahoma" panose="020B0604030504040204" pitchFamily="34" charset="0"/>
              </a:rPr>
              <a:t> applicable aux microfinances. Ils renforceront notamment leurs capacités d’analyse et de prise de </a:t>
            </a:r>
            <a:r>
              <a:rPr lang="fr-FR" sz="2000" dirty="0">
                <a:latin typeface="Tahoma" panose="020B0604030504040204" pitchFamily="34" charset="0"/>
                <a:ea typeface="Tahoma" panose="020B0604030504040204" pitchFamily="34" charset="0"/>
                <a:cs typeface="Tahoma" panose="020B0604030504040204" pitchFamily="34" charset="0"/>
              </a:rPr>
              <a:t>décisions concernant la manière de réagir </a:t>
            </a:r>
            <a:r>
              <a:rPr lang="fr-FR" sz="2000" dirty="0" smtClean="0">
                <a:latin typeface="Tahoma" panose="020B0604030504040204" pitchFamily="34" charset="0"/>
                <a:ea typeface="Tahoma" panose="020B0604030504040204" pitchFamily="34" charset="0"/>
                <a:cs typeface="Tahoma" panose="020B0604030504040204" pitchFamily="34" charset="0"/>
              </a:rPr>
              <a:t>face à </a:t>
            </a:r>
            <a:r>
              <a:rPr lang="fr-FR" sz="2000" dirty="0">
                <a:latin typeface="Tahoma" panose="020B0604030504040204" pitchFamily="34" charset="0"/>
                <a:ea typeface="Tahoma" panose="020B0604030504040204" pitchFamily="34" charset="0"/>
                <a:cs typeface="Tahoma" panose="020B0604030504040204" pitchFamily="34" charset="0"/>
              </a:rPr>
              <a:t>ces changements</a:t>
            </a:r>
            <a:endParaRPr lang="fr-FR" sz="900" dirty="0">
              <a:latin typeface="Tahoma" panose="020B0604030504040204" pitchFamily="34" charset="0"/>
              <a:ea typeface="Tahoma" panose="020B0604030504040204" pitchFamily="34" charset="0"/>
              <a:cs typeface="Tahoma" panose="020B0604030504040204" pitchFamily="34" charset="0"/>
            </a:endParaRPr>
          </a:p>
          <a:p>
            <a:pPr marL="12700" marR="24090" indent="-457200" algn="just">
              <a:spcAft>
                <a:spcPts val="554"/>
              </a:spcAft>
              <a:buFont typeface="+mj-lt"/>
              <a:buAutoNum type="alphaUcPeriod" startAt="3"/>
            </a:pPr>
            <a:r>
              <a:rPr lang="fr-FR" sz="1600" b="1" dirty="0" smtClean="0">
                <a:latin typeface="Tahoma"/>
                <a:cs typeface="Tahoma"/>
              </a:rPr>
              <a:t>PUBLIC CIBLE </a:t>
            </a:r>
            <a:endParaRPr lang="fr-FR" sz="1600" b="1" dirty="0">
              <a:latin typeface="Tahoma"/>
              <a:cs typeface="Tahoma"/>
            </a:endParaRPr>
          </a:p>
          <a:p>
            <a:pPr marL="0" indent="0" algn="just">
              <a:buNone/>
            </a:pPr>
            <a:r>
              <a:rPr lang="fr-FR" sz="2100" dirty="0">
                <a:latin typeface="Tahoma" panose="020B0604030504040204" pitchFamily="34" charset="0"/>
                <a:ea typeface="Tahoma" panose="020B0604030504040204" pitchFamily="34" charset="0"/>
                <a:cs typeface="Tahoma" panose="020B0604030504040204" pitchFamily="34" charset="0"/>
              </a:rPr>
              <a:t>Cette </a:t>
            </a:r>
            <a:r>
              <a:rPr lang="fr-FR" sz="2100" dirty="0" smtClean="0">
                <a:latin typeface="Tahoma" panose="020B0604030504040204" pitchFamily="34" charset="0"/>
                <a:ea typeface="Tahoma" panose="020B0604030504040204" pitchFamily="34" charset="0"/>
                <a:cs typeface="Tahoma" panose="020B0604030504040204" pitchFamily="34" charset="0"/>
              </a:rPr>
              <a:t>formation s’adresse aux cadres </a:t>
            </a:r>
            <a:r>
              <a:rPr lang="fr-FR" sz="2100" dirty="0">
                <a:latin typeface="Tahoma" panose="020B0604030504040204" pitchFamily="34" charset="0"/>
                <a:ea typeface="Tahoma" panose="020B0604030504040204" pitchFamily="34" charset="0"/>
                <a:cs typeface="Tahoma" panose="020B0604030504040204" pitchFamily="34" charset="0"/>
              </a:rPr>
              <a:t>financiers, les fonctionnaires, les entrepreneurs, les consommateurs et les investisseurs de la FinTech. </a:t>
            </a:r>
            <a:endParaRPr lang="fr-FR" sz="1600" b="1" dirty="0">
              <a:latin typeface="Tahoma"/>
              <a:cs typeface="Tahoma"/>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12276E06-CDD7-4156-A7AE-AE04711532CD}"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16</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395536" y="923175"/>
            <a:ext cx="3456384"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12" name="Titre 1"/>
          <p:cNvSpPr txBox="1">
            <a:spLocks/>
          </p:cNvSpPr>
          <p:nvPr/>
        </p:nvSpPr>
        <p:spPr bwMode="auto">
          <a:xfrm>
            <a:off x="3995936" y="923175"/>
            <a:ext cx="4614663"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200" b="1" kern="0" dirty="0" smtClean="0">
                <a:solidFill>
                  <a:schemeClr val="bg1"/>
                </a:solidFill>
                <a:latin typeface="+mj-lt"/>
                <a:ea typeface="+mj-ea"/>
                <a:cs typeface="+mj-cs"/>
              </a:rPr>
              <a:t>3-ENTREPRENARIAT ET INNOVATION</a:t>
            </a:r>
            <a:endParaRPr lang="fr-FR" sz="2200" b="1" kern="0" dirty="0">
              <a:solidFill>
                <a:schemeClr val="bg1"/>
              </a:solidFill>
              <a:latin typeface="+mj-lt"/>
              <a:ea typeface="+mj-ea"/>
              <a:cs typeface="+mj-cs"/>
            </a:endParaRPr>
          </a:p>
        </p:txBody>
      </p:sp>
      <p:sp>
        <p:nvSpPr>
          <p:cNvPr id="13" name="ZoneTexte 12"/>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smtClean="0"/>
              <a:t>    PLAN </a:t>
            </a:r>
            <a:r>
              <a:rPr lang="fr-FR" sz="2800" dirty="0"/>
              <a:t>DE FORMATION </a:t>
            </a:r>
            <a:r>
              <a:rPr lang="fr-FR" sz="2800" dirty="0" smtClean="0"/>
              <a:t>SUP’PTIC 2021</a:t>
            </a:r>
            <a:endParaRPr lang="fr-FR" sz="2800" dirty="0"/>
          </a:p>
        </p:txBody>
      </p:sp>
    </p:spTree>
    <p:extLst>
      <p:ext uri="{BB962C8B-B14F-4D97-AF65-F5344CB8AC3E}">
        <p14:creationId xmlns:p14="http://schemas.microsoft.com/office/powerpoint/2010/main" val="2947243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a:bodyPr>
          <a:lstStyle/>
          <a:p>
            <a:pPr marL="12700" marR="24090" indent="-457200">
              <a:spcAft>
                <a:spcPts val="554"/>
              </a:spcAft>
            </a:pPr>
            <a:r>
              <a:rPr lang="fr-FR" sz="1600" b="1" dirty="0" smtClean="0">
                <a:latin typeface="Tahoma"/>
                <a:cs typeface="Tahoma"/>
              </a:rPr>
              <a:t>CONTENU DU COURS</a:t>
            </a:r>
          </a:p>
          <a:p>
            <a:pPr marL="0" marR="24090" indent="0">
              <a:spcAft>
                <a:spcPts val="554"/>
              </a:spcAft>
              <a:buNone/>
            </a:pPr>
            <a:endParaRPr lang="fr-FR" sz="2000" dirty="0" smtClean="0">
              <a:latin typeface="Tahoma" panose="020B0604030504040204" pitchFamily="34" charset="0"/>
              <a:ea typeface="Tahoma" panose="020B0604030504040204" pitchFamily="34" charset="0"/>
              <a:cs typeface="Tahoma" panose="020B0604030504040204" pitchFamily="34" charset="0"/>
            </a:endParaRPr>
          </a:p>
          <a:p>
            <a:pPr marL="12700" marR="24090" indent="-457200">
              <a:spcAft>
                <a:spcPts val="554"/>
              </a:spcAft>
              <a:buFont typeface="Wingdings" panose="05000000000000000000" pitchFamily="2" charset="2"/>
              <a:buChar char="§"/>
            </a:pPr>
            <a:r>
              <a:rPr lang="fr-FR" sz="2100" dirty="0">
                <a:latin typeface="Tahoma" panose="020B0604030504040204" pitchFamily="34" charset="0"/>
                <a:ea typeface="Tahoma" panose="020B0604030504040204" pitchFamily="34" charset="0"/>
                <a:cs typeface="Tahoma" panose="020B0604030504040204" pitchFamily="34" charset="0"/>
              </a:rPr>
              <a:t>Introduction à la FinTech</a:t>
            </a:r>
          </a:p>
          <a:p>
            <a:pPr marL="12700" marR="24090" indent="-457200">
              <a:spcAft>
                <a:spcPts val="554"/>
              </a:spcAft>
              <a:buFont typeface="Wingdings" panose="05000000000000000000" pitchFamily="2" charset="2"/>
              <a:buChar char="§"/>
            </a:pPr>
            <a:r>
              <a:rPr lang="fr-FR" sz="2100" dirty="0">
                <a:latin typeface="Tahoma" panose="020B0604030504040204" pitchFamily="34" charset="0"/>
                <a:ea typeface="Tahoma" panose="020B0604030504040204" pitchFamily="34" charset="0"/>
                <a:cs typeface="Tahoma" panose="020B0604030504040204" pitchFamily="34" charset="0"/>
              </a:rPr>
              <a:t>Les Applications commerciales de la  </a:t>
            </a:r>
            <a:r>
              <a:rPr lang="fr-FR" sz="2100" dirty="0" err="1" smtClean="0">
                <a:latin typeface="Tahoma" panose="020B0604030504040204" pitchFamily="34" charset="0"/>
                <a:ea typeface="Tahoma" panose="020B0604030504040204" pitchFamily="34" charset="0"/>
                <a:cs typeface="Tahoma" panose="020B0604030504040204" pitchFamily="34" charset="0"/>
              </a:rPr>
              <a:t>FinTech</a:t>
            </a:r>
            <a:r>
              <a:rPr lang="fr-FR" sz="2100" dirty="0" smtClean="0">
                <a:latin typeface="Tahoma" panose="020B0604030504040204" pitchFamily="34" charset="0"/>
                <a:ea typeface="Tahoma" panose="020B0604030504040204" pitchFamily="34" charset="0"/>
                <a:cs typeface="Tahoma" panose="020B0604030504040204" pitchFamily="34" charset="0"/>
              </a:rPr>
              <a:t>: </a:t>
            </a:r>
            <a:r>
              <a:rPr lang="fr-FR" sz="2100" dirty="0">
                <a:latin typeface="Tahoma" panose="020B0604030504040204" pitchFamily="34" charset="0"/>
                <a:ea typeface="Tahoma" panose="020B0604030504040204" pitchFamily="34" charset="0"/>
                <a:cs typeface="Tahoma" panose="020B0604030504040204" pitchFamily="34" charset="0"/>
              </a:rPr>
              <a:t>C</a:t>
            </a:r>
            <a:r>
              <a:rPr lang="fr-FR" sz="2100" dirty="0" smtClean="0">
                <a:latin typeface="Tahoma" panose="020B0604030504040204" pitchFamily="34" charset="0"/>
                <a:ea typeface="Tahoma" panose="020B0604030504040204" pitchFamily="34" charset="0"/>
                <a:cs typeface="Tahoma" panose="020B0604030504040204" pitchFamily="34" charset="0"/>
              </a:rPr>
              <a:t>as particulier des microfinances</a:t>
            </a:r>
            <a:endParaRPr lang="fr-FR" sz="2100" dirty="0">
              <a:latin typeface="Tahoma" panose="020B0604030504040204" pitchFamily="34" charset="0"/>
              <a:ea typeface="Tahoma" panose="020B0604030504040204" pitchFamily="34" charset="0"/>
              <a:cs typeface="Tahoma" panose="020B0604030504040204" pitchFamily="34" charset="0"/>
            </a:endParaRPr>
          </a:p>
          <a:p>
            <a:pPr marL="12700" marR="24090" indent="-457200">
              <a:spcAft>
                <a:spcPts val="554"/>
              </a:spcAft>
              <a:buFont typeface="Wingdings" panose="05000000000000000000" pitchFamily="2" charset="2"/>
              <a:buChar char="§"/>
            </a:pPr>
            <a:r>
              <a:rPr lang="fr-FR" sz="2100" dirty="0">
                <a:latin typeface="Tahoma" panose="020B0604030504040204" pitchFamily="34" charset="0"/>
                <a:ea typeface="Tahoma" panose="020B0604030504040204" pitchFamily="34" charset="0"/>
                <a:cs typeface="Tahoma" panose="020B0604030504040204" pitchFamily="34" charset="0"/>
              </a:rPr>
              <a:t>La technologie de la FinTech</a:t>
            </a:r>
          </a:p>
          <a:p>
            <a:pPr marL="12700" marR="24090" indent="-457200">
              <a:spcAft>
                <a:spcPts val="554"/>
              </a:spcAft>
              <a:buFont typeface="Wingdings" panose="05000000000000000000" pitchFamily="2" charset="2"/>
              <a:buChar char="§"/>
            </a:pPr>
            <a:r>
              <a:rPr lang="fr-FR" sz="2100" dirty="0">
                <a:latin typeface="Tahoma" panose="020B0604030504040204" pitchFamily="34" charset="0"/>
                <a:ea typeface="Tahoma" panose="020B0604030504040204" pitchFamily="34" charset="0"/>
                <a:cs typeface="Tahoma" panose="020B0604030504040204" pitchFamily="34" charset="0"/>
              </a:rPr>
              <a:t>Implications de la FinTech pour les entreprises </a:t>
            </a:r>
            <a:r>
              <a:rPr lang="fr-FR" sz="2100" dirty="0" smtClean="0">
                <a:latin typeface="Tahoma" panose="020B0604030504040204" pitchFamily="34" charset="0"/>
                <a:ea typeface="Tahoma" panose="020B0604030504040204" pitchFamily="34" charset="0"/>
                <a:cs typeface="Tahoma" panose="020B0604030504040204" pitchFamily="34" charset="0"/>
              </a:rPr>
              <a:t>établies</a:t>
            </a:r>
          </a:p>
          <a:p>
            <a:pPr marL="12700" marR="24090" indent="-457200">
              <a:spcAft>
                <a:spcPts val="554"/>
              </a:spcAft>
              <a:buFont typeface="Wingdings" panose="05000000000000000000" pitchFamily="2" charset="2"/>
              <a:buChar char="§"/>
            </a:pPr>
            <a:r>
              <a:rPr lang="fr-FR" sz="2100" dirty="0" smtClean="0">
                <a:latin typeface="Tahoma" panose="020B0604030504040204" pitchFamily="34" charset="0"/>
                <a:ea typeface="Tahoma" panose="020B0604030504040204" pitchFamily="34" charset="0"/>
                <a:cs typeface="Tahoma" panose="020B0604030504040204" pitchFamily="34" charset="0"/>
              </a:rPr>
              <a:t>aperçu sur la gestion des risques et la réglementation </a:t>
            </a:r>
            <a:r>
              <a:rPr lang="fr-FR" sz="2100" dirty="0">
                <a:latin typeface="Tahoma" panose="020B0604030504040204" pitchFamily="34" charset="0"/>
                <a:ea typeface="Tahoma" panose="020B0604030504040204" pitchFamily="34" charset="0"/>
                <a:cs typeface="Tahoma" panose="020B0604030504040204" pitchFamily="34" charset="0"/>
              </a:rPr>
              <a:t>FinTech</a:t>
            </a:r>
          </a:p>
          <a:p>
            <a:pPr marL="12700" marR="24090" indent="-457200">
              <a:spcAft>
                <a:spcPts val="554"/>
              </a:spcAft>
              <a:buFont typeface="Wingdings" panose="05000000000000000000" pitchFamily="2" charset="2"/>
              <a:buChar char="§"/>
            </a:pPr>
            <a:endParaRPr lang="fr-FR" sz="2100" dirty="0">
              <a:latin typeface="Tahoma" panose="020B0604030504040204" pitchFamily="34" charset="0"/>
              <a:ea typeface="Tahoma" panose="020B0604030504040204" pitchFamily="34" charset="0"/>
              <a:cs typeface="Tahoma" panose="020B0604030504040204" pitchFamily="34" charset="0"/>
            </a:endParaRPr>
          </a:p>
          <a:p>
            <a:pPr marL="12700" marR="24090" indent="-457200">
              <a:spcAft>
                <a:spcPts val="554"/>
              </a:spcAft>
              <a:buFont typeface="Wingdings" panose="05000000000000000000" pitchFamily="2" charset="2"/>
              <a:buChar char="§"/>
            </a:pPr>
            <a:endParaRPr lang="fr-FR" sz="1600" b="1" dirty="0">
              <a:latin typeface="Tahoma"/>
              <a:cs typeface="Tahoma"/>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B22D80FC-013A-4798-AAEE-A836DF39F582}"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17</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395536" y="923175"/>
            <a:ext cx="3456384"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12" name="Titre 1"/>
          <p:cNvSpPr txBox="1">
            <a:spLocks/>
          </p:cNvSpPr>
          <p:nvPr/>
        </p:nvSpPr>
        <p:spPr bwMode="auto">
          <a:xfrm>
            <a:off x="3995936" y="923175"/>
            <a:ext cx="4614663"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200" b="1" kern="0" dirty="0" smtClean="0">
                <a:solidFill>
                  <a:schemeClr val="bg1"/>
                </a:solidFill>
                <a:latin typeface="+mj-lt"/>
                <a:ea typeface="+mj-ea"/>
                <a:cs typeface="+mj-cs"/>
              </a:rPr>
              <a:t>3-ENTREPRENARIAT ET INNOVATION</a:t>
            </a:r>
            <a:endParaRPr lang="fr-FR" sz="2200" b="1" kern="0" dirty="0">
              <a:solidFill>
                <a:schemeClr val="bg1"/>
              </a:solidFill>
              <a:latin typeface="+mj-lt"/>
              <a:ea typeface="+mj-ea"/>
              <a:cs typeface="+mj-cs"/>
            </a:endParaRPr>
          </a:p>
        </p:txBody>
      </p:sp>
      <p:sp>
        <p:nvSpPr>
          <p:cNvPr id="13" name="ZoneTexte 12"/>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smtClean="0"/>
              <a:t>   PLAN </a:t>
            </a:r>
            <a:r>
              <a:rPr lang="fr-FR" sz="2800" dirty="0"/>
              <a:t>DE FORMATION </a:t>
            </a:r>
            <a:r>
              <a:rPr lang="fr-FR" sz="2800" dirty="0" smtClean="0"/>
              <a:t> </a:t>
            </a:r>
            <a:r>
              <a:rPr lang="fr-FR" sz="2800" dirty="0"/>
              <a:t>SUP’PTIC </a:t>
            </a:r>
            <a:r>
              <a:rPr lang="fr-FR" sz="2800" dirty="0" smtClean="0"/>
              <a:t>2021</a:t>
            </a:r>
            <a:endParaRPr lang="fr-FR" sz="2800" dirty="0"/>
          </a:p>
        </p:txBody>
      </p:sp>
    </p:spTree>
    <p:extLst>
      <p:ext uri="{BB962C8B-B14F-4D97-AF65-F5344CB8AC3E}">
        <p14:creationId xmlns:p14="http://schemas.microsoft.com/office/powerpoint/2010/main" val="901602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fontScale="92500" lnSpcReduction="10000"/>
          </a:bodyPr>
          <a:lstStyle/>
          <a:p>
            <a:pPr marL="12700" marR="24090" indent="-457200">
              <a:spcAft>
                <a:spcPts val="554"/>
              </a:spcAft>
            </a:pPr>
            <a:r>
              <a:rPr lang="fr-FR" sz="1600" b="1" dirty="0">
                <a:latin typeface="Tahoma"/>
                <a:cs typeface="Tahoma"/>
              </a:rPr>
              <a:t>TITRE DU </a:t>
            </a:r>
            <a:r>
              <a:rPr lang="fr-FR" sz="1600" b="1" dirty="0" smtClean="0">
                <a:latin typeface="Tahoma"/>
                <a:cs typeface="Tahoma"/>
              </a:rPr>
              <a:t>COURS</a:t>
            </a:r>
          </a:p>
          <a:p>
            <a:pPr marL="0" marR="24090" indent="0">
              <a:spcAft>
                <a:spcPts val="554"/>
              </a:spcAft>
              <a:buNone/>
            </a:pPr>
            <a:r>
              <a:rPr lang="fr-FR" sz="2000" dirty="0">
                <a:latin typeface="Tahoma" panose="020B0604030504040204" pitchFamily="34" charset="0"/>
                <a:ea typeface="Tahoma" panose="020B0604030504040204" pitchFamily="34" charset="0"/>
                <a:cs typeface="Tahoma" panose="020B0604030504040204" pitchFamily="34" charset="0"/>
              </a:rPr>
              <a:t>Services innovants : Réglementation et Régulation à l’épreuve du numérique </a:t>
            </a:r>
            <a:r>
              <a:rPr lang="fr-FR" sz="2000" dirty="0" smtClean="0">
                <a:latin typeface="Tahoma" panose="020B0604030504040204" pitchFamily="34" charset="0"/>
                <a:ea typeface="Tahoma" panose="020B0604030504040204" pitchFamily="34" charset="0"/>
                <a:cs typeface="Tahoma" panose="020B0604030504040204" pitchFamily="34" charset="0"/>
              </a:rPr>
              <a:t> </a:t>
            </a:r>
            <a:r>
              <a:rPr lang="fr-FR" sz="2100" dirty="0" smtClean="0">
                <a:latin typeface="Tahoma" panose="020B0604030504040204" pitchFamily="34" charset="0"/>
                <a:ea typeface="Tahoma" panose="020B0604030504040204" pitchFamily="34" charset="0"/>
                <a:cs typeface="Tahoma" panose="020B0604030504040204" pitchFamily="34" charset="0"/>
              </a:rPr>
              <a:t>(</a:t>
            </a:r>
            <a:r>
              <a:rPr lang="fr-FR" sz="2100" dirty="0">
                <a:latin typeface="Tahoma" panose="020B0604030504040204" pitchFamily="34" charset="0"/>
                <a:ea typeface="Tahoma" panose="020B0604030504040204" pitchFamily="34" charset="0"/>
                <a:cs typeface="Tahoma" panose="020B0604030504040204" pitchFamily="34" charset="0"/>
              </a:rPr>
              <a:t>FORM3101) </a:t>
            </a:r>
            <a:endParaRPr lang="fr-FR" sz="2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R="24090">
              <a:spcAft>
                <a:spcPts val="554"/>
              </a:spcAft>
              <a:buFont typeface="+mj-lt"/>
              <a:buAutoNum type="alphaUcPeriod" startAt="2"/>
            </a:pPr>
            <a:r>
              <a:rPr lang="fr-FR" sz="1600" b="1" dirty="0" smtClean="0">
                <a:latin typeface="Tahoma"/>
                <a:cs typeface="Tahoma"/>
              </a:rPr>
              <a:t>OBJECTIFS DU COURS </a:t>
            </a:r>
          </a:p>
          <a:p>
            <a:pPr marL="0" lvl="0" indent="0" algn="just">
              <a:buNone/>
            </a:pPr>
            <a:r>
              <a:rPr lang="fr-FR" sz="2000" dirty="0" smtClean="0">
                <a:latin typeface="Tahoma" panose="020B0604030504040204" pitchFamily="34" charset="0"/>
                <a:ea typeface="Tahoma" panose="020B0604030504040204" pitchFamily="34" charset="0"/>
                <a:cs typeface="Tahoma" panose="020B0604030504040204" pitchFamily="34" charset="0"/>
              </a:rPr>
              <a:t>A l’issue de la cette formation, les participants  devront être </a:t>
            </a:r>
            <a:r>
              <a:rPr lang="fr-FR" sz="2000" dirty="0">
                <a:latin typeface="Tahoma" panose="020B0604030504040204" pitchFamily="34" charset="0"/>
                <a:ea typeface="Tahoma" panose="020B0604030504040204" pitchFamily="34" charset="0"/>
                <a:cs typeface="Tahoma" panose="020B0604030504040204" pitchFamily="34" charset="0"/>
              </a:rPr>
              <a:t>capables </a:t>
            </a:r>
            <a:r>
              <a:rPr lang="fr-FR" sz="2000" dirty="0" smtClean="0">
                <a:latin typeface="Tahoma" panose="020B0604030504040204" pitchFamily="34" charset="0"/>
                <a:ea typeface="Tahoma" panose="020B0604030504040204" pitchFamily="34" charset="0"/>
                <a:cs typeface="Tahoma" panose="020B0604030504040204" pitchFamily="34" charset="0"/>
              </a:rPr>
              <a:t>de maîtriser les problématiques </a:t>
            </a:r>
            <a:r>
              <a:rPr lang="fr-FR" sz="2000" dirty="0">
                <a:latin typeface="Tahoma" panose="020B0604030504040204" pitchFamily="34" charset="0"/>
                <a:ea typeface="Tahoma" panose="020B0604030504040204" pitchFamily="34" charset="0"/>
                <a:cs typeface="Tahoma" panose="020B0604030504040204" pitchFamily="34" charset="0"/>
              </a:rPr>
              <a:t>juridiques </a:t>
            </a:r>
            <a:r>
              <a:rPr lang="fr-FR" sz="2000" dirty="0" smtClean="0">
                <a:latin typeface="Tahoma" panose="020B0604030504040204" pitchFamily="34" charset="0"/>
                <a:ea typeface="Tahoma" panose="020B0604030504040204" pitchFamily="34" charset="0"/>
                <a:cs typeface="Tahoma" panose="020B0604030504040204" pitchFamily="34" charset="0"/>
              </a:rPr>
              <a:t>relatives à la mise en œuvre des services innovants dans un contexte mondialisé.</a:t>
            </a:r>
            <a:r>
              <a:rPr lang="fr-FR" sz="2000" dirty="0">
                <a:latin typeface="Tahoma" panose="020B0604030504040204" pitchFamily="34" charset="0"/>
                <a:ea typeface="Tahoma" panose="020B0604030504040204" pitchFamily="34" charset="0"/>
                <a:cs typeface="Tahoma" panose="020B0604030504040204" pitchFamily="34" charset="0"/>
              </a:rPr>
              <a:t> </a:t>
            </a:r>
            <a:endParaRPr lang="fr-FR" sz="2000" dirty="0" smtClean="0">
              <a:latin typeface="Tahoma" panose="020B0604030504040204" pitchFamily="34" charset="0"/>
              <a:ea typeface="Tahoma" panose="020B0604030504040204" pitchFamily="34" charset="0"/>
              <a:cs typeface="Tahoma" panose="020B0604030504040204" pitchFamily="34" charset="0"/>
            </a:endParaRPr>
          </a:p>
          <a:p>
            <a:pPr marL="0" lvl="0" indent="0" algn="just">
              <a:buNone/>
            </a:pPr>
            <a:endParaRPr lang="fr-FR" sz="900" dirty="0">
              <a:latin typeface="Tahoma" panose="020B0604030504040204" pitchFamily="34" charset="0"/>
              <a:ea typeface="Tahoma" panose="020B0604030504040204" pitchFamily="34" charset="0"/>
              <a:cs typeface="Tahoma" panose="020B0604030504040204" pitchFamily="34" charset="0"/>
            </a:endParaRPr>
          </a:p>
          <a:p>
            <a:pPr marL="12700" marR="24090" indent="-457200" algn="just">
              <a:spcAft>
                <a:spcPts val="554"/>
              </a:spcAft>
              <a:buFont typeface="+mj-lt"/>
              <a:buAutoNum type="alphaUcPeriod" startAt="3"/>
            </a:pPr>
            <a:r>
              <a:rPr lang="fr-FR" sz="1600" b="1" dirty="0" smtClean="0">
                <a:latin typeface="Tahoma"/>
                <a:cs typeface="Tahoma"/>
              </a:rPr>
              <a:t>PUBLIC CIBLE </a:t>
            </a:r>
            <a:endParaRPr lang="fr-FR" sz="1600" b="1" dirty="0">
              <a:latin typeface="Tahoma"/>
              <a:cs typeface="Tahoma"/>
            </a:endParaRPr>
          </a:p>
          <a:p>
            <a:pPr marL="0" indent="0" algn="just">
              <a:buNone/>
            </a:pPr>
            <a:r>
              <a:rPr lang="fr-FR" sz="2100" dirty="0">
                <a:latin typeface="Tahoma" panose="020B0604030504040204" pitchFamily="34" charset="0"/>
                <a:ea typeface="Tahoma" panose="020B0604030504040204" pitchFamily="34" charset="0"/>
                <a:cs typeface="Tahoma" panose="020B0604030504040204" pitchFamily="34" charset="0"/>
              </a:rPr>
              <a:t>Cette </a:t>
            </a:r>
            <a:r>
              <a:rPr lang="fr-FR" sz="2100" dirty="0" smtClean="0">
                <a:latin typeface="Tahoma" panose="020B0604030504040204" pitchFamily="34" charset="0"/>
                <a:ea typeface="Tahoma" panose="020B0604030504040204" pitchFamily="34" charset="0"/>
                <a:cs typeface="Tahoma" panose="020B0604030504040204" pitchFamily="34" charset="0"/>
              </a:rPr>
              <a:t>formation s’adresse  en </a:t>
            </a:r>
            <a:r>
              <a:rPr lang="fr-FR" sz="2100" dirty="0">
                <a:latin typeface="Tahoma" panose="020B0604030504040204" pitchFamily="34" charset="0"/>
                <a:ea typeface="Tahoma" panose="020B0604030504040204" pitchFamily="34" charset="0"/>
                <a:cs typeface="Tahoma" panose="020B0604030504040204" pitchFamily="34" charset="0"/>
              </a:rPr>
              <a:t>général  aux personnels des entreprises et Administrations du Secteur des Télécommunication et des TIC, étudiants, chercheurs d’emploi, aux entrepreneurs et porteurs de </a:t>
            </a:r>
            <a:r>
              <a:rPr lang="fr-FR" sz="2100" dirty="0" smtClean="0">
                <a:latin typeface="Tahoma" panose="020B0604030504040204" pitchFamily="34" charset="0"/>
                <a:ea typeface="Tahoma" panose="020B0604030504040204" pitchFamily="34" charset="0"/>
                <a:cs typeface="Tahoma" panose="020B0604030504040204" pitchFamily="34" charset="0"/>
              </a:rPr>
              <a:t>projets. Elle est particulièrement adaptée </a:t>
            </a:r>
            <a:r>
              <a:rPr lang="fr-FR" sz="2100" dirty="0">
                <a:latin typeface="Tahoma" panose="020B0604030504040204" pitchFamily="34" charset="0"/>
                <a:ea typeface="Tahoma" panose="020B0604030504040204" pitchFamily="34" charset="0"/>
                <a:cs typeface="Tahoma" panose="020B0604030504040204" pitchFamily="34" charset="0"/>
              </a:rPr>
              <a:t>aux personnes ayant un projet de création, qu’il soit encore au stade de simple idée ou qu’il soit un peu plus abouti</a:t>
            </a:r>
            <a:r>
              <a:rPr lang="fr-FR" sz="2100" dirty="0" smtClean="0">
                <a:latin typeface="Tahoma" panose="020B0604030504040204" pitchFamily="34" charset="0"/>
                <a:ea typeface="Tahoma" panose="020B0604030504040204" pitchFamily="34" charset="0"/>
                <a:cs typeface="Tahoma" panose="020B0604030504040204" pitchFamily="34" charset="0"/>
              </a:rPr>
              <a:t>. </a:t>
            </a:r>
            <a:endParaRPr lang="fr-FR" sz="1600" b="1" dirty="0">
              <a:latin typeface="Tahoma"/>
              <a:cs typeface="Tahoma"/>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76C9C784-9781-4561-99AD-3E1BCEFDED02}"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18</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395536" y="923175"/>
            <a:ext cx="3456384"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12" name="Titre 1"/>
          <p:cNvSpPr txBox="1">
            <a:spLocks/>
          </p:cNvSpPr>
          <p:nvPr/>
        </p:nvSpPr>
        <p:spPr bwMode="auto">
          <a:xfrm>
            <a:off x="3995936" y="923175"/>
            <a:ext cx="4614663"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200" b="1" kern="0" dirty="0" smtClean="0">
                <a:solidFill>
                  <a:schemeClr val="bg1"/>
                </a:solidFill>
                <a:latin typeface="+mj-lt"/>
                <a:ea typeface="+mj-ea"/>
                <a:cs typeface="+mj-cs"/>
              </a:rPr>
              <a:t>3-ENTREPRENARIAT ET INNOVATION</a:t>
            </a:r>
            <a:endParaRPr lang="fr-FR" sz="2200" b="1" kern="0" dirty="0">
              <a:solidFill>
                <a:schemeClr val="bg1"/>
              </a:solidFill>
              <a:latin typeface="+mj-lt"/>
              <a:ea typeface="+mj-ea"/>
              <a:cs typeface="+mj-cs"/>
            </a:endParaRPr>
          </a:p>
        </p:txBody>
      </p:sp>
      <p:sp>
        <p:nvSpPr>
          <p:cNvPr id="13" name="ZoneTexte 12"/>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smtClean="0"/>
              <a:t>  PLAN </a:t>
            </a:r>
            <a:r>
              <a:rPr lang="fr-FR" sz="2800" dirty="0"/>
              <a:t>DE FORMATION </a:t>
            </a:r>
            <a:r>
              <a:rPr lang="fr-FR" sz="2800" dirty="0" smtClean="0"/>
              <a:t>SUP’PTIC 2021</a:t>
            </a:r>
            <a:endParaRPr lang="fr-FR" sz="2800" dirty="0"/>
          </a:p>
        </p:txBody>
      </p:sp>
    </p:spTree>
    <p:extLst>
      <p:ext uri="{BB962C8B-B14F-4D97-AF65-F5344CB8AC3E}">
        <p14:creationId xmlns:p14="http://schemas.microsoft.com/office/powerpoint/2010/main" val="29067149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a:bodyPr>
          <a:lstStyle/>
          <a:p>
            <a:pPr marL="12700" marR="24090" indent="-457200">
              <a:spcAft>
                <a:spcPts val="554"/>
              </a:spcAft>
            </a:pPr>
            <a:r>
              <a:rPr lang="fr-FR" sz="1600" b="1" dirty="0" smtClean="0">
                <a:latin typeface="Tahoma"/>
                <a:cs typeface="Tahoma"/>
              </a:rPr>
              <a:t>CONTENU DU COURS</a:t>
            </a:r>
          </a:p>
          <a:p>
            <a:pPr marL="12700" marR="24090" indent="-457200">
              <a:spcAft>
                <a:spcPts val="554"/>
              </a:spcAft>
              <a:buFont typeface="Wingdings" panose="05000000000000000000" pitchFamily="2" charset="2"/>
              <a:buChar char="§"/>
            </a:pPr>
            <a:r>
              <a:rPr lang="fr-FR" sz="2000" dirty="0" smtClean="0">
                <a:latin typeface="Tahoma" panose="020B0604030504040204" pitchFamily="34" charset="0"/>
                <a:ea typeface="Tahoma" panose="020B0604030504040204" pitchFamily="34" charset="0"/>
                <a:cs typeface="Tahoma" panose="020B0604030504040204" pitchFamily="34" charset="0"/>
              </a:rPr>
              <a:t>L’évolution des réseaux et services à l’</a:t>
            </a:r>
            <a:r>
              <a:rPr lang="fr-FR" sz="2000" dirty="0">
                <a:latin typeface="Tahoma" panose="020B0604030504040204" pitchFamily="34" charset="0"/>
                <a:ea typeface="Tahoma" panose="020B0604030504040204" pitchFamily="34" charset="0"/>
                <a:cs typeface="Tahoma" panose="020B0604030504040204" pitchFamily="34" charset="0"/>
              </a:rPr>
              <a:t>è</a:t>
            </a:r>
            <a:r>
              <a:rPr lang="fr-FR" sz="2000" dirty="0" smtClean="0">
                <a:latin typeface="Tahoma" panose="020B0604030504040204" pitchFamily="34" charset="0"/>
                <a:ea typeface="Tahoma" panose="020B0604030504040204" pitchFamily="34" charset="0"/>
                <a:cs typeface="Tahoma" panose="020B0604030504040204" pitchFamily="34" charset="0"/>
              </a:rPr>
              <a:t>re du numérique;</a:t>
            </a:r>
            <a:endParaRPr lang="fr-FR" sz="2000" dirty="0">
              <a:latin typeface="Tahoma" panose="020B0604030504040204" pitchFamily="34" charset="0"/>
              <a:ea typeface="Tahoma" panose="020B0604030504040204" pitchFamily="34" charset="0"/>
              <a:cs typeface="Tahoma" panose="020B0604030504040204" pitchFamily="34" charset="0"/>
            </a:endParaRPr>
          </a:p>
          <a:p>
            <a:pPr marL="12700" marR="24090" indent="-457200">
              <a:spcAft>
                <a:spcPts val="554"/>
              </a:spcAft>
              <a:buFont typeface="Wingdings" panose="05000000000000000000" pitchFamily="2" charset="2"/>
              <a:buChar char="§"/>
            </a:pPr>
            <a:r>
              <a:rPr lang="fr-FR" sz="2000" dirty="0" smtClean="0">
                <a:latin typeface="Tahoma" panose="020B0604030504040204" pitchFamily="34" charset="0"/>
                <a:ea typeface="Tahoma" panose="020B0604030504040204" pitchFamily="34" charset="0"/>
                <a:cs typeface="Tahoma" panose="020B0604030504040204" pitchFamily="34" charset="0"/>
              </a:rPr>
              <a:t>Les clés pour comprendre l’économie des plateformes </a:t>
            </a:r>
          </a:p>
          <a:p>
            <a:pPr marL="12700" marR="24090" indent="-457200">
              <a:spcAft>
                <a:spcPts val="554"/>
              </a:spcAft>
              <a:buFont typeface="Wingdings" panose="05000000000000000000" pitchFamily="2" charset="2"/>
              <a:buChar char="§"/>
            </a:pPr>
            <a:r>
              <a:rPr lang="fr-FR" sz="2000" dirty="0">
                <a:latin typeface="Tahoma" panose="020B0604030504040204" pitchFamily="34" charset="0"/>
                <a:ea typeface="Tahoma" panose="020B0604030504040204" pitchFamily="34" charset="0"/>
                <a:cs typeface="Tahoma" panose="020B0604030504040204" pitchFamily="34" charset="0"/>
              </a:rPr>
              <a:t>Les questions de fiscalité </a:t>
            </a:r>
            <a:endParaRPr lang="fr-FR" sz="1600" b="1" dirty="0">
              <a:latin typeface="Tahoma"/>
              <a:cs typeface="Tahoma"/>
            </a:endParaRPr>
          </a:p>
          <a:p>
            <a:pPr marL="12700" marR="24090" indent="-457200">
              <a:spcAft>
                <a:spcPts val="554"/>
              </a:spcAft>
              <a:buFont typeface="Wingdings" panose="05000000000000000000" pitchFamily="2" charset="2"/>
              <a:buChar char="§"/>
            </a:pPr>
            <a:r>
              <a:rPr lang="fr-FR" sz="2000" dirty="0" smtClean="0">
                <a:latin typeface="Tahoma" panose="020B0604030504040204" pitchFamily="34" charset="0"/>
                <a:ea typeface="Tahoma" panose="020B0604030504040204" pitchFamily="34" charset="0"/>
                <a:cs typeface="Tahoma" panose="020B0604030504040204" pitchFamily="34" charset="0"/>
              </a:rPr>
              <a:t>Les </a:t>
            </a:r>
            <a:r>
              <a:rPr lang="fr-FR" sz="2000" dirty="0">
                <a:latin typeface="Tahoma" panose="020B0604030504040204" pitchFamily="34" charset="0"/>
                <a:ea typeface="Tahoma" panose="020B0604030504040204" pitchFamily="34" charset="0"/>
                <a:cs typeface="Tahoma" panose="020B0604030504040204" pitchFamily="34" charset="0"/>
              </a:rPr>
              <a:t>contrats </a:t>
            </a:r>
            <a:r>
              <a:rPr lang="fr-FR" sz="2000" dirty="0" smtClean="0">
                <a:latin typeface="Tahoma" panose="020B0604030504040204" pitchFamily="34" charset="0"/>
                <a:ea typeface="Tahoma" panose="020B0604030504040204" pitchFamily="34" charset="0"/>
                <a:cs typeface="Tahoma" panose="020B0604030504040204" pitchFamily="34" charset="0"/>
              </a:rPr>
              <a:t>d’affaires</a:t>
            </a:r>
            <a:endParaRPr lang="fr-FR" sz="2000" dirty="0">
              <a:latin typeface="Tahoma" panose="020B0604030504040204" pitchFamily="34" charset="0"/>
              <a:ea typeface="Tahoma" panose="020B0604030504040204" pitchFamily="34" charset="0"/>
              <a:cs typeface="Tahoma" panose="020B0604030504040204" pitchFamily="34" charset="0"/>
            </a:endParaRPr>
          </a:p>
          <a:p>
            <a:pPr marL="12700" marR="24090" indent="-457200">
              <a:spcAft>
                <a:spcPts val="554"/>
              </a:spcAft>
              <a:buFont typeface="Wingdings" panose="05000000000000000000" pitchFamily="2" charset="2"/>
              <a:buChar char="§"/>
            </a:pPr>
            <a:r>
              <a:rPr lang="fr-FR" sz="2000" dirty="0" smtClean="0">
                <a:latin typeface="Tahoma" panose="020B0604030504040204" pitchFamily="34" charset="0"/>
                <a:ea typeface="Tahoma" panose="020B0604030504040204" pitchFamily="34" charset="0"/>
                <a:cs typeface="Tahoma" panose="020B0604030504040204" pitchFamily="34" charset="0"/>
              </a:rPr>
              <a:t>Les problématiques de la régulation : régulation nationale, communautaire ou globale</a:t>
            </a:r>
            <a:r>
              <a:rPr lang="fr-FR" sz="2000" dirty="0">
                <a:latin typeface="Tahoma" panose="020B0604030504040204" pitchFamily="34" charset="0"/>
                <a:ea typeface="Tahoma" panose="020B0604030504040204" pitchFamily="34" charset="0"/>
                <a:cs typeface="Tahoma" panose="020B0604030504040204" pitchFamily="34" charset="0"/>
              </a:rPr>
              <a:t>?-Lignes directrices</a:t>
            </a:r>
          </a:p>
          <a:p>
            <a:pPr marL="0" marR="24090" indent="0">
              <a:spcAft>
                <a:spcPts val="554"/>
              </a:spcAft>
              <a:buNone/>
            </a:pPr>
            <a:endParaRPr lang="fr-FR" sz="2000" dirty="0" smtClean="0">
              <a:latin typeface="Tahoma" panose="020B0604030504040204" pitchFamily="34" charset="0"/>
              <a:ea typeface="Tahoma" panose="020B0604030504040204" pitchFamily="34" charset="0"/>
              <a:cs typeface="Tahoma" panose="020B0604030504040204" pitchFamily="34" charset="0"/>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F62B5C66-A4FA-4070-81F6-DD73F5D0E0B7}"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19</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395536" y="923175"/>
            <a:ext cx="3456384"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12" name="Titre 1"/>
          <p:cNvSpPr txBox="1">
            <a:spLocks/>
          </p:cNvSpPr>
          <p:nvPr/>
        </p:nvSpPr>
        <p:spPr bwMode="auto">
          <a:xfrm>
            <a:off x="3995936" y="923175"/>
            <a:ext cx="4614663"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200" b="1" kern="0" dirty="0" smtClean="0">
                <a:solidFill>
                  <a:schemeClr val="bg1"/>
                </a:solidFill>
                <a:latin typeface="+mj-lt"/>
                <a:ea typeface="+mj-ea"/>
                <a:cs typeface="+mj-cs"/>
              </a:rPr>
              <a:t>3-ENTREPRENARIAT ET INNOVATION</a:t>
            </a:r>
            <a:endParaRPr lang="fr-FR" sz="2200" b="1" kern="0" dirty="0">
              <a:solidFill>
                <a:schemeClr val="bg1"/>
              </a:solidFill>
              <a:latin typeface="+mj-lt"/>
              <a:ea typeface="+mj-ea"/>
              <a:cs typeface="+mj-cs"/>
            </a:endParaRPr>
          </a:p>
        </p:txBody>
      </p:sp>
      <p:sp>
        <p:nvSpPr>
          <p:cNvPr id="13" name="ZoneTexte 12"/>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smtClean="0"/>
              <a:t>   PLAN </a:t>
            </a:r>
            <a:r>
              <a:rPr lang="fr-FR" sz="2800" dirty="0"/>
              <a:t>DE FORMATION </a:t>
            </a:r>
            <a:r>
              <a:rPr lang="fr-FR" sz="2800" dirty="0" smtClean="0"/>
              <a:t>SUP’PTIC 2021</a:t>
            </a:r>
            <a:endParaRPr lang="fr-FR" sz="2800" dirty="0"/>
          </a:p>
        </p:txBody>
      </p:sp>
    </p:spTree>
    <p:extLst>
      <p:ext uri="{BB962C8B-B14F-4D97-AF65-F5344CB8AC3E}">
        <p14:creationId xmlns:p14="http://schemas.microsoft.com/office/powerpoint/2010/main" val="3118604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6"/>
          <p:cNvPicPr>
            <a:picLocks noChangeAspect="1" noChangeArrowheads="1"/>
          </p:cNvPicPr>
          <p:nvPr/>
        </p:nvPicPr>
        <p:blipFill>
          <a:blip r:embed="rId3" cstate="print">
            <a:lum contrast="8000"/>
          </a:blip>
          <a:srcRect/>
          <a:stretch>
            <a:fillRect/>
          </a:stretch>
        </p:blipFill>
        <p:spPr bwMode="auto">
          <a:xfrm>
            <a:off x="7924800" y="0"/>
            <a:ext cx="1219200" cy="714356"/>
          </a:xfrm>
          <a:prstGeom prst="rect">
            <a:avLst/>
          </a:prstGeom>
          <a:noFill/>
          <a:ln w="9525">
            <a:noFill/>
            <a:miter lim="800000"/>
            <a:headEnd/>
            <a:tailEnd/>
          </a:ln>
        </p:spPr>
      </p:pic>
      <p:grpSp>
        <p:nvGrpSpPr>
          <p:cNvPr id="2" name="Groupe 1"/>
          <p:cNvGrpSpPr/>
          <p:nvPr/>
        </p:nvGrpSpPr>
        <p:grpSpPr>
          <a:xfrm>
            <a:off x="1428728" y="1556792"/>
            <a:ext cx="7103712" cy="4484589"/>
            <a:chOff x="1428728" y="1556792"/>
            <a:chExt cx="7103712" cy="4484589"/>
          </a:xfrm>
        </p:grpSpPr>
        <p:sp>
          <p:nvSpPr>
            <p:cNvPr id="3" name="Rectangle 2"/>
            <p:cNvSpPr/>
            <p:nvPr/>
          </p:nvSpPr>
          <p:spPr>
            <a:xfrm>
              <a:off x="1428728" y="4428581"/>
              <a:ext cx="7103712" cy="1612800"/>
            </a:xfrm>
            <a:prstGeom prst="rect">
              <a:avLst/>
            </a:prstGeom>
          </p:spPr>
          <p:style>
            <a:lnRef idx="1">
              <a:schemeClr val="dk1">
                <a:hueOff val="0"/>
                <a:satOff val="0"/>
                <a:lumOff val="0"/>
                <a:alphaOff val="0"/>
              </a:schemeClr>
            </a:lnRef>
            <a:fillRef idx="1">
              <a:schemeClr val="dk1">
                <a:alpha val="90000"/>
                <a:tint val="40000"/>
                <a:hueOff val="0"/>
                <a:satOff val="0"/>
                <a:lumOff val="0"/>
                <a:alphaOff val="0"/>
              </a:schemeClr>
            </a:fillRef>
            <a:effectRef idx="0">
              <a:schemeClr val="dk1">
                <a:alpha val="90000"/>
                <a:tint val="40000"/>
                <a:hueOff val="0"/>
                <a:satOff val="0"/>
                <a:lumOff val="0"/>
                <a:alphaOff val="0"/>
              </a:schemeClr>
            </a:effectRef>
            <a:fontRef idx="minor">
              <a:schemeClr val="dk1">
                <a:hueOff val="0"/>
                <a:satOff val="0"/>
                <a:lumOff val="0"/>
                <a:alphaOff val="0"/>
              </a:schemeClr>
            </a:fontRef>
          </p:style>
        </p:sp>
        <p:sp>
          <p:nvSpPr>
            <p:cNvPr id="6" name="Forme libre 5"/>
            <p:cNvSpPr/>
            <p:nvPr/>
          </p:nvSpPr>
          <p:spPr>
            <a:xfrm>
              <a:off x="1498967" y="1556792"/>
              <a:ext cx="7025647" cy="4248472"/>
            </a:xfrm>
            <a:custGeom>
              <a:avLst/>
              <a:gdLst>
                <a:gd name="connsiteX0" fmla="*/ 0 w 7025647"/>
                <a:gd name="connsiteY0" fmla="*/ 604663 h 3627908"/>
                <a:gd name="connsiteX1" fmla="*/ 604663 w 7025647"/>
                <a:gd name="connsiteY1" fmla="*/ 0 h 3627908"/>
                <a:gd name="connsiteX2" fmla="*/ 6420984 w 7025647"/>
                <a:gd name="connsiteY2" fmla="*/ 0 h 3627908"/>
                <a:gd name="connsiteX3" fmla="*/ 7025647 w 7025647"/>
                <a:gd name="connsiteY3" fmla="*/ 604663 h 3627908"/>
                <a:gd name="connsiteX4" fmla="*/ 7025647 w 7025647"/>
                <a:gd name="connsiteY4" fmla="*/ 3023245 h 3627908"/>
                <a:gd name="connsiteX5" fmla="*/ 6420984 w 7025647"/>
                <a:gd name="connsiteY5" fmla="*/ 3627908 h 3627908"/>
                <a:gd name="connsiteX6" fmla="*/ 604663 w 7025647"/>
                <a:gd name="connsiteY6" fmla="*/ 3627908 h 3627908"/>
                <a:gd name="connsiteX7" fmla="*/ 0 w 7025647"/>
                <a:gd name="connsiteY7" fmla="*/ 3023245 h 3627908"/>
                <a:gd name="connsiteX8" fmla="*/ 0 w 7025647"/>
                <a:gd name="connsiteY8" fmla="*/ 604663 h 3627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25647" h="3627908">
                  <a:moveTo>
                    <a:pt x="0" y="604663"/>
                  </a:moveTo>
                  <a:cubicBezTo>
                    <a:pt x="0" y="270717"/>
                    <a:pt x="270717" y="0"/>
                    <a:pt x="604663" y="0"/>
                  </a:cubicBezTo>
                  <a:lnTo>
                    <a:pt x="6420984" y="0"/>
                  </a:lnTo>
                  <a:cubicBezTo>
                    <a:pt x="6754930" y="0"/>
                    <a:pt x="7025647" y="270717"/>
                    <a:pt x="7025647" y="604663"/>
                  </a:cubicBezTo>
                  <a:lnTo>
                    <a:pt x="7025647" y="3023245"/>
                  </a:lnTo>
                  <a:cubicBezTo>
                    <a:pt x="7025647" y="3357191"/>
                    <a:pt x="6754930" y="3627908"/>
                    <a:pt x="6420984" y="3627908"/>
                  </a:cubicBezTo>
                  <a:lnTo>
                    <a:pt x="604663" y="3627908"/>
                  </a:lnTo>
                  <a:cubicBezTo>
                    <a:pt x="270717" y="3627908"/>
                    <a:pt x="0" y="3357191"/>
                    <a:pt x="0" y="3023245"/>
                  </a:cubicBezTo>
                  <a:lnTo>
                    <a:pt x="0" y="604663"/>
                  </a:lnTo>
                  <a:close/>
                </a:path>
              </a:pathLst>
            </a:custGeom>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65052" tIns="177100" rIns="365052" bIns="177100" numCol="1" spcCol="1270" anchor="ctr" anchorCtr="0">
              <a:noAutofit/>
            </a:bodyPr>
            <a:lstStyle/>
            <a:p>
              <a:pPr lvl="0" algn="l" defTabSz="1244600">
                <a:lnSpc>
                  <a:spcPct val="90000"/>
                </a:lnSpc>
                <a:spcBef>
                  <a:spcPct val="0"/>
                </a:spcBef>
                <a:spcAft>
                  <a:spcPct val="35000"/>
                </a:spcAft>
              </a:pPr>
              <a:endParaRPr lang="fr-FR" sz="2800" b="1" kern="1200" dirty="0" smtClean="0">
                <a:latin typeface="Andalus" pitchFamily="2" charset="-78"/>
                <a:cs typeface="Andalus" pitchFamily="2" charset="-78"/>
              </a:endParaRPr>
            </a:p>
            <a:p>
              <a:pPr lvl="0" algn="l" defTabSz="1244600">
                <a:lnSpc>
                  <a:spcPct val="90000"/>
                </a:lnSpc>
                <a:spcBef>
                  <a:spcPct val="0"/>
                </a:spcBef>
                <a:spcAft>
                  <a:spcPct val="35000"/>
                </a:spcAft>
              </a:pPr>
              <a:r>
                <a:rPr lang="fr-FR" sz="2800" b="1" kern="1200" dirty="0" smtClean="0">
                  <a:latin typeface="Andalus" pitchFamily="2" charset="-78"/>
                  <a:cs typeface="Andalus" pitchFamily="2" charset="-78"/>
                </a:rPr>
                <a:t> </a:t>
              </a:r>
              <a:r>
                <a:rPr lang="fr-FR" sz="3600" b="1" kern="1200" dirty="0" smtClean="0">
                  <a:latin typeface="Tahoma" panose="020B0604030504040204" pitchFamily="34" charset="0"/>
                  <a:ea typeface="Tahoma" panose="020B0604030504040204" pitchFamily="34" charset="0"/>
                  <a:cs typeface="Tahoma" panose="020B0604030504040204" pitchFamily="34" charset="0"/>
                </a:rPr>
                <a:t>03</a:t>
              </a:r>
              <a:r>
                <a:rPr lang="fr-FR" sz="2800" b="1" kern="1200" dirty="0" smtClean="0">
                  <a:latin typeface="Tahoma" panose="020B0604030504040204" pitchFamily="34" charset="0"/>
                  <a:ea typeface="Tahoma" panose="020B0604030504040204" pitchFamily="34" charset="0"/>
                  <a:cs typeface="Tahoma" panose="020B0604030504040204" pitchFamily="34" charset="0"/>
                </a:rPr>
                <a:t> </a:t>
              </a:r>
              <a:r>
                <a:rPr lang="fr-FR" sz="3600" b="1" kern="1200" dirty="0" smtClean="0">
                  <a:latin typeface="Tahoma" panose="020B0604030504040204" pitchFamily="34" charset="0"/>
                  <a:ea typeface="Tahoma" panose="020B0604030504040204" pitchFamily="34" charset="0"/>
                  <a:cs typeface="Tahoma" panose="020B0604030504040204" pitchFamily="34" charset="0"/>
                </a:rPr>
                <a:t>Domaines prioritaires</a:t>
              </a:r>
            </a:p>
            <a:p>
              <a:pPr marL="1200150" lvl="1" indent="-742950" defTabSz="1244600">
                <a:lnSpc>
                  <a:spcPct val="90000"/>
                </a:lnSpc>
                <a:spcBef>
                  <a:spcPct val="0"/>
                </a:spcBef>
                <a:spcAft>
                  <a:spcPct val="35000"/>
                </a:spcAft>
                <a:buFont typeface="+mj-lt"/>
                <a:buAutoNum type="arabicPeriod"/>
              </a:pPr>
              <a:r>
                <a:rPr lang="fr-FR" sz="2800" kern="1200" dirty="0" smtClean="0">
                  <a:latin typeface="Tahoma" panose="020B0604030504040204" pitchFamily="34" charset="0"/>
                  <a:ea typeface="Tahoma" panose="020B0604030504040204" pitchFamily="34" charset="0"/>
                  <a:cs typeface="Tahoma" panose="020B0604030504040204" pitchFamily="34" charset="0"/>
                </a:rPr>
                <a:t>Large Bande fixe et hertzien</a:t>
              </a:r>
            </a:p>
            <a:p>
              <a:pPr marL="1200150" lvl="1" indent="-742950" defTabSz="1244600">
                <a:lnSpc>
                  <a:spcPct val="90000"/>
                </a:lnSpc>
                <a:spcBef>
                  <a:spcPct val="0"/>
                </a:spcBef>
                <a:spcAft>
                  <a:spcPct val="35000"/>
                </a:spcAft>
                <a:buFont typeface="+mj-lt"/>
                <a:buAutoNum type="arabicPeriod"/>
              </a:pPr>
              <a:r>
                <a:rPr lang="fr-FR" sz="2800" kern="1200" dirty="0" smtClean="0">
                  <a:latin typeface="Tahoma" panose="020B0604030504040204" pitchFamily="34" charset="0"/>
                  <a:ea typeface="Tahoma" panose="020B0604030504040204" pitchFamily="34" charset="0"/>
                  <a:cs typeface="Tahoma" panose="020B0604030504040204" pitchFamily="34" charset="0"/>
                </a:rPr>
                <a:t>Economie Numérique</a:t>
              </a:r>
            </a:p>
            <a:p>
              <a:pPr marL="1200150" lvl="1" indent="-742950" defTabSz="1244600">
                <a:lnSpc>
                  <a:spcPct val="90000"/>
                </a:lnSpc>
                <a:spcBef>
                  <a:spcPct val="0"/>
                </a:spcBef>
                <a:spcAft>
                  <a:spcPct val="35000"/>
                </a:spcAft>
                <a:buFont typeface="+mj-lt"/>
                <a:buAutoNum type="arabicPeriod"/>
              </a:pPr>
              <a:r>
                <a:rPr lang="fr-FR" sz="2800" kern="1200" dirty="0" smtClean="0">
                  <a:latin typeface="Tahoma" panose="020B0604030504040204" pitchFamily="34" charset="0"/>
                  <a:ea typeface="Tahoma" panose="020B0604030504040204" pitchFamily="34" charset="0"/>
                  <a:cs typeface="Tahoma" panose="020B0604030504040204" pitchFamily="34" charset="0"/>
                </a:rPr>
                <a:t>Entreprenariat et Innovation</a:t>
              </a:r>
            </a:p>
            <a:p>
              <a:pPr lvl="0" algn="l" defTabSz="1244600">
                <a:lnSpc>
                  <a:spcPct val="90000"/>
                </a:lnSpc>
                <a:spcBef>
                  <a:spcPct val="0"/>
                </a:spcBef>
                <a:spcAft>
                  <a:spcPct val="35000"/>
                </a:spcAft>
              </a:pPr>
              <a:r>
                <a:rPr lang="fr-FR" sz="2800" b="1" kern="1200" dirty="0" smtClean="0">
                  <a:latin typeface="Tahoma" panose="020B0604030504040204" pitchFamily="34" charset="0"/>
                  <a:ea typeface="Tahoma" panose="020B0604030504040204" pitchFamily="34" charset="0"/>
                  <a:cs typeface="Tahoma" panose="020B0604030504040204" pitchFamily="34" charset="0"/>
                </a:rPr>
                <a:t>07</a:t>
              </a:r>
              <a:r>
                <a:rPr lang="fr-FR" sz="2800" b="1" kern="1200" dirty="0" smtClean="0">
                  <a:latin typeface="+mj-lt"/>
                  <a:cs typeface="Andalus" pitchFamily="2" charset="-78"/>
                </a:rPr>
                <a:t> </a:t>
              </a:r>
              <a:r>
                <a:rPr lang="fr-FR" sz="2800" b="1" kern="1200" dirty="0" smtClean="0">
                  <a:latin typeface="Tahoma" panose="020B0604030504040204" pitchFamily="34" charset="0"/>
                  <a:ea typeface="Tahoma" panose="020B0604030504040204" pitchFamily="34" charset="0"/>
                  <a:cs typeface="Tahoma" panose="020B0604030504040204" pitchFamily="34" charset="0"/>
                </a:rPr>
                <a:t>formations </a:t>
              </a:r>
              <a:r>
                <a:rPr lang="fr-FR" sz="2800" b="1" dirty="0" smtClean="0">
                  <a:latin typeface="Tahoma" panose="020B0604030504040204" pitchFamily="34" charset="0"/>
                  <a:ea typeface="Tahoma" panose="020B0604030504040204" pitchFamily="34" charset="0"/>
                  <a:cs typeface="Tahoma" panose="020B0604030504040204" pitchFamily="34" charset="0"/>
                </a:rPr>
                <a:t>pour l’année 2021</a:t>
              </a:r>
              <a:endParaRPr lang="fr-FR" sz="2800" b="1" kern="1200" dirty="0" smtClean="0">
                <a:latin typeface="Tahoma" panose="020B0604030504040204" pitchFamily="34" charset="0"/>
                <a:ea typeface="Tahoma" panose="020B0604030504040204" pitchFamily="34" charset="0"/>
                <a:cs typeface="Tahoma" panose="020B0604030504040204" pitchFamily="34" charset="0"/>
              </a:endParaRPr>
            </a:p>
            <a:p>
              <a:pPr marL="457200" lvl="0" indent="-457200" algn="l" defTabSz="1244600">
                <a:lnSpc>
                  <a:spcPct val="90000"/>
                </a:lnSpc>
                <a:spcBef>
                  <a:spcPct val="0"/>
                </a:spcBef>
                <a:spcAft>
                  <a:spcPct val="35000"/>
                </a:spcAft>
                <a:buFont typeface="Wingdings" panose="05000000000000000000" pitchFamily="2" charset="2"/>
                <a:buChar char="§"/>
              </a:pPr>
              <a:r>
                <a:rPr lang="fr-FR" sz="2800" b="1" kern="1200" dirty="0" smtClean="0">
                  <a:latin typeface="Tahoma" panose="020B0604030504040204" pitchFamily="34" charset="0"/>
                  <a:ea typeface="Tahoma" panose="020B0604030504040204" pitchFamily="34" charset="0"/>
                  <a:cs typeface="Tahoma" panose="020B0604030504040204" pitchFamily="34" charset="0"/>
                </a:rPr>
                <a:t>03 formations en  </a:t>
              </a:r>
              <a:r>
                <a:rPr lang="fr-FR" sz="2800" b="1" dirty="0" smtClean="0">
                  <a:latin typeface="Tahoma" panose="020B0604030504040204" pitchFamily="34" charset="0"/>
                  <a:ea typeface="Tahoma" panose="020B0604030504040204" pitchFamily="34" charset="0"/>
                  <a:cs typeface="Tahoma" panose="020B0604030504040204" pitchFamily="34" charset="0"/>
                </a:rPr>
                <a:t>présentiel</a:t>
              </a:r>
            </a:p>
            <a:p>
              <a:pPr marL="457200" lvl="0" indent="-457200" algn="l" defTabSz="1244600">
                <a:lnSpc>
                  <a:spcPct val="90000"/>
                </a:lnSpc>
                <a:spcBef>
                  <a:spcPct val="0"/>
                </a:spcBef>
                <a:spcAft>
                  <a:spcPct val="35000"/>
                </a:spcAft>
                <a:buFont typeface="Wingdings" panose="05000000000000000000" pitchFamily="2" charset="2"/>
                <a:buChar char="§"/>
              </a:pPr>
              <a:r>
                <a:rPr lang="fr-FR" sz="2800" b="1" kern="1200" dirty="0" smtClean="0">
                  <a:latin typeface="Tahoma" panose="020B0604030504040204" pitchFamily="34" charset="0"/>
                  <a:ea typeface="Tahoma" panose="020B0604030504040204" pitchFamily="34" charset="0"/>
                  <a:cs typeface="Tahoma" panose="020B0604030504040204" pitchFamily="34" charset="0"/>
                </a:rPr>
                <a:t>04 formations en ligne </a:t>
              </a:r>
            </a:p>
            <a:p>
              <a:pPr lvl="0" algn="ctr" defTabSz="1244600">
                <a:lnSpc>
                  <a:spcPct val="90000"/>
                </a:lnSpc>
                <a:spcBef>
                  <a:spcPct val="0"/>
                </a:spcBef>
                <a:spcAft>
                  <a:spcPct val="35000"/>
                </a:spcAft>
              </a:pPr>
              <a:endParaRPr lang="fr-FR" sz="2000" kern="1200" dirty="0"/>
            </a:p>
          </p:txBody>
        </p:sp>
      </p:grpSp>
      <p:sp>
        <p:nvSpPr>
          <p:cNvPr id="10" name="ZoneTexte 9"/>
          <p:cNvSpPr txBox="1"/>
          <p:nvPr/>
        </p:nvSpPr>
        <p:spPr>
          <a:xfrm>
            <a:off x="1399432" y="0"/>
            <a:ext cx="6268912" cy="1077218"/>
          </a:xfrm>
          <a:prstGeom prst="rect">
            <a:avLst/>
          </a:prstGeom>
          <a:solidFill>
            <a:schemeClr val="accent5">
              <a:lumMod val="60000"/>
              <a:lumOff val="40000"/>
            </a:schemeClr>
          </a:solidFill>
        </p:spPr>
        <p:txBody>
          <a:bodyPr wrap="square" rtlCol="0">
            <a:spAutoFit/>
          </a:bodyPr>
          <a:lstStyle/>
          <a:p>
            <a:pPr algn="ctr"/>
            <a:r>
              <a:rPr lang="fr-FR" sz="3200" dirty="0" smtClean="0"/>
              <a:t>PLAN DE FORMATION  SUP’PTIC 2021</a:t>
            </a:r>
            <a:endParaRPr lang="fr-FR" sz="3200" dirty="0"/>
          </a:p>
        </p:txBody>
      </p:sp>
      <p:pic>
        <p:nvPicPr>
          <p:cNvPr id="7" name="Image 6" descr="C:\Users\AUBINO\Desktop\SF\FI\CATTENTE.jpg">
            <a:extLst/>
          </p:cNvPr>
          <p:cNvPicPr/>
          <p:nvPr/>
        </p:nvPicPr>
        <p:blipFill rotWithShape="1">
          <a:blip r:embed="rId4" cstate="print">
            <a:extLst>
              <a:ext uri="{28A0092B-C50C-407E-A947-70E740481C1C}">
                <a14:useLocalDpi xmlns:a14="http://schemas.microsoft.com/office/drawing/2010/main" val="0"/>
              </a:ext>
            </a:extLst>
          </a:blip>
          <a:srcRect b="8594"/>
          <a:stretch/>
        </p:blipFill>
        <p:spPr bwMode="auto">
          <a:xfrm>
            <a:off x="7668344" y="0"/>
            <a:ext cx="1491027" cy="1015663"/>
          </a:xfrm>
          <a:prstGeom prst="rect">
            <a:avLst/>
          </a:prstGeom>
          <a:noFill/>
          <a:ln>
            <a:noFill/>
          </a:ln>
          <a:extLst>
            <a:ext uri="{53640926-AAD7-44D8-BBD7-CCE9431645EC}">
              <a14:shadowObscured xmlns:a14="http://schemas.microsoft.com/office/drawing/2010/main"/>
            </a:ext>
          </a:extLst>
        </p:spPr>
      </p:pic>
      <p:sp>
        <p:nvSpPr>
          <p:cNvPr id="8" name="Rectangle 1"/>
          <p:cNvSpPr>
            <a:spLocks noChangeArrowheads="1"/>
          </p:cNvSpPr>
          <p:nvPr/>
        </p:nvSpPr>
        <p:spPr bwMode="auto">
          <a:xfrm>
            <a:off x="4293" y="0"/>
            <a:ext cx="1379768" cy="6858000"/>
          </a:xfrm>
          <a:prstGeom prst="rect">
            <a:avLst/>
          </a:prstGeom>
          <a:blipFill dpi="0" rotWithShape="0">
            <a:blip r:embed="rId5"/>
            <a:srcRect/>
            <a:stretch>
              <a:fillRect r="-166430"/>
            </a:stretch>
          </a:blipFill>
          <a:ln w="9525">
            <a:noFill/>
            <a:round/>
            <a:headEnd/>
            <a:tailEnd/>
          </a:ln>
        </p:spPr>
        <p:txBody>
          <a:bodyPr lIns="90000" tIns="45000" rIns="90000" bIns="45000" anchor="ctr" anchorCtr="1"/>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FF0000"/>
                </a:solidFill>
              </a:rPr>
              <a:t>    </a:t>
            </a:r>
          </a:p>
        </p:txBody>
      </p:sp>
      <p:sp>
        <p:nvSpPr>
          <p:cNvPr id="5" name="Espace réservé de la date 4"/>
          <p:cNvSpPr>
            <a:spLocks noGrp="1"/>
          </p:cNvSpPr>
          <p:nvPr>
            <p:ph type="dt" sz="half" idx="10"/>
          </p:nvPr>
        </p:nvSpPr>
        <p:spPr/>
        <p:txBody>
          <a:bodyPr/>
          <a:lstStyle/>
          <a:p>
            <a:fld id="{98216205-4BDE-4BB2-958F-AD680F146F1E}" type="datetime1">
              <a:rPr lang="fr-FR" smtClean="0"/>
              <a:t>01/12/2020</a:t>
            </a:fld>
            <a:endParaRPr lang="fr-FR"/>
          </a:p>
        </p:txBody>
      </p:sp>
      <p:sp>
        <p:nvSpPr>
          <p:cNvPr id="9" name="Espace réservé du pied de page 8"/>
          <p:cNvSpPr>
            <a:spLocks noGrp="1"/>
          </p:cNvSpPr>
          <p:nvPr>
            <p:ph type="ftr" sz="quarter" idx="11"/>
          </p:nvPr>
        </p:nvSpPr>
        <p:spPr/>
        <p:txBody>
          <a:bodyPr/>
          <a:lstStyle/>
          <a:p>
            <a:r>
              <a:rPr lang="fr-FR" smtClean="0"/>
              <a:t>PLAN DE FORMATION 2021</a:t>
            </a:r>
            <a:endParaRPr lang="fr-FR"/>
          </a:p>
        </p:txBody>
      </p:sp>
      <p:sp>
        <p:nvSpPr>
          <p:cNvPr id="11" name="Espace réservé du numéro de diapositive 10"/>
          <p:cNvSpPr>
            <a:spLocks noGrp="1"/>
          </p:cNvSpPr>
          <p:nvPr>
            <p:ph type="sldNum" sz="quarter" idx="12"/>
          </p:nvPr>
        </p:nvSpPr>
        <p:spPr/>
        <p:txBody>
          <a:bodyPr/>
          <a:lstStyle/>
          <a:p>
            <a:fld id="{A532CD90-6D66-40B1-A697-8CE7ED95DF79}" type="slidenum">
              <a:rPr lang="fr-FR" smtClean="0"/>
              <a:pPr/>
              <a:t>2</a:t>
            </a:fld>
            <a:endParaRPr lang="fr-F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26"/>
          <p:cNvSpPr/>
          <p:nvPr/>
        </p:nvSpPr>
        <p:spPr>
          <a:xfrm>
            <a:off x="5017008" y="4116324"/>
            <a:ext cx="963167" cy="6095"/>
          </a:xfrm>
          <a:custGeom>
            <a:avLst/>
            <a:gdLst/>
            <a:ahLst/>
            <a:cxnLst/>
            <a:rect l="l" t="t" r="r" b="b"/>
            <a:pathLst>
              <a:path w="963167" h="6096">
                <a:moveTo>
                  <a:pt x="0" y="6095"/>
                </a:moveTo>
                <a:lnTo>
                  <a:pt x="963167" y="0"/>
                </a:lnTo>
              </a:path>
            </a:pathLst>
          </a:custGeom>
          <a:ln w="9143">
            <a:solidFill>
              <a:srgbClr val="000000"/>
            </a:solidFill>
            <a:prstDash val="dash"/>
          </a:ln>
        </p:spPr>
        <p:txBody>
          <a:bodyPr wrap="square" lIns="0" tIns="0" rIns="0" bIns="0" rtlCol="0">
            <a:noAutofit/>
          </a:bodyPr>
          <a:lstStyle/>
          <a:p>
            <a:endParaRPr/>
          </a:p>
        </p:txBody>
      </p:sp>
      <p:sp>
        <p:nvSpPr>
          <p:cNvPr id="25" name="object 25"/>
          <p:cNvSpPr/>
          <p:nvPr/>
        </p:nvSpPr>
        <p:spPr>
          <a:xfrm>
            <a:off x="5041392" y="4622292"/>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4" name="object 24"/>
          <p:cNvSpPr/>
          <p:nvPr/>
        </p:nvSpPr>
        <p:spPr>
          <a:xfrm>
            <a:off x="5065776" y="5195316"/>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3" name="object 23"/>
          <p:cNvSpPr/>
          <p:nvPr/>
        </p:nvSpPr>
        <p:spPr>
          <a:xfrm>
            <a:off x="5065776" y="5756148"/>
            <a:ext cx="963168" cy="6096"/>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1" name="object 21"/>
          <p:cNvSpPr/>
          <p:nvPr/>
        </p:nvSpPr>
        <p:spPr>
          <a:xfrm>
            <a:off x="566928" y="4117848"/>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0" name="object 20"/>
          <p:cNvSpPr/>
          <p:nvPr/>
        </p:nvSpPr>
        <p:spPr>
          <a:xfrm>
            <a:off x="591312" y="4623816"/>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9" name="object 19"/>
          <p:cNvSpPr/>
          <p:nvPr/>
        </p:nvSpPr>
        <p:spPr>
          <a:xfrm>
            <a:off x="615696" y="5196840"/>
            <a:ext cx="963168" cy="6096"/>
          </a:xfrm>
          <a:custGeom>
            <a:avLst/>
            <a:gdLst/>
            <a:ahLst/>
            <a:cxnLst/>
            <a:rect l="l" t="t" r="r" b="b"/>
            <a:pathLst>
              <a:path w="963168" h="6096">
                <a:moveTo>
                  <a:pt x="0" y="6096"/>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8" name="object 18"/>
          <p:cNvSpPr/>
          <p:nvPr/>
        </p:nvSpPr>
        <p:spPr>
          <a:xfrm>
            <a:off x="615696" y="5757672"/>
            <a:ext cx="963168" cy="6096"/>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6" name="object 16"/>
          <p:cNvSpPr txBox="1"/>
          <p:nvPr/>
        </p:nvSpPr>
        <p:spPr>
          <a:xfrm>
            <a:off x="1995677" y="1689010"/>
            <a:ext cx="1856243" cy="1057440"/>
          </a:xfrm>
          <a:prstGeom prst="rect">
            <a:avLst/>
          </a:prstGeom>
        </p:spPr>
        <p:txBody>
          <a:bodyPr wrap="square" lIns="0" tIns="0" rIns="0" bIns="0" rtlCol="0">
            <a:noAutofit/>
          </a:bodyPr>
          <a:lstStyle/>
          <a:p>
            <a:pPr marL="265518" marR="248858" algn="ctr"/>
            <a:r>
              <a:rPr lang="fr-FR" sz="1400" dirty="0" smtClean="0">
                <a:solidFill>
                  <a:srgbClr val="00AFEF"/>
                </a:solidFill>
                <a:latin typeface="Arial Narrow"/>
                <a:cs typeface="Arial Narrow"/>
              </a:rPr>
              <a:t>Entreprenariat et </a:t>
            </a:r>
          </a:p>
          <a:p>
            <a:pPr marL="265518" marR="248858" algn="ctr"/>
            <a:r>
              <a:rPr lang="fr-FR" sz="1400" dirty="0" smtClean="0">
                <a:solidFill>
                  <a:srgbClr val="00AFEF"/>
                </a:solidFill>
                <a:latin typeface="Arial Narrow"/>
                <a:cs typeface="Arial Narrow"/>
              </a:rPr>
              <a:t>Innovation</a:t>
            </a:r>
            <a:endParaRPr sz="1400" dirty="0" smtClean="0">
              <a:latin typeface="Arial Narrow"/>
              <a:cs typeface="Arial Narrow"/>
            </a:endParaRPr>
          </a:p>
          <a:p>
            <a:pPr algn="ctr"/>
            <a:r>
              <a:rPr lang="fr-FR" dirty="0" smtClean="0">
                <a:latin typeface="Arial Narrow"/>
                <a:cs typeface="Arial Narrow"/>
              </a:rPr>
              <a:t>Services innovants : Réglementation et Régulation à l’épreuve du numérique</a:t>
            </a:r>
          </a:p>
          <a:p>
            <a:pPr algn="ctr"/>
            <a:r>
              <a:rPr lang="fr-FR" dirty="0" smtClean="0">
                <a:latin typeface="Arial Narrow"/>
                <a:cs typeface="Arial Narrow"/>
              </a:rPr>
              <a:t> </a:t>
            </a:r>
            <a:r>
              <a:rPr b="1" spc="0" dirty="0" smtClean="0">
                <a:solidFill>
                  <a:srgbClr val="00AFEF"/>
                </a:solidFill>
                <a:latin typeface="Arial Narrow"/>
                <a:cs typeface="Arial Narrow"/>
              </a:rPr>
              <a:t>[</a:t>
            </a:r>
            <a:r>
              <a:rPr lang="fr-FR" b="1" dirty="0" smtClean="0">
                <a:solidFill>
                  <a:srgbClr val="00AFEF"/>
                </a:solidFill>
                <a:latin typeface="Arial Narrow"/>
                <a:cs typeface="Arial Narrow"/>
              </a:rPr>
              <a:t>24-27 Août 2021</a:t>
            </a:r>
            <a:r>
              <a:rPr b="1" spc="0" dirty="0" smtClean="0">
                <a:solidFill>
                  <a:srgbClr val="00AFEF"/>
                </a:solidFill>
                <a:latin typeface="Arial Narrow"/>
                <a:cs typeface="Arial Narrow"/>
              </a:rPr>
              <a:t>]</a:t>
            </a:r>
            <a:endParaRPr dirty="0">
              <a:latin typeface="Arial Narrow"/>
              <a:cs typeface="Arial Narrow"/>
            </a:endParaRPr>
          </a:p>
        </p:txBody>
      </p:sp>
      <p:sp>
        <p:nvSpPr>
          <p:cNvPr id="15" name="object 15"/>
          <p:cNvSpPr txBox="1"/>
          <p:nvPr/>
        </p:nvSpPr>
        <p:spPr>
          <a:xfrm>
            <a:off x="5870315" y="1509057"/>
            <a:ext cx="2740284" cy="1686721"/>
          </a:xfrm>
          <a:prstGeom prst="rect">
            <a:avLst/>
          </a:prstGeom>
        </p:spPr>
        <p:txBody>
          <a:bodyPr wrap="square" lIns="0" tIns="0" rIns="0" bIns="0" rtlCol="0">
            <a:noAutofit/>
          </a:bodyPr>
          <a:lstStyle/>
          <a:p>
            <a:pPr marL="265518" marR="248858" algn="ctr">
              <a:lnSpc>
                <a:spcPts val="1540"/>
              </a:lnSpc>
              <a:spcBef>
                <a:spcPts val="77"/>
              </a:spcBef>
            </a:pPr>
            <a:r>
              <a:rPr lang="fr-FR" sz="1400" dirty="0">
                <a:solidFill>
                  <a:srgbClr val="00AFEF"/>
                </a:solidFill>
                <a:latin typeface="Arial Narrow"/>
                <a:cs typeface="Arial Narrow"/>
              </a:rPr>
              <a:t>Entreprenariat et </a:t>
            </a:r>
          </a:p>
          <a:p>
            <a:pPr marL="265518" marR="248858" algn="ctr">
              <a:lnSpc>
                <a:spcPts val="1540"/>
              </a:lnSpc>
              <a:spcBef>
                <a:spcPts val="77"/>
              </a:spcBef>
            </a:pPr>
            <a:r>
              <a:rPr lang="fr-FR" sz="1400" dirty="0" smtClean="0">
                <a:solidFill>
                  <a:srgbClr val="00AFEF"/>
                </a:solidFill>
                <a:latin typeface="Arial Narrow"/>
                <a:cs typeface="Arial Narrow"/>
              </a:rPr>
              <a:t>Innovation</a:t>
            </a:r>
            <a:endParaRPr lang="fr-FR" sz="1600" dirty="0" smtClean="0">
              <a:latin typeface="Arial Narrow"/>
              <a:cs typeface="Arial Narrow"/>
            </a:endParaRPr>
          </a:p>
          <a:p>
            <a:pPr marL="265518" marR="248858" algn="ctr">
              <a:lnSpc>
                <a:spcPts val="1540"/>
              </a:lnSpc>
              <a:spcBef>
                <a:spcPts val="77"/>
              </a:spcBef>
            </a:pPr>
            <a:r>
              <a:rPr lang="fr-FR" sz="1600" dirty="0">
                <a:latin typeface="Arial Narrow"/>
                <a:cs typeface="Arial Narrow"/>
              </a:rPr>
              <a:t>Transformation et régulation des services financiers :</a:t>
            </a:r>
          </a:p>
          <a:p>
            <a:pPr marL="265518" marR="248858" algn="ctr">
              <a:lnSpc>
                <a:spcPts val="1540"/>
              </a:lnSpc>
              <a:spcBef>
                <a:spcPts val="77"/>
              </a:spcBef>
            </a:pPr>
            <a:r>
              <a:rPr lang="fr-FR" sz="1600" dirty="0">
                <a:latin typeface="Arial Narrow"/>
                <a:cs typeface="Arial Narrow"/>
              </a:rPr>
              <a:t>Fondamentaux  des </a:t>
            </a:r>
            <a:r>
              <a:rPr lang="fr-FR" sz="1600" dirty="0" err="1">
                <a:latin typeface="Arial Narrow"/>
                <a:cs typeface="Arial Narrow"/>
              </a:rPr>
              <a:t>microfinances</a:t>
            </a:r>
            <a:r>
              <a:rPr lang="fr-FR" sz="1600" dirty="0">
                <a:latin typeface="Arial Narrow"/>
                <a:cs typeface="Arial Narrow"/>
              </a:rPr>
              <a:t> et des Fin Tech</a:t>
            </a:r>
          </a:p>
          <a:p>
            <a:pPr marL="265518" marR="248858" algn="ctr">
              <a:lnSpc>
                <a:spcPts val="1540"/>
              </a:lnSpc>
              <a:spcBef>
                <a:spcPts val="77"/>
              </a:spcBef>
            </a:pPr>
            <a:endParaRPr lang="fr-FR" sz="2000" b="1" spc="0" dirty="0" smtClean="0">
              <a:solidFill>
                <a:srgbClr val="FFC000"/>
              </a:solidFill>
              <a:latin typeface="Arial Narrow"/>
              <a:cs typeface="Arial Narrow"/>
            </a:endParaRPr>
          </a:p>
          <a:p>
            <a:pPr marL="265518" marR="248858" algn="ctr">
              <a:lnSpc>
                <a:spcPts val="1540"/>
              </a:lnSpc>
              <a:spcBef>
                <a:spcPts val="77"/>
              </a:spcBef>
            </a:pPr>
            <a:endParaRPr lang="fr-FR" sz="2000" b="1" spc="0" dirty="0" smtClean="0">
              <a:solidFill>
                <a:srgbClr val="FFC000"/>
              </a:solidFill>
              <a:latin typeface="Arial Narrow"/>
              <a:cs typeface="Arial Narrow"/>
            </a:endParaRPr>
          </a:p>
          <a:p>
            <a:pPr marL="265518" marR="248858" algn="ctr">
              <a:lnSpc>
                <a:spcPts val="1540"/>
              </a:lnSpc>
              <a:spcBef>
                <a:spcPts val="77"/>
              </a:spcBef>
            </a:pPr>
            <a:r>
              <a:rPr sz="2000" b="1" spc="0" dirty="0" smtClean="0">
                <a:solidFill>
                  <a:srgbClr val="FFC000"/>
                </a:solidFill>
                <a:latin typeface="Arial Narrow"/>
                <a:cs typeface="Arial Narrow"/>
              </a:rPr>
              <a:t>[</a:t>
            </a:r>
            <a:r>
              <a:rPr lang="fr-FR" sz="2000" b="1" dirty="0" smtClean="0">
                <a:solidFill>
                  <a:srgbClr val="FFC000"/>
                </a:solidFill>
                <a:latin typeface="Arial Narrow"/>
                <a:cs typeface="Arial Narrow"/>
              </a:rPr>
              <a:t>28 juin-28 juillet 2021</a:t>
            </a:r>
            <a:r>
              <a:rPr sz="2000" b="1" spc="0" dirty="0" smtClean="0">
                <a:solidFill>
                  <a:srgbClr val="FFC000"/>
                </a:solidFill>
                <a:latin typeface="Arial Narrow"/>
                <a:cs typeface="Arial Narrow"/>
              </a:rPr>
              <a:t>]</a:t>
            </a:r>
            <a:endParaRPr sz="2000" dirty="0">
              <a:latin typeface="Arial Narrow"/>
              <a:cs typeface="Arial Narrow"/>
            </a:endParaRPr>
          </a:p>
        </p:txBody>
      </p:sp>
      <p:sp>
        <p:nvSpPr>
          <p:cNvPr id="14" name="object 14"/>
          <p:cNvSpPr txBox="1"/>
          <p:nvPr/>
        </p:nvSpPr>
        <p:spPr>
          <a:xfrm>
            <a:off x="1925193" y="3841516"/>
            <a:ext cx="2553824" cy="1720424"/>
          </a:xfrm>
          <a:prstGeom prst="rect">
            <a:avLst/>
          </a:prstGeom>
        </p:spPr>
        <p:txBody>
          <a:bodyPr wrap="square" lIns="0" tIns="0" rIns="0" bIns="0" rtlCol="0">
            <a:noAutofit/>
          </a:bodyPr>
          <a:lstStyle/>
          <a:p>
            <a:pPr marL="12700" marR="655353" algn="just">
              <a:lnSpc>
                <a:spcPts val="1330"/>
              </a:lnSpc>
              <a:spcBef>
                <a:spcPts val="66"/>
              </a:spcBef>
            </a:pPr>
            <a:endParaRPr lang="fr-FR" sz="1400" dirty="0" smtClean="0">
              <a:latin typeface="Arial Narrow"/>
              <a:cs typeface="Arial Narrow"/>
            </a:endParaRPr>
          </a:p>
          <a:p>
            <a:pPr marL="12700" marR="655353" algn="just">
              <a:lnSpc>
                <a:spcPts val="1330"/>
              </a:lnSpc>
              <a:spcBef>
                <a:spcPts val="66"/>
              </a:spcBef>
            </a:pPr>
            <a:endParaRPr lang="fr-FR" sz="1400" dirty="0">
              <a:latin typeface="Arial Narrow"/>
              <a:cs typeface="Arial Narrow"/>
            </a:endParaRPr>
          </a:p>
          <a:p>
            <a:pPr marL="12700" marR="13530">
              <a:lnSpc>
                <a:spcPts val="1330"/>
              </a:lnSpc>
              <a:spcBef>
                <a:spcPts val="66"/>
              </a:spcBef>
            </a:pPr>
            <a:endParaRPr lang="fr-FR" sz="1200" dirty="0" smtClean="0">
              <a:latin typeface="Arial Narrow"/>
              <a:cs typeface="Arial Narrow"/>
            </a:endParaRPr>
          </a:p>
          <a:p>
            <a:pPr marL="12700" marR="13530">
              <a:lnSpc>
                <a:spcPts val="1330"/>
              </a:lnSpc>
              <a:spcBef>
                <a:spcPts val="66"/>
              </a:spcBef>
            </a:pPr>
            <a:endParaRPr lang="fr-FR" sz="1200" dirty="0">
              <a:latin typeface="Arial Narrow"/>
              <a:cs typeface="Arial Narrow"/>
            </a:endParaRPr>
          </a:p>
          <a:p>
            <a:pPr marL="12700" marR="13530">
              <a:lnSpc>
                <a:spcPts val="1330"/>
              </a:lnSpc>
              <a:spcBef>
                <a:spcPts val="66"/>
              </a:spcBef>
            </a:pPr>
            <a:r>
              <a:rPr lang="fr-FR" sz="1200" dirty="0">
                <a:latin typeface="Arial Narrow"/>
                <a:cs typeface="Arial Narrow"/>
              </a:rPr>
              <a:t>A l’issue de la cette formation, les participants  devront être capables de maîtriser les problématiques juridiques relatives à la mise en œuvre des services innovants dans un contexte mondialisé. </a:t>
            </a:r>
          </a:p>
        </p:txBody>
      </p:sp>
      <p:sp>
        <p:nvSpPr>
          <p:cNvPr id="13" name="object 13"/>
          <p:cNvSpPr txBox="1"/>
          <p:nvPr/>
        </p:nvSpPr>
        <p:spPr>
          <a:xfrm>
            <a:off x="6267958" y="3195779"/>
            <a:ext cx="2673626" cy="2189733"/>
          </a:xfrm>
          <a:prstGeom prst="rect">
            <a:avLst/>
          </a:prstGeom>
        </p:spPr>
        <p:txBody>
          <a:bodyPr wrap="square" lIns="0" tIns="0" rIns="0" bIns="0" rtlCol="0">
            <a:noAutofit/>
          </a:bodyPr>
          <a:lstStyle/>
          <a:p>
            <a:pPr marL="12700" marR="13530">
              <a:lnSpc>
                <a:spcPts val="1330"/>
              </a:lnSpc>
              <a:spcBef>
                <a:spcPts val="66"/>
              </a:spcBef>
            </a:pPr>
            <a:endParaRPr lang="fr-FR" sz="1200" dirty="0" smtClean="0">
              <a:latin typeface="Arial Narrow"/>
              <a:cs typeface="Arial Narrow"/>
            </a:endParaRPr>
          </a:p>
          <a:p>
            <a:pPr marL="12700" marR="13530">
              <a:lnSpc>
                <a:spcPts val="1330"/>
              </a:lnSpc>
              <a:spcBef>
                <a:spcPts val="66"/>
              </a:spcBef>
            </a:pPr>
            <a:endParaRPr lang="fr-FR" sz="1200" dirty="0">
              <a:latin typeface="Arial Narrow"/>
              <a:cs typeface="Arial Narrow"/>
            </a:endParaRPr>
          </a:p>
          <a:p>
            <a:pPr marL="12700" marR="13530">
              <a:lnSpc>
                <a:spcPts val="1330"/>
              </a:lnSpc>
              <a:spcBef>
                <a:spcPts val="66"/>
              </a:spcBef>
            </a:pPr>
            <a:endParaRPr lang="fr-FR" sz="1200" dirty="0" smtClean="0">
              <a:latin typeface="Arial Narrow"/>
              <a:cs typeface="Arial Narrow"/>
            </a:endParaRPr>
          </a:p>
          <a:p>
            <a:pPr marL="12700" marR="13530">
              <a:lnSpc>
                <a:spcPts val="1330"/>
              </a:lnSpc>
              <a:spcBef>
                <a:spcPts val="66"/>
              </a:spcBef>
            </a:pPr>
            <a:endParaRPr lang="fr-FR" sz="1200" dirty="0">
              <a:latin typeface="Arial Narrow"/>
              <a:cs typeface="Arial Narrow"/>
            </a:endParaRPr>
          </a:p>
          <a:p>
            <a:pPr marL="12700" marR="13530" algn="just">
              <a:lnSpc>
                <a:spcPts val="1330"/>
              </a:lnSpc>
              <a:spcBef>
                <a:spcPts val="66"/>
              </a:spcBef>
            </a:pPr>
            <a:r>
              <a:rPr lang="fr-FR" sz="1200" dirty="0">
                <a:latin typeface="Arial Narrow"/>
                <a:cs typeface="Arial Narrow"/>
              </a:rPr>
              <a:t>A l’issue de la cette formation, les participants  développeront leurs compétence  et compréhension des </a:t>
            </a:r>
            <a:r>
              <a:rPr lang="fr-FR" sz="1200" dirty="0" err="1">
                <a:latin typeface="Arial Narrow"/>
                <a:cs typeface="Arial Narrow"/>
              </a:rPr>
              <a:t>FinTech</a:t>
            </a:r>
            <a:r>
              <a:rPr lang="fr-FR" sz="1200" dirty="0">
                <a:latin typeface="Arial Narrow"/>
                <a:cs typeface="Arial Narrow"/>
              </a:rPr>
              <a:t> applicable aux microfinances. Ils renforceront notamment leurs capacités d’analyse et de prise de décisions concernant la manière de réagir face à ces changements</a:t>
            </a:r>
          </a:p>
          <a:p>
            <a:pPr marL="12700" marR="13530">
              <a:lnSpc>
                <a:spcPts val="1330"/>
              </a:lnSpc>
              <a:spcBef>
                <a:spcPts val="66"/>
              </a:spcBef>
            </a:pPr>
            <a:endParaRPr sz="1200" dirty="0">
              <a:latin typeface="Arial Narrow"/>
              <a:cs typeface="Arial Narrow"/>
            </a:endParaRPr>
          </a:p>
        </p:txBody>
      </p:sp>
      <p:sp>
        <p:nvSpPr>
          <p:cNvPr id="12" name="object 12"/>
          <p:cNvSpPr txBox="1"/>
          <p:nvPr/>
        </p:nvSpPr>
        <p:spPr>
          <a:xfrm>
            <a:off x="668832" y="3304567"/>
            <a:ext cx="766506" cy="139700"/>
          </a:xfrm>
          <a:prstGeom prst="rect">
            <a:avLst/>
          </a:prstGeom>
        </p:spPr>
        <p:txBody>
          <a:bodyPr wrap="square" lIns="0" tIns="0" rIns="0" bIns="0" rtlCol="0">
            <a:noAutofit/>
          </a:bodyPr>
          <a:lstStyle/>
          <a:p>
            <a:pPr marL="12700">
              <a:lnSpc>
                <a:spcPts val="1025"/>
              </a:lnSpc>
              <a:spcBef>
                <a:spcPts val="51"/>
              </a:spcBef>
            </a:pP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R</a:t>
            </a:r>
            <a:r>
              <a:rPr lang="fr-FR" sz="900" b="1" dirty="0" smtClean="0">
                <a:solidFill>
                  <a:srgbClr val="00AFEF"/>
                </a:solidFill>
                <a:latin typeface="Arial Narrow"/>
                <a:cs typeface="Arial Narrow"/>
              </a:rPr>
              <a:t>GANISE PAR</a:t>
            </a:r>
            <a:endParaRPr sz="900" dirty="0">
              <a:latin typeface="Arial Narrow"/>
              <a:cs typeface="Arial Narrow"/>
            </a:endParaRPr>
          </a:p>
        </p:txBody>
      </p:sp>
      <p:sp>
        <p:nvSpPr>
          <p:cNvPr id="11" name="object 11"/>
          <p:cNvSpPr txBox="1"/>
          <p:nvPr/>
        </p:nvSpPr>
        <p:spPr>
          <a:xfrm>
            <a:off x="5121021" y="3303043"/>
            <a:ext cx="766506" cy="139700"/>
          </a:xfrm>
          <a:prstGeom prst="rect">
            <a:avLst/>
          </a:prstGeom>
        </p:spPr>
        <p:txBody>
          <a:bodyPr wrap="square" lIns="0" tIns="0" rIns="0" bIns="0" rtlCol="0">
            <a:noAutofit/>
          </a:bodyPr>
          <a:lstStyle/>
          <a:p>
            <a:pPr marL="12700">
              <a:lnSpc>
                <a:spcPts val="1025"/>
              </a:lnSpc>
              <a:spcBef>
                <a:spcPts val="51"/>
              </a:spcBef>
            </a:pPr>
            <a:r>
              <a:rPr sz="900" b="1" spc="0" dirty="0" smtClean="0">
                <a:solidFill>
                  <a:srgbClr val="FFC000"/>
                </a:solidFill>
                <a:latin typeface="Arial Narrow"/>
                <a:cs typeface="Arial Narrow"/>
              </a:rPr>
              <a:t>O</a:t>
            </a:r>
            <a:r>
              <a:rPr sz="900" b="1" spc="-4" dirty="0" smtClean="0">
                <a:solidFill>
                  <a:srgbClr val="FFC000"/>
                </a:solidFill>
                <a:latin typeface="Arial Narrow"/>
                <a:cs typeface="Arial Narrow"/>
              </a:rPr>
              <a:t>R</a:t>
            </a:r>
            <a:r>
              <a:rPr sz="900" b="1" spc="0" dirty="0" smtClean="0">
                <a:solidFill>
                  <a:srgbClr val="FFC000"/>
                </a:solidFill>
                <a:latin typeface="Arial Narrow"/>
                <a:cs typeface="Arial Narrow"/>
              </a:rPr>
              <a:t>G</a:t>
            </a:r>
            <a:r>
              <a:rPr sz="900" b="1" spc="-4" dirty="0" smtClean="0">
                <a:solidFill>
                  <a:srgbClr val="FFC000"/>
                </a:solidFill>
                <a:latin typeface="Arial Narrow"/>
                <a:cs typeface="Arial Narrow"/>
              </a:rPr>
              <a:t>AN</a:t>
            </a:r>
            <a:r>
              <a:rPr sz="900" b="1" spc="0" dirty="0" smtClean="0">
                <a:solidFill>
                  <a:srgbClr val="FFC000"/>
                </a:solidFill>
                <a:latin typeface="Arial Narrow"/>
                <a:cs typeface="Arial Narrow"/>
              </a:rPr>
              <a:t>IS</a:t>
            </a:r>
            <a:r>
              <a:rPr lang="fr-FR" sz="900" b="1" spc="0" dirty="0" smtClean="0">
                <a:solidFill>
                  <a:srgbClr val="FFC000"/>
                </a:solidFill>
                <a:latin typeface="Arial Narrow"/>
                <a:cs typeface="Arial Narrow"/>
              </a:rPr>
              <a:t>E PAR </a:t>
            </a:r>
            <a:endParaRPr sz="900" dirty="0">
              <a:latin typeface="Arial Narrow"/>
              <a:cs typeface="Arial Narrow"/>
            </a:endParaRPr>
          </a:p>
        </p:txBody>
      </p:sp>
      <p:sp>
        <p:nvSpPr>
          <p:cNvPr id="10" name="object 10"/>
          <p:cNvSpPr txBox="1"/>
          <p:nvPr/>
        </p:nvSpPr>
        <p:spPr>
          <a:xfrm>
            <a:off x="791972" y="4249701"/>
            <a:ext cx="577361" cy="276859"/>
          </a:xfrm>
          <a:prstGeom prst="rect">
            <a:avLst/>
          </a:prstGeom>
        </p:spPr>
        <p:txBody>
          <a:bodyPr wrap="square" lIns="0" tIns="0" rIns="0" bIns="0" rtlCol="0">
            <a:noAutofit/>
          </a:bodyPr>
          <a:lstStyle/>
          <a:p>
            <a:pPr marL="12700">
              <a:lnSpc>
                <a:spcPts val="1025"/>
              </a:lnSpc>
              <a:spcBef>
                <a:spcPts val="51"/>
              </a:spcBef>
            </a:pPr>
            <a:r>
              <a:rPr sz="900" b="1" spc="4" dirty="0" smtClean="0">
                <a:solidFill>
                  <a:srgbClr val="00AFEF"/>
                </a:solidFill>
                <a:latin typeface="Arial Narrow"/>
                <a:cs typeface="Arial Narrow"/>
              </a:rPr>
              <a:t>L</a:t>
            </a:r>
            <a:r>
              <a:rPr sz="900" b="1" spc="-4" dirty="0" smtClean="0">
                <a:solidFill>
                  <a:srgbClr val="00AFEF"/>
                </a:solidFill>
                <a:latin typeface="Arial Narrow"/>
                <a:cs typeface="Arial Narrow"/>
              </a:rPr>
              <a:t>AN</a:t>
            </a:r>
            <a:r>
              <a:rPr lang="fr-FR" sz="900" b="1" dirty="0" smtClean="0">
                <a:solidFill>
                  <a:srgbClr val="00AFEF"/>
                </a:solidFill>
                <a:latin typeface="Arial Narrow"/>
                <a:cs typeface="Arial Narrow"/>
              </a:rPr>
              <a:t>GUE</a:t>
            </a:r>
            <a:endParaRPr lang="fr-FR" sz="900" dirty="0">
              <a:latin typeface="Arial Narrow"/>
              <a:cs typeface="Arial Narrow"/>
            </a:endParaRPr>
          </a:p>
          <a:p>
            <a:pPr marL="12700">
              <a:lnSpc>
                <a:spcPts val="1025"/>
              </a:lnSpc>
              <a:spcBef>
                <a:spcPts val="51"/>
              </a:spcBef>
            </a:pPr>
            <a:r>
              <a:rPr lang="fr-FR" sz="900" b="1" dirty="0" smtClean="0">
                <a:latin typeface="Arial Narrow"/>
                <a:cs typeface="Arial Narrow"/>
              </a:rPr>
              <a:t>FRANCAIS</a:t>
            </a:r>
            <a:endParaRPr sz="900" dirty="0">
              <a:latin typeface="Arial Narrow"/>
              <a:cs typeface="Arial Narrow"/>
            </a:endParaRPr>
          </a:p>
        </p:txBody>
      </p:sp>
      <p:sp>
        <p:nvSpPr>
          <p:cNvPr id="8" name="object 8"/>
          <p:cNvSpPr txBox="1"/>
          <p:nvPr/>
        </p:nvSpPr>
        <p:spPr>
          <a:xfrm>
            <a:off x="870000" y="4796563"/>
            <a:ext cx="413982" cy="276859"/>
          </a:xfrm>
          <a:prstGeom prst="rect">
            <a:avLst/>
          </a:prstGeom>
        </p:spPr>
        <p:txBody>
          <a:bodyPr wrap="square" lIns="0" tIns="0" rIns="0" bIns="0" rtlCol="0">
            <a:noAutofit/>
          </a:bodyPr>
          <a:lstStyle/>
          <a:p>
            <a:pPr marL="58483" marR="67594" algn="ctr">
              <a:lnSpc>
                <a:spcPts val="1025"/>
              </a:lnSpc>
              <a:spcBef>
                <a:spcPts val="51"/>
              </a:spcBef>
            </a:pPr>
            <a:r>
              <a:rPr lang="fr-FR" sz="900" b="1" spc="4" dirty="0" smtClean="0">
                <a:solidFill>
                  <a:srgbClr val="00AFEF"/>
                </a:solidFill>
                <a:latin typeface="Arial Narrow"/>
                <a:cs typeface="Arial Narrow"/>
              </a:rPr>
              <a:t>COUT</a:t>
            </a:r>
            <a:endParaRPr sz="900" dirty="0">
              <a:latin typeface="Arial Narrow"/>
              <a:cs typeface="Arial Narrow"/>
            </a:endParaRPr>
          </a:p>
          <a:p>
            <a:pPr algn="ctr">
              <a:lnSpc>
                <a:spcPct val="95621"/>
              </a:lnSpc>
            </a:pPr>
            <a:r>
              <a:rPr lang="fr-FR" sz="900" b="1" dirty="0" smtClean="0">
                <a:latin typeface="Arial Narrow"/>
                <a:cs typeface="Arial Narrow"/>
              </a:rPr>
              <a:t>400</a:t>
            </a:r>
            <a:r>
              <a:rPr sz="900" b="1" spc="4" dirty="0" smtClean="0">
                <a:latin typeface="Arial Narrow"/>
                <a:cs typeface="Arial Narrow"/>
              </a:rPr>
              <a:t> </a:t>
            </a:r>
            <a:r>
              <a:rPr sz="900" b="1" spc="-4" dirty="0" smtClean="0">
                <a:latin typeface="Arial Narrow"/>
                <a:cs typeface="Arial Narrow"/>
              </a:rPr>
              <a:t>U</a:t>
            </a:r>
            <a:r>
              <a:rPr sz="900" b="1" spc="0" dirty="0" smtClean="0">
                <a:latin typeface="Arial Narrow"/>
                <a:cs typeface="Arial Narrow"/>
              </a:rPr>
              <a:t>SD</a:t>
            </a:r>
            <a:endParaRPr sz="900" dirty="0">
              <a:latin typeface="Arial Narrow"/>
              <a:cs typeface="Arial Narrow"/>
            </a:endParaRPr>
          </a:p>
        </p:txBody>
      </p:sp>
      <p:sp>
        <p:nvSpPr>
          <p:cNvPr id="6" name="object 6"/>
          <p:cNvSpPr txBox="1"/>
          <p:nvPr/>
        </p:nvSpPr>
        <p:spPr>
          <a:xfrm>
            <a:off x="791972" y="5399380"/>
            <a:ext cx="700500" cy="325120"/>
          </a:xfrm>
          <a:prstGeom prst="rect">
            <a:avLst/>
          </a:prstGeom>
        </p:spPr>
        <p:txBody>
          <a:bodyPr wrap="square" lIns="0" tIns="0" rIns="0" bIns="0" rtlCol="0">
            <a:noAutofit/>
          </a:bodyPr>
          <a:lstStyle/>
          <a:p>
            <a:pPr marL="49275" marR="17144">
              <a:lnSpc>
                <a:spcPts val="1025"/>
              </a:lnSpc>
              <a:spcBef>
                <a:spcPts val="51"/>
              </a:spcBef>
            </a:pPr>
            <a:r>
              <a:rPr sz="900" b="1" spc="-4" dirty="0" smtClean="0">
                <a:solidFill>
                  <a:srgbClr val="00AFEF"/>
                </a:solidFill>
                <a:latin typeface="Arial Narrow"/>
                <a:cs typeface="Arial Narrow"/>
              </a:rPr>
              <a:t>M</a:t>
            </a: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D</a:t>
            </a:r>
            <a:r>
              <a:rPr sz="900" b="1" spc="0" dirty="0" smtClean="0">
                <a:solidFill>
                  <a:srgbClr val="00AFEF"/>
                </a:solidFill>
                <a:latin typeface="Arial Narrow"/>
                <a:cs typeface="Arial Narrow"/>
              </a:rPr>
              <a:t>E</a:t>
            </a:r>
            <a:endParaRPr sz="900" dirty="0">
              <a:latin typeface="Arial Narrow"/>
              <a:cs typeface="Arial Narrow"/>
            </a:endParaRPr>
          </a:p>
          <a:p>
            <a:pPr marL="12700">
              <a:lnSpc>
                <a:spcPct val="95621"/>
              </a:lnSpc>
            </a:pPr>
            <a:r>
              <a:rPr lang="fr-FR" sz="900" b="1" dirty="0" smtClean="0">
                <a:latin typeface="Arial Narrow"/>
                <a:cs typeface="Arial Narrow"/>
              </a:rPr>
              <a:t>PRESENTIEL</a:t>
            </a:r>
            <a:endParaRPr sz="900" dirty="0">
              <a:latin typeface="Arial Narrow"/>
              <a:cs typeface="Arial Narrow"/>
            </a:endParaRPr>
          </a:p>
        </p:txBody>
      </p:sp>
      <p:sp>
        <p:nvSpPr>
          <p:cNvPr id="4" name="object 4"/>
          <p:cNvSpPr txBox="1"/>
          <p:nvPr/>
        </p:nvSpPr>
        <p:spPr>
          <a:xfrm>
            <a:off x="3448029" y="6284171"/>
            <a:ext cx="3137958" cy="275336"/>
          </a:xfrm>
          <a:prstGeom prst="rect">
            <a:avLst/>
          </a:prstGeom>
        </p:spPr>
        <p:txBody>
          <a:bodyPr wrap="square" lIns="0" tIns="0" rIns="0" bIns="0" rtlCol="0">
            <a:noAutofit/>
          </a:bodyPr>
          <a:lstStyle/>
          <a:p>
            <a:pPr marL="12700" marR="15316">
              <a:lnSpc>
                <a:spcPts val="930"/>
              </a:lnSpc>
              <a:spcBef>
                <a:spcPts val="46"/>
              </a:spcBef>
            </a:pPr>
            <a:endParaRPr sz="800" dirty="0">
              <a:latin typeface="Tahoma"/>
              <a:cs typeface="Tahoma"/>
            </a:endParaRPr>
          </a:p>
        </p:txBody>
      </p:sp>
      <p:sp>
        <p:nvSpPr>
          <p:cNvPr id="3" name="object 3"/>
          <p:cNvSpPr txBox="1"/>
          <p:nvPr/>
        </p:nvSpPr>
        <p:spPr>
          <a:xfrm>
            <a:off x="3619627" y="6495489"/>
            <a:ext cx="1541774" cy="265886"/>
          </a:xfrm>
          <a:prstGeom prst="rect">
            <a:avLst/>
          </a:prstGeom>
        </p:spPr>
        <p:txBody>
          <a:bodyPr wrap="square" lIns="0" tIns="0" rIns="0" bIns="0" rtlCol="0">
            <a:noAutofit/>
          </a:bodyPr>
          <a:lstStyle/>
          <a:p>
            <a:pPr marL="12700">
              <a:lnSpc>
                <a:spcPts val="930"/>
              </a:lnSpc>
              <a:spcBef>
                <a:spcPts val="46"/>
              </a:spcBef>
            </a:pPr>
            <a:r>
              <a:rPr sz="800" spc="0" dirty="0" smtClean="0">
                <a:solidFill>
                  <a:srgbClr val="FFFFFF"/>
                </a:solidFill>
                <a:latin typeface="Tahoma"/>
                <a:cs typeface="Tahoma"/>
              </a:rPr>
              <a:t>·</a:t>
            </a:r>
            <a:r>
              <a:rPr sz="800" spc="4" dirty="0" smtClean="0">
                <a:solidFill>
                  <a:srgbClr val="FFFFFF"/>
                </a:solidFill>
                <a:latin typeface="Tahoma"/>
                <a:cs typeface="Tahoma"/>
              </a:rPr>
              <a:t> </a:t>
            </a:r>
            <a:endParaRPr sz="800" dirty="0">
              <a:latin typeface="Tahoma"/>
              <a:cs typeface="Tahoma"/>
            </a:endParaRPr>
          </a:p>
        </p:txBody>
      </p:sp>
      <p:sp>
        <p:nvSpPr>
          <p:cNvPr id="2" name="object 2"/>
          <p:cNvSpPr txBox="1"/>
          <p:nvPr/>
        </p:nvSpPr>
        <p:spPr>
          <a:xfrm>
            <a:off x="8308085" y="6643621"/>
            <a:ext cx="153472" cy="127507"/>
          </a:xfrm>
          <a:prstGeom prst="rect">
            <a:avLst/>
          </a:prstGeom>
        </p:spPr>
        <p:txBody>
          <a:bodyPr wrap="square" lIns="0" tIns="0" rIns="0" bIns="0" rtlCol="0">
            <a:noAutofit/>
          </a:bodyPr>
          <a:lstStyle/>
          <a:p>
            <a:pPr marL="12700">
              <a:lnSpc>
                <a:spcPts val="930"/>
              </a:lnSpc>
              <a:spcBef>
                <a:spcPts val="46"/>
              </a:spcBef>
            </a:pPr>
            <a:r>
              <a:rPr sz="800" spc="4" dirty="0" smtClean="0">
                <a:solidFill>
                  <a:srgbClr val="FFFFFF"/>
                </a:solidFill>
                <a:latin typeface="Tahoma"/>
                <a:cs typeface="Tahoma"/>
              </a:rPr>
              <a:t>11</a:t>
            </a:r>
            <a:endParaRPr sz="800">
              <a:latin typeface="Tahoma"/>
              <a:cs typeface="Tahoma"/>
            </a:endParaRPr>
          </a:p>
        </p:txBody>
      </p:sp>
      <p:pic>
        <p:nvPicPr>
          <p:cNvPr id="31" name="Image 30" descr="C:\Users\AUBINO\Desktop\SF\FI\CATTENTE.jpg">
            <a:extLst>
              <a:ext uri="{FF2B5EF4-FFF2-40B4-BE49-F238E27FC236}">
                <a16:creationId xmlns:a16="http://schemas.microsoft.com/office/drawing/2014/main" id="{0FFD277F-4290-4E88-B44B-D663A6CCF390}"/>
              </a:ext>
            </a:extLst>
          </p:cNvPr>
          <p:cNvPicPr/>
          <p:nvPr/>
        </p:nvPicPr>
        <p:blipFill rotWithShape="1">
          <a:blip r:embed="rId2" cstate="print">
            <a:extLst>
              <a:ext uri="{28A0092B-C50C-407E-A947-70E740481C1C}">
                <a14:useLocalDpi xmlns:a14="http://schemas.microsoft.com/office/drawing/2010/main" val="0"/>
              </a:ext>
            </a:extLst>
          </a:blip>
          <a:srcRect b="8594"/>
          <a:stretch/>
        </p:blipFill>
        <p:spPr bwMode="auto">
          <a:xfrm>
            <a:off x="541176" y="3488435"/>
            <a:ext cx="1096234" cy="627889"/>
          </a:xfrm>
          <a:prstGeom prst="rect">
            <a:avLst/>
          </a:prstGeom>
          <a:noFill/>
          <a:ln>
            <a:noFill/>
          </a:ln>
          <a:extLst>
            <a:ext uri="{53640926-AAD7-44D8-BBD7-CCE9431645EC}">
              <a14:shadowObscured xmlns:a14="http://schemas.microsoft.com/office/drawing/2010/main"/>
            </a:ext>
          </a:extLst>
        </p:spPr>
      </p:pic>
      <p:pic>
        <p:nvPicPr>
          <p:cNvPr id="32" name="Image 31" descr="C:\Users\AUBINO\Desktop\SF\FI\CATTENTE.jpg">
            <a:extLst>
              <a:ext uri="{FF2B5EF4-FFF2-40B4-BE49-F238E27FC236}">
                <a16:creationId xmlns:a16="http://schemas.microsoft.com/office/drawing/2014/main" id="{0FFD277F-4290-4E88-B44B-D663A6CCF390}"/>
              </a:ext>
            </a:extLst>
          </p:cNvPr>
          <p:cNvPicPr/>
          <p:nvPr/>
        </p:nvPicPr>
        <p:blipFill rotWithShape="1">
          <a:blip r:embed="rId2" cstate="print">
            <a:extLst>
              <a:ext uri="{28A0092B-C50C-407E-A947-70E740481C1C}">
                <a14:useLocalDpi xmlns:a14="http://schemas.microsoft.com/office/drawing/2010/main" val="0"/>
              </a:ext>
            </a:extLst>
          </a:blip>
          <a:srcRect b="8594"/>
          <a:stretch/>
        </p:blipFill>
        <p:spPr bwMode="auto">
          <a:xfrm>
            <a:off x="5017008" y="3453636"/>
            <a:ext cx="1096234" cy="627889"/>
          </a:xfrm>
          <a:prstGeom prst="rect">
            <a:avLst/>
          </a:prstGeom>
          <a:noFill/>
          <a:ln>
            <a:noFill/>
          </a:ln>
          <a:extLst>
            <a:ext uri="{53640926-AAD7-44D8-BBD7-CCE9431645EC}">
              <a14:shadowObscured xmlns:a14="http://schemas.microsoft.com/office/drawing/2010/main"/>
            </a:ext>
          </a:extLst>
        </p:spPr>
      </p:pic>
      <p:sp>
        <p:nvSpPr>
          <p:cNvPr id="33" name="object 10"/>
          <p:cNvSpPr txBox="1"/>
          <p:nvPr/>
        </p:nvSpPr>
        <p:spPr>
          <a:xfrm>
            <a:off x="5292954" y="4241532"/>
            <a:ext cx="577361" cy="276859"/>
          </a:xfrm>
          <a:prstGeom prst="rect">
            <a:avLst/>
          </a:prstGeom>
        </p:spPr>
        <p:txBody>
          <a:bodyPr wrap="square" lIns="0" tIns="0" rIns="0" bIns="0" rtlCol="0">
            <a:noAutofit/>
          </a:bodyPr>
          <a:lstStyle/>
          <a:p>
            <a:pPr marL="12700">
              <a:lnSpc>
                <a:spcPts val="1025"/>
              </a:lnSpc>
              <a:spcBef>
                <a:spcPts val="51"/>
              </a:spcBef>
            </a:pPr>
            <a:r>
              <a:rPr sz="900" b="1" spc="4" dirty="0" smtClean="0">
                <a:solidFill>
                  <a:srgbClr val="00AFEF"/>
                </a:solidFill>
                <a:latin typeface="Arial Narrow"/>
                <a:cs typeface="Arial Narrow"/>
              </a:rPr>
              <a:t>L</a:t>
            </a:r>
            <a:r>
              <a:rPr sz="900" b="1" spc="-4" dirty="0" smtClean="0">
                <a:solidFill>
                  <a:srgbClr val="00AFEF"/>
                </a:solidFill>
                <a:latin typeface="Arial Narrow"/>
                <a:cs typeface="Arial Narrow"/>
              </a:rPr>
              <a:t>AN</a:t>
            </a:r>
            <a:r>
              <a:rPr lang="fr-FR" sz="900" b="1" dirty="0" smtClean="0">
                <a:solidFill>
                  <a:srgbClr val="00AFEF"/>
                </a:solidFill>
                <a:latin typeface="Arial Narrow"/>
                <a:cs typeface="Arial Narrow"/>
              </a:rPr>
              <a:t>GUE</a:t>
            </a:r>
            <a:endParaRPr lang="fr-FR" sz="900" dirty="0">
              <a:latin typeface="Arial Narrow"/>
              <a:cs typeface="Arial Narrow"/>
            </a:endParaRPr>
          </a:p>
          <a:p>
            <a:pPr marL="12700">
              <a:lnSpc>
                <a:spcPts val="1025"/>
              </a:lnSpc>
              <a:spcBef>
                <a:spcPts val="51"/>
              </a:spcBef>
            </a:pPr>
            <a:r>
              <a:rPr lang="fr-FR" sz="900" b="1" dirty="0" smtClean="0">
                <a:latin typeface="Arial Narrow"/>
                <a:cs typeface="Arial Narrow"/>
              </a:rPr>
              <a:t>FRANCAIS</a:t>
            </a:r>
            <a:endParaRPr sz="900" dirty="0">
              <a:latin typeface="Arial Narrow"/>
              <a:cs typeface="Arial Narrow"/>
            </a:endParaRPr>
          </a:p>
        </p:txBody>
      </p:sp>
      <p:sp>
        <p:nvSpPr>
          <p:cNvPr id="34" name="object 8"/>
          <p:cNvSpPr txBox="1"/>
          <p:nvPr/>
        </p:nvSpPr>
        <p:spPr>
          <a:xfrm>
            <a:off x="5315985" y="4811941"/>
            <a:ext cx="413982" cy="276859"/>
          </a:xfrm>
          <a:prstGeom prst="rect">
            <a:avLst/>
          </a:prstGeom>
        </p:spPr>
        <p:txBody>
          <a:bodyPr wrap="square" lIns="0" tIns="0" rIns="0" bIns="0" rtlCol="0">
            <a:noAutofit/>
          </a:bodyPr>
          <a:lstStyle/>
          <a:p>
            <a:pPr marL="58483" marR="67594" algn="ctr">
              <a:lnSpc>
                <a:spcPts val="1025"/>
              </a:lnSpc>
              <a:spcBef>
                <a:spcPts val="51"/>
              </a:spcBef>
            </a:pPr>
            <a:r>
              <a:rPr lang="fr-FR" sz="900" b="1" spc="4" dirty="0" smtClean="0">
                <a:solidFill>
                  <a:srgbClr val="00AFEF"/>
                </a:solidFill>
                <a:latin typeface="Arial Narrow"/>
                <a:cs typeface="Arial Narrow"/>
              </a:rPr>
              <a:t>COUT</a:t>
            </a:r>
            <a:endParaRPr sz="900" dirty="0">
              <a:latin typeface="Arial Narrow"/>
              <a:cs typeface="Arial Narrow"/>
            </a:endParaRPr>
          </a:p>
          <a:p>
            <a:pPr algn="ctr">
              <a:lnSpc>
                <a:spcPct val="95621"/>
              </a:lnSpc>
            </a:pPr>
            <a:r>
              <a:rPr lang="fr-FR" sz="900" b="1" dirty="0" smtClean="0">
                <a:latin typeface="Arial Narrow"/>
                <a:cs typeface="Arial Narrow"/>
              </a:rPr>
              <a:t>400</a:t>
            </a:r>
            <a:r>
              <a:rPr sz="900" b="1" spc="4" dirty="0" smtClean="0">
                <a:latin typeface="Arial Narrow"/>
                <a:cs typeface="Arial Narrow"/>
              </a:rPr>
              <a:t> </a:t>
            </a:r>
            <a:r>
              <a:rPr sz="900" b="1" spc="-4" dirty="0" smtClean="0">
                <a:latin typeface="Arial Narrow"/>
                <a:cs typeface="Arial Narrow"/>
              </a:rPr>
              <a:t>U</a:t>
            </a:r>
            <a:r>
              <a:rPr sz="900" b="1" spc="0" dirty="0" smtClean="0">
                <a:latin typeface="Arial Narrow"/>
                <a:cs typeface="Arial Narrow"/>
              </a:rPr>
              <a:t>SD</a:t>
            </a:r>
            <a:endParaRPr sz="900" dirty="0">
              <a:latin typeface="Arial Narrow"/>
              <a:cs typeface="Arial Narrow"/>
            </a:endParaRPr>
          </a:p>
        </p:txBody>
      </p:sp>
      <p:sp>
        <p:nvSpPr>
          <p:cNvPr id="35" name="object 6"/>
          <p:cNvSpPr txBox="1"/>
          <p:nvPr/>
        </p:nvSpPr>
        <p:spPr>
          <a:xfrm>
            <a:off x="5197110" y="5316219"/>
            <a:ext cx="700500" cy="325120"/>
          </a:xfrm>
          <a:prstGeom prst="rect">
            <a:avLst/>
          </a:prstGeom>
        </p:spPr>
        <p:txBody>
          <a:bodyPr wrap="square" lIns="0" tIns="0" rIns="0" bIns="0" rtlCol="0">
            <a:noAutofit/>
          </a:bodyPr>
          <a:lstStyle/>
          <a:p>
            <a:pPr marL="49275" marR="17144">
              <a:lnSpc>
                <a:spcPts val="1025"/>
              </a:lnSpc>
              <a:spcBef>
                <a:spcPts val="51"/>
              </a:spcBef>
            </a:pPr>
            <a:r>
              <a:rPr sz="900" b="1" spc="-4" dirty="0" smtClean="0">
                <a:solidFill>
                  <a:srgbClr val="00AFEF"/>
                </a:solidFill>
                <a:latin typeface="Arial Narrow"/>
                <a:cs typeface="Arial Narrow"/>
              </a:rPr>
              <a:t>M</a:t>
            </a: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D</a:t>
            </a:r>
            <a:r>
              <a:rPr sz="900" b="1" spc="0" dirty="0" smtClean="0">
                <a:solidFill>
                  <a:srgbClr val="00AFEF"/>
                </a:solidFill>
                <a:latin typeface="Arial Narrow"/>
                <a:cs typeface="Arial Narrow"/>
              </a:rPr>
              <a:t>E</a:t>
            </a:r>
            <a:endParaRPr sz="900" dirty="0">
              <a:latin typeface="Arial Narrow"/>
              <a:cs typeface="Arial Narrow"/>
            </a:endParaRPr>
          </a:p>
          <a:p>
            <a:pPr marL="12700">
              <a:lnSpc>
                <a:spcPct val="95621"/>
              </a:lnSpc>
            </a:pPr>
            <a:r>
              <a:rPr lang="fr-FR" sz="900" b="1" dirty="0" smtClean="0">
                <a:latin typeface="Arial Narrow"/>
                <a:cs typeface="Arial Narrow"/>
              </a:rPr>
              <a:t>EN LIGNE</a:t>
            </a:r>
            <a:endParaRPr sz="900" dirty="0">
              <a:latin typeface="Arial Narrow"/>
              <a:cs typeface="Arial Narrow"/>
            </a:endParaRPr>
          </a:p>
        </p:txBody>
      </p:sp>
      <p:sp>
        <p:nvSpPr>
          <p:cNvPr id="36" name="Titre 1"/>
          <p:cNvSpPr txBox="1">
            <a:spLocks/>
          </p:cNvSpPr>
          <p:nvPr/>
        </p:nvSpPr>
        <p:spPr>
          <a:xfrm rot="16200000">
            <a:off x="-1833234" y="3470756"/>
            <a:ext cx="4501678" cy="395657"/>
          </a:xfrm>
          <a:prstGeom prst="rect">
            <a:avLst/>
          </a:prstGeom>
          <a:solidFill>
            <a:schemeClr val="accent1">
              <a:lumMod val="20000"/>
              <a:lumOff val="80000"/>
            </a:schemeClr>
          </a:solidFill>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7" name="Titre 1"/>
          <p:cNvSpPr txBox="1">
            <a:spLocks/>
          </p:cNvSpPr>
          <p:nvPr/>
        </p:nvSpPr>
        <p:spPr bwMode="auto">
          <a:xfrm>
            <a:off x="615434" y="923175"/>
            <a:ext cx="3560910"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38" name="Titre 1"/>
          <p:cNvSpPr txBox="1">
            <a:spLocks/>
          </p:cNvSpPr>
          <p:nvPr/>
        </p:nvSpPr>
        <p:spPr bwMode="auto">
          <a:xfrm>
            <a:off x="4308228" y="923175"/>
            <a:ext cx="4302371"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39" name="ZoneTexte 38"/>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r>
              <a:rPr lang="fr-FR" sz="2800" dirty="0" smtClean="0"/>
              <a:t>    PLAN </a:t>
            </a:r>
            <a:r>
              <a:rPr lang="fr-FR" sz="2800" dirty="0"/>
              <a:t>DE FORMATION </a:t>
            </a:r>
            <a:r>
              <a:rPr lang="fr-FR" sz="2800" dirty="0" smtClean="0"/>
              <a:t>SUP’PTIC 2021</a:t>
            </a:r>
            <a:endParaRPr lang="fr-FR" sz="2800" dirty="0"/>
          </a:p>
        </p:txBody>
      </p:sp>
      <p:sp>
        <p:nvSpPr>
          <p:cNvPr id="5" name="Espace réservé de la date 4"/>
          <p:cNvSpPr>
            <a:spLocks noGrp="1"/>
          </p:cNvSpPr>
          <p:nvPr>
            <p:ph type="dt" sz="half" idx="10"/>
          </p:nvPr>
        </p:nvSpPr>
        <p:spPr/>
        <p:txBody>
          <a:bodyPr/>
          <a:lstStyle/>
          <a:p>
            <a:fld id="{58C17240-1573-4A7E-829D-6A18C2A892E7}" type="datetime1">
              <a:rPr lang="fr-FR" smtClean="0"/>
              <a:t>01/12/2020</a:t>
            </a:fld>
            <a:endParaRPr lang="fr-FR"/>
          </a:p>
        </p:txBody>
      </p:sp>
      <p:sp>
        <p:nvSpPr>
          <p:cNvPr id="7" name="Espace réservé du pied de page 6"/>
          <p:cNvSpPr>
            <a:spLocks noGrp="1"/>
          </p:cNvSpPr>
          <p:nvPr>
            <p:ph type="ftr" sz="quarter" idx="11"/>
          </p:nvPr>
        </p:nvSpPr>
        <p:spPr/>
        <p:txBody>
          <a:bodyPr/>
          <a:lstStyle/>
          <a:p>
            <a:r>
              <a:rPr lang="fr-FR" smtClean="0"/>
              <a:t>PLAN DE FORMATION 2021</a:t>
            </a:r>
            <a:endParaRPr lang="fr-FR"/>
          </a:p>
        </p:txBody>
      </p:sp>
      <p:sp>
        <p:nvSpPr>
          <p:cNvPr id="9" name="Espace réservé du numéro de diapositive 8"/>
          <p:cNvSpPr>
            <a:spLocks noGrp="1"/>
          </p:cNvSpPr>
          <p:nvPr>
            <p:ph type="sldNum" sz="quarter" idx="12"/>
          </p:nvPr>
        </p:nvSpPr>
        <p:spPr/>
        <p:txBody>
          <a:bodyPr/>
          <a:lstStyle/>
          <a:p>
            <a:fld id="{A532CD90-6D66-40B1-A697-8CE7ED95DF79}" type="slidenum">
              <a:rPr lang="fr-FR" smtClean="0"/>
              <a:pPr/>
              <a:t>20</a:t>
            </a:fld>
            <a:endParaRPr lang="fr-FR"/>
          </a:p>
        </p:txBody>
      </p:sp>
    </p:spTree>
    <p:extLst>
      <p:ext uri="{BB962C8B-B14F-4D97-AF65-F5344CB8AC3E}">
        <p14:creationId xmlns:p14="http://schemas.microsoft.com/office/powerpoint/2010/main" val="1483301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4293" y="0"/>
            <a:ext cx="1138683" cy="6858000"/>
          </a:xfrm>
          <a:prstGeom prst="rect">
            <a:avLst/>
          </a:prstGeom>
          <a:blipFill dpi="0" rotWithShape="0">
            <a:blip r:embed="rId2"/>
            <a:srcRect/>
            <a:stretch>
              <a:fillRect r="-166430"/>
            </a:stretch>
          </a:blipFill>
          <a:ln w="9525">
            <a:noFill/>
            <a:round/>
            <a:headEnd/>
            <a:tailEnd/>
          </a:ln>
        </p:spPr>
        <p:txBody>
          <a:bodyPr lIns="90000" tIns="45000" rIns="90000" bIns="45000" anchor="ctr" anchorCtr="1"/>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FF0000"/>
                </a:solidFill>
              </a:rPr>
              <a:t>    </a:t>
            </a:r>
          </a:p>
        </p:txBody>
      </p:sp>
      <p:sp>
        <p:nvSpPr>
          <p:cNvPr id="14" name="ZoneTexte 13"/>
          <p:cNvSpPr txBox="1"/>
          <p:nvPr/>
        </p:nvSpPr>
        <p:spPr>
          <a:xfrm>
            <a:off x="1173425" y="2420888"/>
            <a:ext cx="8001024" cy="2862322"/>
          </a:xfrm>
          <a:prstGeom prst="rect">
            <a:avLst/>
          </a:prstGeom>
          <a:solidFill>
            <a:schemeClr val="accent5">
              <a:lumMod val="60000"/>
              <a:lumOff val="40000"/>
            </a:schemeClr>
          </a:solidFill>
        </p:spPr>
        <p:txBody>
          <a:bodyPr wrap="square" rtlCol="0">
            <a:spAutoFit/>
          </a:bodyPr>
          <a:lstStyle/>
          <a:p>
            <a:pPr algn="ctr"/>
            <a:r>
              <a:rPr lang="fr-FR" sz="6000" dirty="0"/>
              <a:t>MERCI POUR VOTRE BIENVEILLANTE  ATTENTION</a:t>
            </a:r>
          </a:p>
        </p:txBody>
      </p:sp>
      <p:sp>
        <p:nvSpPr>
          <p:cNvPr id="8" name="ZoneTexte 7"/>
          <p:cNvSpPr txBox="1"/>
          <p:nvPr/>
        </p:nvSpPr>
        <p:spPr>
          <a:xfrm>
            <a:off x="1143008" y="179929"/>
            <a:ext cx="6525336" cy="461665"/>
          </a:xfrm>
          <a:prstGeom prst="rect">
            <a:avLst/>
          </a:prstGeom>
          <a:solidFill>
            <a:schemeClr val="accent5">
              <a:lumMod val="60000"/>
              <a:lumOff val="40000"/>
            </a:schemeClr>
          </a:solidFill>
        </p:spPr>
        <p:txBody>
          <a:bodyPr wrap="square" rtlCol="0">
            <a:spAutoFit/>
          </a:bodyPr>
          <a:lstStyle/>
          <a:p>
            <a:pPr algn="ctr"/>
            <a:r>
              <a:rPr lang="fr-FR" sz="2400" dirty="0"/>
              <a:t>PLAN DE FORMATION </a:t>
            </a:r>
            <a:r>
              <a:rPr lang="fr-FR" sz="2400" dirty="0" smtClean="0"/>
              <a:t>SUP’PTIC 2021</a:t>
            </a:r>
            <a:endParaRPr lang="fr-FR" sz="2400" dirty="0"/>
          </a:p>
        </p:txBody>
      </p:sp>
      <p:sp>
        <p:nvSpPr>
          <p:cNvPr id="2" name="Espace réservé de la date 1"/>
          <p:cNvSpPr>
            <a:spLocks noGrp="1"/>
          </p:cNvSpPr>
          <p:nvPr>
            <p:ph type="dt" sz="half" idx="10"/>
          </p:nvPr>
        </p:nvSpPr>
        <p:spPr/>
        <p:txBody>
          <a:bodyPr/>
          <a:lstStyle/>
          <a:p>
            <a:fld id="{B3D93C12-0AE7-436E-A363-3A49BDB73977}" type="datetime1">
              <a:rPr lang="fr-FR" smtClean="0"/>
              <a:t>01/12/2020</a:t>
            </a:fld>
            <a:endParaRPr lang="fr-FR"/>
          </a:p>
        </p:txBody>
      </p:sp>
      <p:sp>
        <p:nvSpPr>
          <p:cNvPr id="3" name="Espace réservé du pied de page 2"/>
          <p:cNvSpPr>
            <a:spLocks noGrp="1"/>
          </p:cNvSpPr>
          <p:nvPr>
            <p:ph type="ftr" sz="quarter" idx="11"/>
          </p:nvPr>
        </p:nvSpPr>
        <p:spPr/>
        <p:txBody>
          <a:bodyPr/>
          <a:lstStyle/>
          <a:p>
            <a:r>
              <a:rPr lang="fr-FR" smtClean="0"/>
              <a:t>PLAN DE FORMATION 2021</a:t>
            </a:r>
            <a:endParaRPr lang="fr-FR"/>
          </a:p>
        </p:txBody>
      </p:sp>
      <p:sp>
        <p:nvSpPr>
          <p:cNvPr id="4" name="Espace réservé du numéro de diapositive 3"/>
          <p:cNvSpPr>
            <a:spLocks noGrp="1"/>
          </p:cNvSpPr>
          <p:nvPr>
            <p:ph type="sldNum" sz="quarter" idx="12"/>
          </p:nvPr>
        </p:nvSpPr>
        <p:spPr/>
        <p:txBody>
          <a:bodyPr/>
          <a:lstStyle/>
          <a:p>
            <a:fld id="{A532CD90-6D66-40B1-A697-8CE7ED95DF79}" type="slidenum">
              <a:rPr lang="fr-FR" smtClean="0"/>
              <a:pPr/>
              <a:t>21</a:t>
            </a:fld>
            <a:endParaRPr lang="fr-FR"/>
          </a:p>
        </p:txBody>
      </p:sp>
    </p:spTree>
    <p:extLst>
      <p:ext uri="{BB962C8B-B14F-4D97-AF65-F5344CB8AC3E}">
        <p14:creationId xmlns:p14="http://schemas.microsoft.com/office/powerpoint/2010/main" val="42484376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heel(1)">
                                      <p:cBhvr>
                                        <p:cTn id="7"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rgbClr val="FF0000"/>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fontScale="92500" lnSpcReduction="10000"/>
          </a:bodyPr>
          <a:lstStyle/>
          <a:p>
            <a:pPr marL="12700" marR="24090" indent="-457200">
              <a:spcAft>
                <a:spcPts val="554"/>
              </a:spcAft>
            </a:pPr>
            <a:r>
              <a:rPr lang="fr-FR" sz="1600" b="1" dirty="0">
                <a:latin typeface="Tahoma"/>
                <a:cs typeface="Tahoma"/>
              </a:rPr>
              <a:t>TITRE DU </a:t>
            </a:r>
            <a:r>
              <a:rPr lang="fr-FR" sz="1600" b="1" dirty="0" smtClean="0">
                <a:latin typeface="Tahoma"/>
                <a:cs typeface="Tahoma"/>
              </a:rPr>
              <a:t>COURS</a:t>
            </a:r>
          </a:p>
          <a:p>
            <a:pPr marL="0" marR="24090" indent="0">
              <a:spcAft>
                <a:spcPts val="554"/>
              </a:spcAft>
              <a:buNone/>
            </a:pPr>
            <a:r>
              <a:rPr lang="fr-FR" sz="2000" dirty="0">
                <a:latin typeface="Tahoma" panose="020B0604030504040204" pitchFamily="34" charset="0"/>
                <a:ea typeface="Tahoma" panose="020B0604030504040204" pitchFamily="34" charset="0"/>
                <a:cs typeface="Tahoma" panose="020B0604030504040204" pitchFamily="34" charset="0"/>
              </a:rPr>
              <a:t>Qualité d’un système large bande sans </a:t>
            </a:r>
            <a:r>
              <a:rPr lang="fr-FR" sz="2000" dirty="0" smtClean="0">
                <a:latin typeface="Tahoma" panose="020B0604030504040204" pitchFamily="34" charset="0"/>
                <a:ea typeface="Tahoma" panose="020B0604030504040204" pitchFamily="34" charset="0"/>
                <a:cs typeface="Tahoma" panose="020B0604030504040204" pitchFamily="34" charset="0"/>
              </a:rPr>
              <a:t>fil </a:t>
            </a:r>
            <a:r>
              <a:rPr lang="fr-FR" sz="2100" dirty="0">
                <a:latin typeface="Tahoma" panose="020B0604030504040204" pitchFamily="34" charset="0"/>
                <a:ea typeface="Tahoma" panose="020B0604030504040204" pitchFamily="34" charset="0"/>
                <a:cs typeface="Tahoma" panose="020B0604030504040204" pitchFamily="34" charset="0"/>
              </a:rPr>
              <a:t>(FORM1100</a:t>
            </a:r>
            <a:r>
              <a:rPr lang="fr-FR" sz="2100" dirty="0" smtClean="0">
                <a:latin typeface="Tahoma" panose="020B0604030504040204" pitchFamily="34" charset="0"/>
                <a:ea typeface="Tahoma" panose="020B0604030504040204" pitchFamily="34" charset="0"/>
                <a:cs typeface="Tahoma" panose="020B0604030504040204" pitchFamily="34" charset="0"/>
              </a:rPr>
              <a:t>)</a:t>
            </a:r>
            <a:endParaRPr lang="fr-FR" sz="2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R="24090">
              <a:spcAft>
                <a:spcPts val="554"/>
              </a:spcAft>
              <a:buFont typeface="+mj-lt"/>
              <a:buAutoNum type="alphaUcPeriod" startAt="2"/>
            </a:pPr>
            <a:r>
              <a:rPr lang="fr-FR" sz="1600" b="1" dirty="0" smtClean="0">
                <a:latin typeface="Tahoma"/>
                <a:cs typeface="Tahoma"/>
              </a:rPr>
              <a:t>OBJECTIFS DU COURS </a:t>
            </a:r>
          </a:p>
          <a:p>
            <a:pPr marL="0" lvl="0" indent="0" algn="just">
              <a:buNone/>
            </a:pPr>
            <a:r>
              <a:rPr lang="fr-FR" sz="2000" dirty="0" smtClean="0">
                <a:latin typeface="Tahoma" panose="020B0604030504040204" pitchFamily="34" charset="0"/>
                <a:ea typeface="Tahoma" panose="020B0604030504040204" pitchFamily="34" charset="0"/>
                <a:cs typeface="Tahoma" panose="020B0604030504040204" pitchFamily="34" charset="0"/>
              </a:rPr>
              <a:t>Permettre </a:t>
            </a:r>
            <a:r>
              <a:rPr lang="fr-FR" sz="2000" dirty="0">
                <a:latin typeface="Tahoma" panose="020B0604030504040204" pitchFamily="34" charset="0"/>
                <a:ea typeface="Tahoma" panose="020B0604030504040204" pitchFamily="34" charset="0"/>
                <a:cs typeface="Tahoma" panose="020B0604030504040204" pitchFamily="34" charset="0"/>
              </a:rPr>
              <a:t>aux participants de </a:t>
            </a:r>
            <a:r>
              <a:rPr lang="fr-FR" sz="2000" dirty="0" smtClean="0">
                <a:latin typeface="Tahoma" panose="020B0604030504040204" pitchFamily="34" charset="0"/>
                <a:ea typeface="Tahoma" panose="020B0604030504040204" pitchFamily="34" charset="0"/>
                <a:cs typeface="Tahoma" panose="020B0604030504040204" pitchFamily="34" charset="0"/>
              </a:rPr>
              <a:t>comprendre </a:t>
            </a:r>
            <a:r>
              <a:rPr lang="fr-FR" sz="2000" dirty="0">
                <a:latin typeface="Tahoma" panose="020B0604030504040204" pitchFamily="34" charset="0"/>
                <a:ea typeface="Tahoma" panose="020B0604030504040204" pitchFamily="34" charset="0"/>
                <a:cs typeface="Tahoma" panose="020B0604030504040204" pitchFamily="34" charset="0"/>
              </a:rPr>
              <a:t>les spécificités d’un réseau large bande sans fil dans la </a:t>
            </a:r>
            <a:r>
              <a:rPr lang="fr-FR" sz="2000" dirty="0" smtClean="0">
                <a:latin typeface="Tahoma" panose="020B0604030504040204" pitchFamily="34" charset="0"/>
                <a:ea typeface="Tahoma" panose="020B0604030504040204" pitchFamily="34" charset="0"/>
                <a:cs typeface="Tahoma" panose="020B0604030504040204" pitchFamily="34" charset="0"/>
              </a:rPr>
              <a:t>transmission à travers des cas pratiques, et être capables de porter un jugement de qualité sur les technologies de dernières générations, notamment en </a:t>
            </a:r>
            <a:r>
              <a:rPr lang="fr-FR" sz="2000" dirty="0">
                <a:latin typeface="Tahoma" panose="020B0604030504040204" pitchFamily="34" charset="0"/>
                <a:ea typeface="Tahoma" panose="020B0604030504040204" pitchFamily="34" charset="0"/>
                <a:cs typeface="Tahoma" panose="020B0604030504040204" pitchFamily="34" charset="0"/>
              </a:rPr>
              <a:t>terme de  débit, de latence, de capacité,  de fiabilité, d’évolutivité et de rentabilité </a:t>
            </a:r>
            <a:endParaRPr lang="fr-FR" sz="2000" dirty="0" smtClean="0">
              <a:latin typeface="Tahoma" panose="020B0604030504040204" pitchFamily="34" charset="0"/>
              <a:ea typeface="Tahoma" panose="020B0604030504040204" pitchFamily="34" charset="0"/>
              <a:cs typeface="Tahoma" panose="020B0604030504040204" pitchFamily="34" charset="0"/>
            </a:endParaRPr>
          </a:p>
          <a:p>
            <a:pPr marL="0" lvl="0" indent="0" algn="just">
              <a:buNone/>
            </a:pPr>
            <a:endParaRPr lang="fr-FR" sz="1500" dirty="0">
              <a:latin typeface="Tahoma" panose="020B0604030504040204" pitchFamily="34" charset="0"/>
              <a:ea typeface="Tahoma" panose="020B0604030504040204" pitchFamily="34" charset="0"/>
              <a:cs typeface="Tahoma" panose="020B0604030504040204" pitchFamily="34" charset="0"/>
            </a:endParaRPr>
          </a:p>
          <a:p>
            <a:pPr marL="12700" marR="24090" indent="-457200" algn="just">
              <a:spcAft>
                <a:spcPts val="554"/>
              </a:spcAft>
              <a:buFont typeface="+mj-lt"/>
              <a:buAutoNum type="alphaUcPeriod" startAt="3"/>
            </a:pPr>
            <a:r>
              <a:rPr lang="fr-FR" sz="1600" b="1" dirty="0" smtClean="0">
                <a:latin typeface="Tahoma"/>
                <a:cs typeface="Tahoma"/>
              </a:rPr>
              <a:t>PUBLIC CIBLE </a:t>
            </a:r>
            <a:endParaRPr lang="fr-FR" sz="1600" b="1" dirty="0">
              <a:latin typeface="Tahoma"/>
              <a:cs typeface="Tahoma"/>
            </a:endParaRPr>
          </a:p>
          <a:p>
            <a:pPr marL="0" indent="0" algn="just">
              <a:buNone/>
            </a:pPr>
            <a:r>
              <a:rPr lang="fr-FR" sz="2100" dirty="0">
                <a:latin typeface="Tahoma" panose="020B0604030504040204" pitchFamily="34" charset="0"/>
                <a:ea typeface="Tahoma" panose="020B0604030504040204" pitchFamily="34" charset="0"/>
                <a:cs typeface="Tahoma" panose="020B0604030504040204" pitchFamily="34" charset="0"/>
              </a:rPr>
              <a:t>Ce cours est destiné aux </a:t>
            </a:r>
            <a:r>
              <a:rPr lang="fr-FR" sz="2100" dirty="0" smtClean="0">
                <a:latin typeface="Tahoma" panose="020B0604030504040204" pitchFamily="34" charset="0"/>
                <a:ea typeface="Tahoma" panose="020B0604030504040204" pitchFamily="34" charset="0"/>
                <a:cs typeface="Tahoma" panose="020B0604030504040204" pitchFamily="34" charset="0"/>
              </a:rPr>
              <a:t>gestionnaires</a:t>
            </a:r>
            <a:r>
              <a:rPr lang="fr-FR" sz="2100" dirty="0">
                <a:latin typeface="Tahoma" panose="020B0604030504040204" pitchFamily="34" charset="0"/>
                <a:ea typeface="Tahoma" panose="020B0604030504040204" pitchFamily="34" charset="0"/>
                <a:cs typeface="Tahoma" panose="020B0604030504040204" pitchFamily="34" charset="0"/>
              </a:rPr>
              <a:t>, ingénieurs et </a:t>
            </a:r>
            <a:r>
              <a:rPr lang="fr-FR" sz="2100" dirty="0" smtClean="0">
                <a:latin typeface="Tahoma" panose="020B0604030504040204" pitchFamily="34" charset="0"/>
                <a:ea typeface="Tahoma" panose="020B0604030504040204" pitchFamily="34" charset="0"/>
                <a:cs typeface="Tahoma" panose="020B0604030504040204" pitchFamily="34" charset="0"/>
              </a:rPr>
              <a:t>personnels des structures de régulation, </a:t>
            </a:r>
            <a:r>
              <a:rPr lang="fr-FR" sz="2100" dirty="0">
                <a:latin typeface="Tahoma" panose="020B0604030504040204" pitchFamily="34" charset="0"/>
                <a:ea typeface="Tahoma" panose="020B0604030504040204" pitchFamily="34" charset="0"/>
                <a:cs typeface="Tahoma" panose="020B0604030504040204" pitchFamily="34" charset="0"/>
              </a:rPr>
              <a:t>des organisations gouvernementales, des </a:t>
            </a:r>
            <a:r>
              <a:rPr lang="fr-FR" sz="2100" dirty="0" smtClean="0">
                <a:latin typeface="Tahoma" panose="020B0604030504040204" pitchFamily="34" charset="0"/>
                <a:ea typeface="Tahoma" panose="020B0604030504040204" pitchFamily="34" charset="0"/>
                <a:cs typeface="Tahoma" panose="020B0604030504040204" pitchFamily="34" charset="0"/>
              </a:rPr>
              <a:t>opérateurs  ainsi que des institutions de formation intéressées par le large </a:t>
            </a:r>
            <a:r>
              <a:rPr lang="fr-FR" sz="2100" dirty="0">
                <a:latin typeface="Tahoma" panose="020B0604030504040204" pitchFamily="34" charset="0"/>
                <a:ea typeface="Tahoma" panose="020B0604030504040204" pitchFamily="34" charset="0"/>
                <a:cs typeface="Tahoma" panose="020B0604030504040204" pitchFamily="34" charset="0"/>
              </a:rPr>
              <a:t>bande sans </a:t>
            </a:r>
            <a:r>
              <a:rPr lang="fr-FR" sz="2100" dirty="0" smtClean="0">
                <a:latin typeface="Tahoma" panose="020B0604030504040204" pitchFamily="34" charset="0"/>
                <a:ea typeface="Tahoma" panose="020B0604030504040204" pitchFamily="34" charset="0"/>
                <a:cs typeface="Tahoma" panose="020B0604030504040204" pitchFamily="34" charset="0"/>
              </a:rPr>
              <a:t>fil.</a:t>
            </a:r>
          </a:p>
          <a:p>
            <a:pPr marL="12700" marR="24090" indent="-457200">
              <a:spcAft>
                <a:spcPts val="554"/>
              </a:spcAft>
              <a:buFont typeface="+mj-lt"/>
              <a:buAutoNum type="alphaUcPeriod"/>
            </a:pPr>
            <a:endParaRPr lang="fr-FR" sz="1600" b="1" dirty="0">
              <a:latin typeface="Tahoma"/>
              <a:cs typeface="Tahoma"/>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106DA3B6-A48B-4115-BA7F-5A7C992680ED}" type="datetime1">
              <a:rPr lang="fr-FR" smtClean="0"/>
              <a:pPr/>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3</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12" name="Titre 1"/>
          <p:cNvSpPr txBox="1">
            <a:spLocks/>
          </p:cNvSpPr>
          <p:nvPr/>
        </p:nvSpPr>
        <p:spPr bwMode="auto">
          <a:xfrm>
            <a:off x="4308228" y="923175"/>
            <a:ext cx="4302371"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4" name="ZoneTexte 13"/>
          <p:cNvSpPr txBox="1"/>
          <p:nvPr/>
        </p:nvSpPr>
        <p:spPr>
          <a:xfrm>
            <a:off x="1187624" y="107921"/>
            <a:ext cx="6768752" cy="523220"/>
          </a:xfrm>
          <a:prstGeom prst="rect">
            <a:avLst/>
          </a:prstGeom>
          <a:solidFill>
            <a:schemeClr val="accent5">
              <a:lumMod val="60000"/>
              <a:lumOff val="40000"/>
            </a:schemeClr>
          </a:solidFill>
        </p:spPr>
        <p:txBody>
          <a:bodyPr wrap="square" rtlCol="0">
            <a:spAutoFit/>
          </a:bodyPr>
          <a:lstStyle/>
          <a:p>
            <a:r>
              <a:rPr lang="fr-FR" sz="2800" dirty="0" smtClean="0"/>
              <a:t>PLAN DE FORMATION REVISE SUP’PTIC 2020</a:t>
            </a:r>
            <a:endParaRPr lang="fr-FR" sz="2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rgbClr val="FF0000"/>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fontScale="92500" lnSpcReduction="10000"/>
          </a:bodyPr>
          <a:lstStyle/>
          <a:p>
            <a:pPr marR="24090" algn="just">
              <a:spcAft>
                <a:spcPts val="554"/>
              </a:spcAft>
              <a:buFont typeface="+mj-lt"/>
              <a:buAutoNum type="alphaUcPeriod" startAt="3"/>
            </a:pPr>
            <a:r>
              <a:rPr lang="fr-FR" sz="1600" b="1" dirty="0" smtClean="0">
                <a:latin typeface="Tahoma"/>
                <a:cs typeface="Tahoma"/>
              </a:rPr>
              <a:t>PUBLIC CIBLE  (suite)</a:t>
            </a:r>
            <a:endParaRPr lang="fr-FR" sz="1600" b="1" dirty="0">
              <a:latin typeface="Tahoma"/>
              <a:cs typeface="Tahoma"/>
            </a:endParaRPr>
          </a:p>
          <a:p>
            <a:pPr marL="0" indent="0" algn="just">
              <a:buNone/>
            </a:pPr>
            <a:r>
              <a:rPr lang="fr-FR" sz="2100" dirty="0" smtClean="0">
                <a:latin typeface="Tahoma" panose="020B0604030504040204" pitchFamily="34" charset="0"/>
                <a:ea typeface="Tahoma" panose="020B0604030504040204" pitchFamily="34" charset="0"/>
                <a:cs typeface="Tahoma" panose="020B0604030504040204" pitchFamily="34" charset="0"/>
              </a:rPr>
              <a:t>Il s’adresse également au Responsables </a:t>
            </a:r>
            <a:r>
              <a:rPr lang="fr-FR" sz="2100" dirty="0">
                <a:latin typeface="Tahoma" panose="020B0604030504040204" pitchFamily="34" charset="0"/>
                <a:ea typeface="Tahoma" panose="020B0604030504040204" pitchFamily="34" charset="0"/>
                <a:cs typeface="Tahoma" panose="020B0604030504040204" pitchFamily="34" charset="0"/>
              </a:rPr>
              <a:t>et spécialistes des  services d'exploitation de </a:t>
            </a:r>
            <a:r>
              <a:rPr lang="fr-FR" sz="2100" dirty="0" smtClean="0">
                <a:latin typeface="Tahoma" panose="020B0604030504040204" pitchFamily="34" charset="0"/>
                <a:ea typeface="Tahoma" panose="020B0604030504040204" pitchFamily="34" charset="0"/>
                <a:cs typeface="Tahoma" panose="020B0604030504040204" pitchFamily="34" charset="0"/>
              </a:rPr>
              <a:t>réseaux multiservices ainsi que les opérateurs </a:t>
            </a:r>
            <a:r>
              <a:rPr lang="fr-FR" sz="2100" dirty="0">
                <a:latin typeface="Tahoma" panose="020B0604030504040204" pitchFamily="34" charset="0"/>
                <a:ea typeface="Tahoma" panose="020B0604030504040204" pitchFamily="34" charset="0"/>
                <a:cs typeface="Tahoma" panose="020B0604030504040204" pitchFamily="34" charset="0"/>
              </a:rPr>
              <a:t>de téléphonie mobile</a:t>
            </a:r>
            <a:r>
              <a:rPr lang="fr-FR" sz="2100" dirty="0" smtClean="0">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fr-FR" sz="2100" dirty="0" smtClean="0">
              <a:latin typeface="Tahoma" panose="020B0604030504040204" pitchFamily="34" charset="0"/>
              <a:ea typeface="Tahoma" panose="020B0604030504040204" pitchFamily="34" charset="0"/>
              <a:cs typeface="Tahoma" panose="020B0604030504040204" pitchFamily="34" charset="0"/>
            </a:endParaRPr>
          </a:p>
          <a:p>
            <a:pPr marR="24090" algn="just">
              <a:spcAft>
                <a:spcPts val="554"/>
              </a:spcAft>
              <a:buFont typeface="+mj-lt"/>
              <a:buAutoNum type="alphaUcPeriod" startAt="4"/>
            </a:pPr>
            <a:r>
              <a:rPr lang="fr-FR" sz="1600" b="1" dirty="0" smtClean="0">
                <a:latin typeface="Tahoma"/>
                <a:cs typeface="Tahoma"/>
              </a:rPr>
              <a:t>CONTENU DU COURS </a:t>
            </a:r>
          </a:p>
          <a:p>
            <a:pPr>
              <a:buFont typeface="Wingdings" panose="05000000000000000000" pitchFamily="2" charset="2"/>
              <a:buChar char="§"/>
            </a:pPr>
            <a:r>
              <a:rPr lang="fr-FR" sz="2400" dirty="0"/>
              <a:t>Technologies pour assurer une bonne </a:t>
            </a:r>
            <a:r>
              <a:rPr lang="fr-FR" sz="2400" dirty="0" smtClean="0"/>
              <a:t>efficacité spectrale;</a:t>
            </a:r>
          </a:p>
          <a:p>
            <a:pPr>
              <a:buFont typeface="Wingdings" panose="05000000000000000000" pitchFamily="2" charset="2"/>
              <a:buChar char="§"/>
            </a:pPr>
            <a:r>
              <a:rPr lang="fr-FR" sz="2400" dirty="0" smtClean="0"/>
              <a:t>Efficacité </a:t>
            </a:r>
            <a:r>
              <a:rPr lang="fr-FR" sz="2400" dirty="0"/>
              <a:t>des systèmes de communication </a:t>
            </a:r>
            <a:r>
              <a:rPr lang="fr-FR" sz="2400" dirty="0" smtClean="0"/>
              <a:t>sans </a:t>
            </a:r>
            <a:r>
              <a:rPr lang="fr-FR" sz="2400" dirty="0"/>
              <a:t>fil </a:t>
            </a:r>
            <a:r>
              <a:rPr lang="fr-FR" sz="2400" dirty="0" smtClean="0"/>
              <a:t>;</a:t>
            </a:r>
          </a:p>
          <a:p>
            <a:pPr>
              <a:buFont typeface="Wingdings" panose="05000000000000000000" pitchFamily="2" charset="2"/>
              <a:buChar char="§"/>
            </a:pPr>
            <a:r>
              <a:rPr lang="fr-FR" sz="2400" dirty="0" smtClean="0"/>
              <a:t>Evolution du système cellulaire jusqu’à la  5G;</a:t>
            </a:r>
            <a:endParaRPr lang="fr-FR" sz="2400" dirty="0"/>
          </a:p>
          <a:p>
            <a:pPr>
              <a:buFont typeface="Wingdings" panose="05000000000000000000" pitchFamily="2" charset="2"/>
              <a:buChar char="§"/>
            </a:pPr>
            <a:r>
              <a:rPr lang="fr-FR" sz="2400" dirty="0" smtClean="0"/>
              <a:t>Métriques </a:t>
            </a:r>
            <a:r>
              <a:rPr lang="fr-FR" sz="2400" dirty="0"/>
              <a:t>QoS large </a:t>
            </a:r>
            <a:r>
              <a:rPr lang="fr-FR" sz="2400" dirty="0" smtClean="0"/>
              <a:t>bande;</a:t>
            </a:r>
          </a:p>
          <a:p>
            <a:pPr>
              <a:buFont typeface="Wingdings" panose="05000000000000000000" pitchFamily="2" charset="2"/>
              <a:buChar char="§"/>
            </a:pPr>
            <a:r>
              <a:rPr lang="fr-FR" sz="2400" dirty="0" smtClean="0"/>
              <a:t>Exigences </a:t>
            </a:r>
            <a:r>
              <a:rPr lang="fr-FR" sz="2400" dirty="0"/>
              <a:t>de qualité de service pour différents </a:t>
            </a:r>
            <a:r>
              <a:rPr lang="fr-FR" sz="2400" dirty="0" smtClean="0"/>
              <a:t>services </a:t>
            </a:r>
            <a:r>
              <a:rPr lang="fr-FR" sz="2400" dirty="0"/>
              <a:t>de radiocommunications ; </a:t>
            </a:r>
            <a:endParaRPr lang="fr-FR" sz="2400" dirty="0" smtClean="0"/>
          </a:p>
          <a:p>
            <a:pPr>
              <a:buFont typeface="Wingdings" panose="05000000000000000000" pitchFamily="2" charset="2"/>
              <a:buChar char="§"/>
            </a:pPr>
            <a:r>
              <a:rPr lang="fr-FR" sz="2400" dirty="0" smtClean="0"/>
              <a:t>Etude </a:t>
            </a:r>
            <a:r>
              <a:rPr lang="fr-FR" sz="2400" dirty="0"/>
              <a:t>de cas d’un pays de l’Afrique </a:t>
            </a:r>
            <a:r>
              <a:rPr lang="fr-FR" sz="2400" dirty="0" smtClean="0"/>
              <a:t>Sub-Saharienne</a:t>
            </a:r>
            <a:r>
              <a:rPr lang="fr-FR" sz="2400" dirty="0"/>
              <a:t>.</a:t>
            </a:r>
          </a:p>
          <a:p>
            <a:endParaRPr lang="fr-FR" sz="2400" dirty="0"/>
          </a:p>
          <a:p>
            <a:pPr marL="0" indent="0" algn="just">
              <a:buNone/>
            </a:pPr>
            <a:endParaRPr lang="fr-FR" sz="2100" dirty="0" smtClean="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p:cNvSpPr>
            <a:spLocks noGrp="1"/>
          </p:cNvSpPr>
          <p:nvPr>
            <p:ph type="dt" sz="half" idx="10"/>
          </p:nvPr>
        </p:nvSpPr>
        <p:spPr/>
        <p:txBody>
          <a:bodyPr/>
          <a:lstStyle/>
          <a:p>
            <a:fld id="{106DA3B6-A48B-4115-BA7F-5A7C992680ED}" type="datetime1">
              <a:rPr lang="fr-FR" smtClean="0"/>
              <a:pPr/>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4</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12" name="Titre 1"/>
          <p:cNvSpPr txBox="1">
            <a:spLocks/>
          </p:cNvSpPr>
          <p:nvPr/>
        </p:nvSpPr>
        <p:spPr bwMode="auto">
          <a:xfrm>
            <a:off x="4308228" y="923175"/>
            <a:ext cx="4302371"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3" name="ZoneTexte 12"/>
          <p:cNvSpPr txBox="1"/>
          <p:nvPr/>
        </p:nvSpPr>
        <p:spPr>
          <a:xfrm>
            <a:off x="1187623" y="179929"/>
            <a:ext cx="6885177" cy="523220"/>
          </a:xfrm>
          <a:prstGeom prst="rect">
            <a:avLst/>
          </a:prstGeom>
          <a:solidFill>
            <a:schemeClr val="accent5">
              <a:lumMod val="60000"/>
              <a:lumOff val="40000"/>
            </a:schemeClr>
          </a:solidFill>
        </p:spPr>
        <p:txBody>
          <a:bodyPr wrap="square" rtlCol="0">
            <a:spAutoFit/>
          </a:bodyPr>
          <a:lstStyle/>
          <a:p>
            <a:r>
              <a:rPr lang="fr-FR" sz="2800" dirty="0"/>
              <a:t>PLAN DE FORMATION </a:t>
            </a:r>
            <a:r>
              <a:rPr lang="fr-FR" sz="2800" dirty="0" smtClean="0"/>
              <a:t> </a:t>
            </a:r>
            <a:r>
              <a:rPr lang="fr-FR" sz="2800" dirty="0"/>
              <a:t>SUP’PTIC </a:t>
            </a:r>
            <a:r>
              <a:rPr lang="fr-FR" sz="2800" dirty="0" smtClean="0"/>
              <a:t>2021</a:t>
            </a:r>
            <a:endParaRPr lang="fr-FR" sz="2800" dirty="0"/>
          </a:p>
        </p:txBody>
      </p:sp>
    </p:spTree>
    <p:extLst>
      <p:ext uri="{BB962C8B-B14F-4D97-AF65-F5344CB8AC3E}">
        <p14:creationId xmlns:p14="http://schemas.microsoft.com/office/powerpoint/2010/main" val="999078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rgbClr val="FF0000"/>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fontScale="92500" lnSpcReduction="20000"/>
          </a:bodyPr>
          <a:lstStyle/>
          <a:p>
            <a:pPr marL="12700" marR="24090" indent="-457200">
              <a:spcAft>
                <a:spcPts val="554"/>
              </a:spcAft>
            </a:pPr>
            <a:r>
              <a:rPr lang="fr-FR" sz="1600" b="1" dirty="0">
                <a:latin typeface="Tahoma"/>
                <a:cs typeface="Tahoma"/>
              </a:rPr>
              <a:t>TITRE DU </a:t>
            </a:r>
            <a:r>
              <a:rPr lang="fr-FR" sz="1600" b="1" dirty="0" smtClean="0">
                <a:latin typeface="Tahoma"/>
                <a:cs typeface="Tahoma"/>
              </a:rPr>
              <a:t>COURS</a:t>
            </a:r>
          </a:p>
          <a:p>
            <a:pPr marL="0" marR="24090" indent="0">
              <a:spcAft>
                <a:spcPts val="554"/>
              </a:spcAft>
              <a:buNone/>
            </a:pPr>
            <a:r>
              <a:rPr lang="fr-FR" sz="2000" dirty="0">
                <a:latin typeface="Tahoma" panose="020B0604030504040204" pitchFamily="34" charset="0"/>
                <a:ea typeface="Tahoma" panose="020B0604030504040204" pitchFamily="34" charset="0"/>
                <a:cs typeface="Tahoma" panose="020B0604030504040204" pitchFamily="34" charset="0"/>
              </a:rPr>
              <a:t>Les Réseaux d'accès optiques </a:t>
            </a:r>
            <a:r>
              <a:rPr lang="fr-FR" sz="2000" dirty="0" smtClean="0">
                <a:latin typeface="Tahoma" panose="020B0604030504040204" pitchFamily="34" charset="0"/>
                <a:ea typeface="Tahoma" panose="020B0604030504040204" pitchFamily="34" charset="0"/>
                <a:cs typeface="Tahoma" panose="020B0604030504040204" pitchFamily="34" charset="0"/>
              </a:rPr>
              <a:t>FTTH </a:t>
            </a:r>
            <a:r>
              <a:rPr lang="fr-FR" sz="2100" dirty="0" smtClean="0">
                <a:latin typeface="Tahoma" panose="020B0604030504040204" pitchFamily="34" charset="0"/>
                <a:ea typeface="Tahoma" panose="020B0604030504040204" pitchFamily="34" charset="0"/>
                <a:cs typeface="Tahoma" panose="020B0604030504040204" pitchFamily="34" charset="0"/>
              </a:rPr>
              <a:t>(FORM1101) </a:t>
            </a:r>
            <a:endParaRPr lang="fr-FR" sz="2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R="24090">
              <a:spcAft>
                <a:spcPts val="554"/>
              </a:spcAft>
              <a:buFont typeface="+mj-lt"/>
              <a:buAutoNum type="alphaUcPeriod" startAt="2"/>
            </a:pPr>
            <a:r>
              <a:rPr lang="fr-FR" sz="1600" b="1" dirty="0" smtClean="0">
                <a:latin typeface="Tahoma"/>
                <a:cs typeface="Tahoma"/>
              </a:rPr>
              <a:t>OBJECTIFS DU COURS </a:t>
            </a:r>
          </a:p>
          <a:p>
            <a:pPr marL="0" lvl="0" indent="0" algn="just">
              <a:buNone/>
            </a:pPr>
            <a:r>
              <a:rPr lang="fr-FR" sz="2000" dirty="0" smtClean="0">
                <a:latin typeface="Tahoma" panose="020B0604030504040204" pitchFamily="34" charset="0"/>
                <a:ea typeface="Tahoma" panose="020B0604030504040204" pitchFamily="34" charset="0"/>
                <a:cs typeface="Tahoma" panose="020B0604030504040204" pitchFamily="34" charset="0"/>
              </a:rPr>
              <a:t>Permettre </a:t>
            </a:r>
            <a:r>
              <a:rPr lang="fr-FR" sz="2000" dirty="0">
                <a:latin typeface="Tahoma" panose="020B0604030504040204" pitchFamily="34" charset="0"/>
                <a:ea typeface="Tahoma" panose="020B0604030504040204" pitchFamily="34" charset="0"/>
                <a:cs typeface="Tahoma" panose="020B0604030504040204" pitchFamily="34" charset="0"/>
              </a:rPr>
              <a:t>aux </a:t>
            </a:r>
            <a:r>
              <a:rPr lang="fr-FR" sz="2000" dirty="0" smtClean="0">
                <a:latin typeface="Tahoma" panose="020B0604030504040204" pitchFamily="34" charset="0"/>
                <a:ea typeface="Tahoma" panose="020B0604030504040204" pitchFamily="34" charset="0"/>
                <a:cs typeface="Tahoma" panose="020B0604030504040204" pitchFamily="34" charset="0"/>
              </a:rPr>
              <a:t>participants de disposer des connaissances </a:t>
            </a:r>
            <a:r>
              <a:rPr lang="fr-FR" sz="2000" dirty="0">
                <a:latin typeface="Tahoma" panose="020B0604030504040204" pitchFamily="34" charset="0"/>
                <a:ea typeface="Tahoma" panose="020B0604030504040204" pitchFamily="34" charset="0"/>
                <a:cs typeface="Tahoma" panose="020B0604030504040204" pitchFamily="34" charset="0"/>
              </a:rPr>
              <a:t>sur les différentes topologies de réseaux </a:t>
            </a:r>
            <a:r>
              <a:rPr lang="fr-FR" sz="2000" dirty="0" smtClean="0">
                <a:latin typeface="Tahoma" panose="020B0604030504040204" pitchFamily="34" charset="0"/>
                <a:ea typeface="Tahoma" panose="020B0604030504040204" pitchFamily="34" charset="0"/>
                <a:cs typeface="Tahoma" panose="020B0604030504040204" pitchFamily="34" charset="0"/>
              </a:rPr>
              <a:t>FTTH, des </a:t>
            </a:r>
            <a:r>
              <a:rPr lang="fr-FR" sz="2000" dirty="0">
                <a:latin typeface="Tahoma" panose="020B0604030504040204" pitchFamily="34" charset="0"/>
                <a:ea typeface="Tahoma" panose="020B0604030504040204" pitchFamily="34" charset="0"/>
                <a:cs typeface="Tahoma" panose="020B0604030504040204" pitchFamily="34" charset="0"/>
              </a:rPr>
              <a:t>notions </a:t>
            </a:r>
            <a:r>
              <a:rPr lang="fr-FR" sz="2000" dirty="0" smtClean="0">
                <a:latin typeface="Tahoma" panose="020B0604030504040204" pitchFamily="34" charset="0"/>
                <a:ea typeface="Tahoma" panose="020B0604030504040204" pitchFamily="34" charset="0"/>
                <a:cs typeface="Tahoma" panose="020B0604030504040204" pitchFamily="34" charset="0"/>
              </a:rPr>
              <a:t>d’ingénierie, de technologie </a:t>
            </a:r>
            <a:r>
              <a:rPr lang="fr-FR" sz="2000" dirty="0">
                <a:latin typeface="Tahoma" panose="020B0604030504040204" pitchFamily="34" charset="0"/>
                <a:ea typeface="Tahoma" panose="020B0604030504040204" pitchFamily="34" charset="0"/>
                <a:cs typeface="Tahoma" panose="020B0604030504040204" pitchFamily="34" charset="0"/>
              </a:rPr>
              <a:t>fibre et câble ainsi que les accessoires utilisées. </a:t>
            </a:r>
            <a:r>
              <a:rPr lang="fr-FR" sz="2000" dirty="0" smtClean="0">
                <a:latin typeface="Tahoma" panose="020B0604030504040204" pitchFamily="34" charset="0"/>
                <a:ea typeface="Tahoma" panose="020B0604030504040204" pitchFamily="34" charset="0"/>
                <a:cs typeface="Tahoma" panose="020B0604030504040204" pitchFamily="34" charset="0"/>
              </a:rPr>
              <a:t>Les participants maîtriseront également les techniques de </a:t>
            </a:r>
            <a:r>
              <a:rPr lang="fr-FR" sz="2000" dirty="0">
                <a:latin typeface="Tahoma" panose="020B0604030504040204" pitchFamily="34" charset="0"/>
                <a:ea typeface="Tahoma" panose="020B0604030504040204" pitchFamily="34" charset="0"/>
                <a:cs typeface="Tahoma" panose="020B0604030504040204" pitchFamily="34" charset="0"/>
              </a:rPr>
              <a:t>déploiement des réseaux </a:t>
            </a:r>
            <a:r>
              <a:rPr lang="fr-FR" sz="2000" dirty="0" smtClean="0">
                <a:latin typeface="Tahoma" panose="020B0604030504040204" pitchFamily="34" charset="0"/>
                <a:ea typeface="Tahoma" panose="020B0604030504040204" pitchFamily="34" charset="0"/>
                <a:cs typeface="Tahoma" panose="020B0604030504040204" pitchFamily="34" charset="0"/>
              </a:rPr>
              <a:t>FTTH ainsi que les </a:t>
            </a:r>
            <a:r>
              <a:rPr lang="fr-FR" sz="2000" dirty="0">
                <a:latin typeface="Tahoma" panose="020B0604030504040204" pitchFamily="34" charset="0"/>
                <a:ea typeface="Tahoma" panose="020B0604030504040204" pitchFamily="34" charset="0"/>
                <a:cs typeface="Tahoma" panose="020B0604030504040204" pitchFamily="34" charset="0"/>
              </a:rPr>
              <a:t>tests et mesures effectués lors de l’installation de ces </a:t>
            </a:r>
            <a:r>
              <a:rPr lang="fr-FR" sz="2000" dirty="0" smtClean="0">
                <a:latin typeface="Tahoma" panose="020B0604030504040204" pitchFamily="34" charset="0"/>
                <a:ea typeface="Tahoma" panose="020B0604030504040204" pitchFamily="34" charset="0"/>
                <a:cs typeface="Tahoma" panose="020B0604030504040204" pitchFamily="34" charset="0"/>
              </a:rPr>
              <a:t>réseaux</a:t>
            </a:r>
            <a:r>
              <a:rPr lang="fr-FR" sz="2000" dirty="0">
                <a:latin typeface="Tahoma" panose="020B0604030504040204" pitchFamily="34" charset="0"/>
                <a:ea typeface="Tahoma" panose="020B0604030504040204" pitchFamily="34" charset="0"/>
                <a:cs typeface="Tahoma" panose="020B0604030504040204" pitchFamily="34" charset="0"/>
              </a:rPr>
              <a:t>.</a:t>
            </a:r>
            <a:endParaRPr lang="fr-FR" sz="1500" dirty="0">
              <a:latin typeface="Tahoma" panose="020B0604030504040204" pitchFamily="34" charset="0"/>
              <a:ea typeface="Tahoma" panose="020B0604030504040204" pitchFamily="34" charset="0"/>
              <a:cs typeface="Tahoma" panose="020B0604030504040204" pitchFamily="34" charset="0"/>
            </a:endParaRPr>
          </a:p>
          <a:p>
            <a:pPr marL="12700" marR="24090" indent="-457200" algn="just">
              <a:spcAft>
                <a:spcPts val="554"/>
              </a:spcAft>
              <a:buFont typeface="+mj-lt"/>
              <a:buAutoNum type="alphaUcPeriod" startAt="3"/>
            </a:pPr>
            <a:r>
              <a:rPr lang="fr-FR" sz="1600" b="1" dirty="0" smtClean="0">
                <a:latin typeface="Tahoma"/>
                <a:cs typeface="Tahoma"/>
              </a:rPr>
              <a:t>PUBLIC CIBLE </a:t>
            </a:r>
            <a:endParaRPr lang="fr-FR" sz="1600" b="1" dirty="0">
              <a:latin typeface="Tahoma"/>
              <a:cs typeface="Tahoma"/>
            </a:endParaRPr>
          </a:p>
          <a:p>
            <a:pPr marL="0" indent="0" algn="just">
              <a:buNone/>
            </a:pPr>
            <a:r>
              <a:rPr lang="fr-FR" sz="2100" dirty="0">
                <a:latin typeface="Tahoma" panose="020B0604030504040204" pitchFamily="34" charset="0"/>
                <a:ea typeface="Tahoma" panose="020B0604030504040204" pitchFamily="34" charset="0"/>
                <a:cs typeface="Tahoma" panose="020B0604030504040204" pitchFamily="34" charset="0"/>
              </a:rPr>
              <a:t>Ce cours est destiné </a:t>
            </a:r>
            <a:r>
              <a:rPr lang="fr-FR" sz="2100" dirty="0" smtClean="0">
                <a:latin typeface="Tahoma" panose="020B0604030504040204" pitchFamily="34" charset="0"/>
                <a:ea typeface="Tahoma" panose="020B0604030504040204" pitchFamily="34" charset="0"/>
                <a:cs typeface="Tahoma" panose="020B0604030504040204" pitchFamily="34" charset="0"/>
              </a:rPr>
              <a:t>aux techniciens, </a:t>
            </a:r>
            <a:r>
              <a:rPr lang="fr-FR" sz="2100" dirty="0">
                <a:latin typeface="Tahoma" panose="020B0604030504040204" pitchFamily="34" charset="0"/>
                <a:ea typeface="Tahoma" panose="020B0604030504040204" pitchFamily="34" charset="0"/>
                <a:cs typeface="Tahoma" panose="020B0604030504040204" pitchFamily="34" charset="0"/>
              </a:rPr>
              <a:t>ingénieurs et </a:t>
            </a:r>
            <a:r>
              <a:rPr lang="fr-FR" sz="2100" dirty="0" smtClean="0">
                <a:latin typeface="Tahoma" panose="020B0604030504040204" pitchFamily="34" charset="0"/>
                <a:ea typeface="Tahoma" panose="020B0604030504040204" pitchFamily="34" charset="0"/>
                <a:cs typeface="Tahoma" panose="020B0604030504040204" pitchFamily="34" charset="0"/>
              </a:rPr>
              <a:t>personnels des structures de régulation, </a:t>
            </a:r>
            <a:r>
              <a:rPr lang="fr-FR" sz="2100" dirty="0">
                <a:latin typeface="Tahoma" panose="020B0604030504040204" pitchFamily="34" charset="0"/>
                <a:ea typeface="Tahoma" panose="020B0604030504040204" pitchFamily="34" charset="0"/>
                <a:cs typeface="Tahoma" panose="020B0604030504040204" pitchFamily="34" charset="0"/>
              </a:rPr>
              <a:t>des organisations gouvernementales, des </a:t>
            </a:r>
            <a:r>
              <a:rPr lang="fr-FR" sz="2100" dirty="0" smtClean="0">
                <a:latin typeface="Tahoma" panose="020B0604030504040204" pitchFamily="34" charset="0"/>
                <a:ea typeface="Tahoma" panose="020B0604030504040204" pitchFamily="34" charset="0"/>
                <a:cs typeface="Tahoma" panose="020B0604030504040204" pitchFamily="34" charset="0"/>
              </a:rPr>
              <a:t>opérateurs  ainsi que des institutions de formation intéressées par la FTTH. Plus largement, Il s’adresse aux étudiants et toute personne souhaitant savoir davantage sur la technologie. </a:t>
            </a:r>
          </a:p>
          <a:p>
            <a:pPr marL="12700" marR="24090" indent="-457200">
              <a:spcAft>
                <a:spcPts val="554"/>
              </a:spcAft>
              <a:buFont typeface="+mj-lt"/>
              <a:buAutoNum type="alphaUcPeriod"/>
            </a:pPr>
            <a:endParaRPr lang="fr-FR" sz="1600" b="1" dirty="0">
              <a:latin typeface="Tahoma"/>
              <a:cs typeface="Tahoma"/>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3F95CA67-A947-4B34-A832-D9A928C86D5F}"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5</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12" name="Titre 1"/>
          <p:cNvSpPr txBox="1">
            <a:spLocks/>
          </p:cNvSpPr>
          <p:nvPr/>
        </p:nvSpPr>
        <p:spPr bwMode="auto">
          <a:xfrm>
            <a:off x="4308228" y="923175"/>
            <a:ext cx="4302371"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4" name="ZoneTexte 13"/>
          <p:cNvSpPr txBox="1"/>
          <p:nvPr/>
        </p:nvSpPr>
        <p:spPr>
          <a:xfrm>
            <a:off x="1187624" y="107921"/>
            <a:ext cx="6768752" cy="523220"/>
          </a:xfrm>
          <a:prstGeom prst="rect">
            <a:avLst/>
          </a:prstGeom>
          <a:solidFill>
            <a:schemeClr val="accent5">
              <a:lumMod val="60000"/>
              <a:lumOff val="40000"/>
            </a:schemeClr>
          </a:solidFill>
        </p:spPr>
        <p:txBody>
          <a:bodyPr wrap="square" rtlCol="0">
            <a:spAutoFit/>
          </a:bodyPr>
          <a:lstStyle/>
          <a:p>
            <a:r>
              <a:rPr lang="fr-FR" sz="2800" dirty="0" smtClean="0"/>
              <a:t>   PLAN DE FORMATION SUP’PTIC 2021</a:t>
            </a:r>
            <a:endParaRPr lang="fr-FR" sz="2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rgbClr val="FF0000"/>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a:bodyPr>
          <a:lstStyle/>
          <a:p>
            <a:pPr marR="24090" algn="just">
              <a:spcAft>
                <a:spcPts val="554"/>
              </a:spcAft>
              <a:buFont typeface="+mj-lt"/>
              <a:buAutoNum type="alphaUcPeriod" startAt="3"/>
            </a:pPr>
            <a:r>
              <a:rPr lang="fr-FR" sz="1600" b="1" dirty="0" smtClean="0">
                <a:latin typeface="Tahoma"/>
                <a:cs typeface="Tahoma"/>
              </a:rPr>
              <a:t>PUBLIC CIBLE  (suite)</a:t>
            </a:r>
            <a:endParaRPr lang="fr-FR" sz="1600" b="1" dirty="0">
              <a:latin typeface="Tahoma"/>
              <a:cs typeface="Tahoma"/>
            </a:endParaRPr>
          </a:p>
          <a:p>
            <a:pPr marL="0" indent="0" algn="just">
              <a:buNone/>
            </a:pPr>
            <a:r>
              <a:rPr lang="fr-FR" sz="2100" dirty="0" smtClean="0">
                <a:latin typeface="Tahoma" panose="020B0604030504040204" pitchFamily="34" charset="0"/>
                <a:ea typeface="Tahoma" panose="020B0604030504040204" pitchFamily="34" charset="0"/>
                <a:cs typeface="Tahoma" panose="020B0604030504040204" pitchFamily="34" charset="0"/>
              </a:rPr>
              <a:t>Il s’adresse également au Responsables </a:t>
            </a:r>
            <a:r>
              <a:rPr lang="fr-FR" sz="2100" dirty="0">
                <a:latin typeface="Tahoma" panose="020B0604030504040204" pitchFamily="34" charset="0"/>
                <a:ea typeface="Tahoma" panose="020B0604030504040204" pitchFamily="34" charset="0"/>
                <a:cs typeface="Tahoma" panose="020B0604030504040204" pitchFamily="34" charset="0"/>
              </a:rPr>
              <a:t>et spécialistes des  services d'exploitation de </a:t>
            </a:r>
            <a:r>
              <a:rPr lang="fr-FR" sz="2100" dirty="0" smtClean="0">
                <a:latin typeface="Tahoma" panose="020B0604030504040204" pitchFamily="34" charset="0"/>
                <a:ea typeface="Tahoma" panose="020B0604030504040204" pitchFamily="34" charset="0"/>
                <a:cs typeface="Tahoma" panose="020B0604030504040204" pitchFamily="34" charset="0"/>
              </a:rPr>
              <a:t>réseaux multiservices ainsi que ceux  </a:t>
            </a:r>
            <a:r>
              <a:rPr lang="fr-FR" sz="2100" dirty="0">
                <a:latin typeface="Tahoma" panose="020B0604030504040204" pitchFamily="34" charset="0"/>
                <a:ea typeface="Tahoma" panose="020B0604030504040204" pitchFamily="34" charset="0"/>
                <a:cs typeface="Tahoma" panose="020B0604030504040204" pitchFamily="34" charset="0"/>
              </a:rPr>
              <a:t>d</a:t>
            </a:r>
            <a:r>
              <a:rPr lang="fr-FR" sz="2100" dirty="0" smtClean="0">
                <a:latin typeface="Tahoma" panose="020B0604030504040204" pitchFamily="34" charset="0"/>
                <a:ea typeface="Tahoma" panose="020B0604030504040204" pitchFamily="34" charset="0"/>
                <a:cs typeface="Tahoma" panose="020B0604030504040204" pitchFamily="34" charset="0"/>
              </a:rPr>
              <a:t>es collectivités territoriales.</a:t>
            </a:r>
          </a:p>
          <a:p>
            <a:pPr marR="24090" algn="just">
              <a:spcAft>
                <a:spcPts val="554"/>
              </a:spcAft>
              <a:buFont typeface="+mj-lt"/>
              <a:buAutoNum type="alphaUcPeriod" startAt="4"/>
            </a:pPr>
            <a:r>
              <a:rPr lang="fr-FR" sz="1600" b="1" dirty="0" smtClean="0">
                <a:latin typeface="Tahoma"/>
                <a:cs typeface="Tahoma"/>
              </a:rPr>
              <a:t>CONTENU DU COURS </a:t>
            </a:r>
          </a:p>
          <a:p>
            <a:pPr>
              <a:buFont typeface="Wingdings" panose="05000000000000000000" pitchFamily="2" charset="2"/>
              <a:buChar char="§"/>
            </a:pPr>
            <a:r>
              <a:rPr lang="fr-FR" sz="2400" dirty="0"/>
              <a:t>Introduction aux réseaux d'accès optiques </a:t>
            </a:r>
            <a:r>
              <a:rPr lang="fr-FR" sz="2400" dirty="0" smtClean="0"/>
              <a:t>FTTH</a:t>
            </a:r>
          </a:p>
          <a:p>
            <a:pPr>
              <a:buFont typeface="Wingdings" panose="05000000000000000000" pitchFamily="2" charset="2"/>
              <a:buChar char="§"/>
            </a:pPr>
            <a:r>
              <a:rPr lang="fr-FR" sz="2400" dirty="0"/>
              <a:t>Technologies et </a:t>
            </a:r>
            <a:r>
              <a:rPr lang="fr-FR" sz="2400" dirty="0" smtClean="0"/>
              <a:t>composants</a:t>
            </a:r>
          </a:p>
          <a:p>
            <a:pPr>
              <a:buFont typeface="Wingdings" panose="05000000000000000000" pitchFamily="2" charset="2"/>
              <a:buChar char="§"/>
            </a:pPr>
            <a:r>
              <a:rPr lang="fr-FR" sz="2400" dirty="0"/>
              <a:t>La chaîne </a:t>
            </a:r>
            <a:r>
              <a:rPr lang="fr-FR" sz="2400" dirty="0" smtClean="0"/>
              <a:t>FTTH</a:t>
            </a:r>
          </a:p>
          <a:p>
            <a:pPr>
              <a:buFont typeface="Wingdings" panose="05000000000000000000" pitchFamily="2" charset="2"/>
              <a:buChar char="§"/>
            </a:pPr>
            <a:r>
              <a:rPr lang="fr-FR" sz="2400" dirty="0"/>
              <a:t>Tests et mesures </a:t>
            </a:r>
            <a:endParaRPr lang="fr-FR" sz="2400" dirty="0" smtClean="0"/>
          </a:p>
          <a:p>
            <a:pPr>
              <a:buFont typeface="Wingdings" panose="05000000000000000000" pitchFamily="2" charset="2"/>
              <a:buChar char="§"/>
            </a:pPr>
            <a:r>
              <a:rPr lang="fr-FR" sz="2400" dirty="0"/>
              <a:t>Règles et techniques de mise en </a:t>
            </a:r>
            <a:r>
              <a:rPr lang="fr-FR" sz="2400" dirty="0" smtClean="0"/>
              <a:t>œuvre </a:t>
            </a:r>
            <a:endParaRPr lang="fr-FR" sz="2400" dirty="0"/>
          </a:p>
          <a:p>
            <a:pPr marL="0" indent="0" algn="just">
              <a:buNone/>
            </a:pPr>
            <a:endParaRPr lang="fr-FR" sz="2100" dirty="0" smtClean="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p:cNvSpPr>
            <a:spLocks noGrp="1"/>
          </p:cNvSpPr>
          <p:nvPr>
            <p:ph type="dt" sz="half" idx="10"/>
          </p:nvPr>
        </p:nvSpPr>
        <p:spPr/>
        <p:txBody>
          <a:bodyPr/>
          <a:lstStyle/>
          <a:p>
            <a:fld id="{C96FA216-1BD6-4A45-933B-E73CA611903F}"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6</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12" name="Titre 1"/>
          <p:cNvSpPr txBox="1">
            <a:spLocks/>
          </p:cNvSpPr>
          <p:nvPr/>
        </p:nvSpPr>
        <p:spPr bwMode="auto">
          <a:xfrm>
            <a:off x="4308228" y="923175"/>
            <a:ext cx="4302371"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3" name="ZoneTexte 12"/>
          <p:cNvSpPr txBox="1"/>
          <p:nvPr/>
        </p:nvSpPr>
        <p:spPr>
          <a:xfrm>
            <a:off x="1187623" y="179929"/>
            <a:ext cx="6885177" cy="523220"/>
          </a:xfrm>
          <a:prstGeom prst="rect">
            <a:avLst/>
          </a:prstGeom>
          <a:solidFill>
            <a:schemeClr val="accent5">
              <a:lumMod val="60000"/>
              <a:lumOff val="40000"/>
            </a:schemeClr>
          </a:solidFill>
        </p:spPr>
        <p:txBody>
          <a:bodyPr wrap="square" rtlCol="0">
            <a:spAutoFit/>
          </a:bodyPr>
          <a:lstStyle/>
          <a:p>
            <a:pPr algn="ctr"/>
            <a:r>
              <a:rPr lang="fr-FR" sz="2800" dirty="0" smtClean="0"/>
              <a:t>     PLAN </a:t>
            </a:r>
            <a:r>
              <a:rPr lang="fr-FR" sz="2800" dirty="0"/>
              <a:t>DE FORMATION </a:t>
            </a:r>
            <a:r>
              <a:rPr lang="fr-FR" sz="2800" dirty="0" smtClean="0"/>
              <a:t>SUP’PTIC 2021</a:t>
            </a:r>
            <a:endParaRPr lang="fr-FR" sz="2800" dirty="0"/>
          </a:p>
        </p:txBody>
      </p:sp>
    </p:spTree>
    <p:extLst>
      <p:ext uri="{BB962C8B-B14F-4D97-AF65-F5344CB8AC3E}">
        <p14:creationId xmlns:p14="http://schemas.microsoft.com/office/powerpoint/2010/main" val="999078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26"/>
          <p:cNvSpPr/>
          <p:nvPr/>
        </p:nvSpPr>
        <p:spPr>
          <a:xfrm>
            <a:off x="5017008" y="4116324"/>
            <a:ext cx="963167" cy="6095"/>
          </a:xfrm>
          <a:custGeom>
            <a:avLst/>
            <a:gdLst/>
            <a:ahLst/>
            <a:cxnLst/>
            <a:rect l="l" t="t" r="r" b="b"/>
            <a:pathLst>
              <a:path w="963167" h="6096">
                <a:moveTo>
                  <a:pt x="0" y="6095"/>
                </a:moveTo>
                <a:lnTo>
                  <a:pt x="963167" y="0"/>
                </a:lnTo>
              </a:path>
            </a:pathLst>
          </a:custGeom>
          <a:ln w="9143">
            <a:solidFill>
              <a:srgbClr val="000000"/>
            </a:solidFill>
            <a:prstDash val="dash"/>
          </a:ln>
        </p:spPr>
        <p:txBody>
          <a:bodyPr wrap="square" lIns="0" tIns="0" rIns="0" bIns="0" rtlCol="0">
            <a:noAutofit/>
          </a:bodyPr>
          <a:lstStyle/>
          <a:p>
            <a:endParaRPr/>
          </a:p>
        </p:txBody>
      </p:sp>
      <p:sp>
        <p:nvSpPr>
          <p:cNvPr id="25" name="object 25"/>
          <p:cNvSpPr/>
          <p:nvPr/>
        </p:nvSpPr>
        <p:spPr>
          <a:xfrm>
            <a:off x="5041392" y="4622292"/>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4" name="object 24"/>
          <p:cNvSpPr/>
          <p:nvPr/>
        </p:nvSpPr>
        <p:spPr>
          <a:xfrm>
            <a:off x="5065776" y="5195316"/>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3" name="object 23"/>
          <p:cNvSpPr/>
          <p:nvPr/>
        </p:nvSpPr>
        <p:spPr>
          <a:xfrm>
            <a:off x="5065776" y="5756148"/>
            <a:ext cx="963168" cy="6096"/>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1" name="object 21"/>
          <p:cNvSpPr/>
          <p:nvPr/>
        </p:nvSpPr>
        <p:spPr>
          <a:xfrm>
            <a:off x="566928" y="4117848"/>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20" name="object 20"/>
          <p:cNvSpPr/>
          <p:nvPr/>
        </p:nvSpPr>
        <p:spPr>
          <a:xfrm>
            <a:off x="591312" y="4623816"/>
            <a:ext cx="963168" cy="6095"/>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9" name="object 19"/>
          <p:cNvSpPr/>
          <p:nvPr/>
        </p:nvSpPr>
        <p:spPr>
          <a:xfrm>
            <a:off x="615696" y="5196840"/>
            <a:ext cx="963168" cy="6096"/>
          </a:xfrm>
          <a:custGeom>
            <a:avLst/>
            <a:gdLst/>
            <a:ahLst/>
            <a:cxnLst/>
            <a:rect l="l" t="t" r="r" b="b"/>
            <a:pathLst>
              <a:path w="963168" h="6096">
                <a:moveTo>
                  <a:pt x="0" y="6096"/>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8" name="object 18"/>
          <p:cNvSpPr/>
          <p:nvPr/>
        </p:nvSpPr>
        <p:spPr>
          <a:xfrm>
            <a:off x="615696" y="5757672"/>
            <a:ext cx="963168" cy="6096"/>
          </a:xfrm>
          <a:custGeom>
            <a:avLst/>
            <a:gdLst/>
            <a:ahLst/>
            <a:cxnLst/>
            <a:rect l="l" t="t" r="r" b="b"/>
            <a:pathLst>
              <a:path w="963168" h="6096">
                <a:moveTo>
                  <a:pt x="0" y="6095"/>
                </a:moveTo>
                <a:lnTo>
                  <a:pt x="963168" y="0"/>
                </a:lnTo>
              </a:path>
            </a:pathLst>
          </a:custGeom>
          <a:ln w="9143">
            <a:solidFill>
              <a:srgbClr val="000000"/>
            </a:solidFill>
            <a:prstDash val="dash"/>
          </a:ln>
        </p:spPr>
        <p:txBody>
          <a:bodyPr wrap="square" lIns="0" tIns="0" rIns="0" bIns="0" rtlCol="0">
            <a:noAutofit/>
          </a:bodyPr>
          <a:lstStyle/>
          <a:p>
            <a:endParaRPr/>
          </a:p>
        </p:txBody>
      </p:sp>
      <p:sp>
        <p:nvSpPr>
          <p:cNvPr id="16" name="object 16"/>
          <p:cNvSpPr txBox="1"/>
          <p:nvPr/>
        </p:nvSpPr>
        <p:spPr>
          <a:xfrm>
            <a:off x="1995677" y="1689010"/>
            <a:ext cx="1806989" cy="1614033"/>
          </a:xfrm>
          <a:prstGeom prst="rect">
            <a:avLst/>
          </a:prstGeom>
        </p:spPr>
        <p:txBody>
          <a:bodyPr wrap="square" lIns="0" tIns="0" rIns="0" bIns="0" rtlCol="0">
            <a:noAutofit/>
          </a:bodyPr>
          <a:lstStyle/>
          <a:p>
            <a:pPr marL="265518" marR="248858" algn="ctr">
              <a:lnSpc>
                <a:spcPts val="1540"/>
              </a:lnSpc>
              <a:spcBef>
                <a:spcPts val="77"/>
              </a:spcBef>
            </a:pPr>
            <a:r>
              <a:rPr lang="fr-FR" sz="1400" dirty="0" smtClean="0">
                <a:solidFill>
                  <a:srgbClr val="00AFEF"/>
                </a:solidFill>
                <a:latin typeface="Arial Narrow"/>
                <a:cs typeface="Arial Narrow"/>
              </a:rPr>
              <a:t>Large bande Fixe et Hertzien</a:t>
            </a:r>
            <a:endParaRPr sz="1400" dirty="0">
              <a:latin typeface="Arial Narrow"/>
              <a:cs typeface="Arial Narrow"/>
            </a:endParaRPr>
          </a:p>
          <a:p>
            <a:pPr algn="ctr">
              <a:lnSpc>
                <a:spcPct val="100020"/>
              </a:lnSpc>
              <a:spcBef>
                <a:spcPts val="982"/>
              </a:spcBef>
            </a:pPr>
            <a:r>
              <a:rPr lang="fr-FR" dirty="0">
                <a:latin typeface="Arial Narrow"/>
                <a:cs typeface="Arial Narrow"/>
              </a:rPr>
              <a:t>Qualité d’un système large bande sans fil </a:t>
            </a:r>
            <a:r>
              <a:rPr b="1" spc="0" dirty="0" smtClean="0">
                <a:solidFill>
                  <a:srgbClr val="00AFEF"/>
                </a:solidFill>
                <a:latin typeface="Arial Narrow"/>
                <a:cs typeface="Arial Narrow"/>
              </a:rPr>
              <a:t>[</a:t>
            </a:r>
            <a:r>
              <a:rPr lang="fr-FR" b="1" spc="0" dirty="0" smtClean="0">
                <a:solidFill>
                  <a:srgbClr val="00AFEF"/>
                </a:solidFill>
                <a:latin typeface="Arial Narrow"/>
                <a:cs typeface="Arial Narrow"/>
              </a:rPr>
              <a:t>30 </a:t>
            </a:r>
            <a:r>
              <a:rPr lang="fr-FR" b="1" dirty="0" smtClean="0">
                <a:solidFill>
                  <a:srgbClr val="00AFEF"/>
                </a:solidFill>
                <a:latin typeface="Arial Narrow"/>
                <a:cs typeface="Arial Narrow"/>
              </a:rPr>
              <a:t>AOUT 30 SEPTEMBRE 2021</a:t>
            </a:r>
            <a:r>
              <a:rPr b="1" spc="0" dirty="0" smtClean="0">
                <a:solidFill>
                  <a:srgbClr val="00AFEF"/>
                </a:solidFill>
                <a:latin typeface="Arial Narrow"/>
                <a:cs typeface="Arial Narrow"/>
              </a:rPr>
              <a:t>]</a:t>
            </a:r>
            <a:endParaRPr dirty="0">
              <a:latin typeface="Arial Narrow"/>
              <a:cs typeface="Arial Narrow"/>
            </a:endParaRPr>
          </a:p>
        </p:txBody>
      </p:sp>
      <p:sp>
        <p:nvSpPr>
          <p:cNvPr id="15" name="object 15"/>
          <p:cNvSpPr txBox="1"/>
          <p:nvPr/>
        </p:nvSpPr>
        <p:spPr>
          <a:xfrm>
            <a:off x="6294305" y="1509057"/>
            <a:ext cx="2013779" cy="1396737"/>
          </a:xfrm>
          <a:prstGeom prst="rect">
            <a:avLst/>
          </a:prstGeom>
        </p:spPr>
        <p:txBody>
          <a:bodyPr wrap="square" lIns="0" tIns="0" rIns="0" bIns="0" rtlCol="0">
            <a:noAutofit/>
          </a:bodyPr>
          <a:lstStyle/>
          <a:p>
            <a:pPr marL="265518" marR="248858" algn="ctr">
              <a:lnSpc>
                <a:spcPts val="1540"/>
              </a:lnSpc>
              <a:spcBef>
                <a:spcPts val="77"/>
              </a:spcBef>
            </a:pPr>
            <a:r>
              <a:rPr lang="fr-FR" sz="1400" dirty="0">
                <a:solidFill>
                  <a:srgbClr val="00AFEF"/>
                </a:solidFill>
                <a:latin typeface="Arial Narrow"/>
                <a:cs typeface="Arial Narrow"/>
              </a:rPr>
              <a:t>Large bande Fixe et </a:t>
            </a:r>
            <a:r>
              <a:rPr lang="fr-FR" sz="1400" dirty="0" smtClean="0">
                <a:solidFill>
                  <a:srgbClr val="00AFEF"/>
                </a:solidFill>
                <a:latin typeface="Arial Narrow"/>
                <a:cs typeface="Arial Narrow"/>
              </a:rPr>
              <a:t>Hertzien</a:t>
            </a:r>
            <a:endParaRPr lang="fr-FR" sz="1400" dirty="0">
              <a:latin typeface="Arial Narrow"/>
              <a:cs typeface="Arial Narrow"/>
            </a:endParaRPr>
          </a:p>
          <a:p>
            <a:pPr indent="0" algn="ctr">
              <a:lnSpc>
                <a:spcPct val="100020"/>
              </a:lnSpc>
              <a:spcBef>
                <a:spcPts val="982"/>
              </a:spcBef>
            </a:pPr>
            <a:r>
              <a:rPr lang="fr-FR" sz="1600" dirty="0">
                <a:latin typeface="Arial Narrow"/>
                <a:cs typeface="Arial Narrow"/>
              </a:rPr>
              <a:t>Les Réseaux d'accès optiques </a:t>
            </a:r>
            <a:r>
              <a:rPr lang="fr-FR" sz="1600" dirty="0" smtClean="0">
                <a:latin typeface="Arial Narrow"/>
                <a:cs typeface="Arial Narrow"/>
              </a:rPr>
              <a:t>FTTH</a:t>
            </a:r>
          </a:p>
          <a:p>
            <a:pPr indent="0" algn="ctr">
              <a:lnSpc>
                <a:spcPct val="100020"/>
              </a:lnSpc>
            </a:pPr>
            <a:r>
              <a:rPr lang="fr-FR" sz="1600" dirty="0" smtClean="0">
                <a:latin typeface="Arial Narrow"/>
                <a:cs typeface="Arial Narrow"/>
              </a:rPr>
              <a:t> </a:t>
            </a:r>
            <a:r>
              <a:rPr b="1" spc="0" dirty="0" smtClean="0">
                <a:solidFill>
                  <a:srgbClr val="FFC000"/>
                </a:solidFill>
                <a:latin typeface="Arial Narrow"/>
                <a:cs typeface="Arial Narrow"/>
              </a:rPr>
              <a:t>[</a:t>
            </a:r>
            <a:r>
              <a:rPr lang="fr-FR" b="1" dirty="0" smtClean="0">
                <a:solidFill>
                  <a:srgbClr val="FFC000"/>
                </a:solidFill>
                <a:latin typeface="Arial Narrow"/>
                <a:cs typeface="Arial Narrow"/>
              </a:rPr>
              <a:t>16-19 février  2021</a:t>
            </a:r>
            <a:r>
              <a:rPr b="1" spc="0" dirty="0" smtClean="0">
                <a:solidFill>
                  <a:srgbClr val="FFC000"/>
                </a:solidFill>
                <a:latin typeface="Arial Narrow"/>
                <a:cs typeface="Arial Narrow"/>
              </a:rPr>
              <a:t>]</a:t>
            </a:r>
            <a:endParaRPr dirty="0">
              <a:latin typeface="Arial Narrow"/>
              <a:cs typeface="Arial Narrow"/>
            </a:endParaRPr>
          </a:p>
        </p:txBody>
      </p:sp>
      <p:sp>
        <p:nvSpPr>
          <p:cNvPr id="14" name="object 14"/>
          <p:cNvSpPr txBox="1"/>
          <p:nvPr/>
        </p:nvSpPr>
        <p:spPr>
          <a:xfrm>
            <a:off x="1925193" y="3521478"/>
            <a:ext cx="2553824" cy="1943317"/>
          </a:xfrm>
          <a:prstGeom prst="rect">
            <a:avLst/>
          </a:prstGeom>
        </p:spPr>
        <p:txBody>
          <a:bodyPr wrap="square" lIns="0" tIns="0" rIns="0" bIns="0" rtlCol="0">
            <a:noAutofit/>
          </a:bodyPr>
          <a:lstStyle/>
          <a:p>
            <a:pPr marL="12700" marR="655353" algn="just">
              <a:lnSpc>
                <a:spcPts val="1330"/>
              </a:lnSpc>
              <a:spcBef>
                <a:spcPts val="66"/>
              </a:spcBef>
            </a:pPr>
            <a:endParaRPr lang="fr-FR" sz="1400" dirty="0" smtClean="0">
              <a:latin typeface="Arial Narrow"/>
              <a:cs typeface="Arial Narrow"/>
            </a:endParaRPr>
          </a:p>
          <a:p>
            <a:pPr marL="12700" marR="13530">
              <a:lnSpc>
                <a:spcPts val="1330"/>
              </a:lnSpc>
              <a:spcBef>
                <a:spcPts val="66"/>
              </a:spcBef>
            </a:pPr>
            <a:r>
              <a:rPr lang="fr-FR" sz="1200" dirty="0" smtClean="0">
                <a:latin typeface="Arial Narrow"/>
                <a:cs typeface="Arial Narrow"/>
              </a:rPr>
              <a:t>Permettre </a:t>
            </a:r>
            <a:r>
              <a:rPr lang="fr-FR" sz="1200" dirty="0">
                <a:latin typeface="Arial Narrow"/>
                <a:cs typeface="Arial Narrow"/>
              </a:rPr>
              <a:t>aux participants de comprendre les spécificités d’un réseau large bande sans fil dans la transmission à travers des cas pratiques, et être capables de porter un jugement de qualité sur les technologies de dernières générations, notamment en terme de  débit, de latence, de capacité,  de fiabilité, d’évolutivité et de rentabilité</a:t>
            </a:r>
            <a:endParaRPr sz="1200" dirty="0">
              <a:latin typeface="Arial Narrow"/>
              <a:cs typeface="Arial Narrow"/>
            </a:endParaRPr>
          </a:p>
        </p:txBody>
      </p:sp>
      <p:sp>
        <p:nvSpPr>
          <p:cNvPr id="13" name="object 13"/>
          <p:cNvSpPr txBox="1"/>
          <p:nvPr/>
        </p:nvSpPr>
        <p:spPr>
          <a:xfrm>
            <a:off x="6267958" y="3195779"/>
            <a:ext cx="2673626" cy="2189733"/>
          </a:xfrm>
          <a:prstGeom prst="rect">
            <a:avLst/>
          </a:prstGeom>
        </p:spPr>
        <p:txBody>
          <a:bodyPr wrap="square" lIns="0" tIns="0" rIns="0" bIns="0" rtlCol="0">
            <a:noAutofit/>
          </a:bodyPr>
          <a:lstStyle/>
          <a:p>
            <a:pPr marL="12700" marR="13530">
              <a:lnSpc>
                <a:spcPts val="1330"/>
              </a:lnSpc>
              <a:spcBef>
                <a:spcPts val="66"/>
              </a:spcBef>
            </a:pPr>
            <a:endParaRPr lang="fr-FR" sz="1200" dirty="0" smtClean="0">
              <a:latin typeface="Arial Narrow"/>
              <a:cs typeface="Arial Narrow"/>
            </a:endParaRPr>
          </a:p>
          <a:p>
            <a:pPr marL="12700" marR="13530">
              <a:lnSpc>
                <a:spcPts val="1330"/>
              </a:lnSpc>
              <a:spcBef>
                <a:spcPts val="66"/>
              </a:spcBef>
            </a:pPr>
            <a:endParaRPr lang="fr-FR" sz="1200" dirty="0">
              <a:latin typeface="Arial Narrow"/>
              <a:cs typeface="Arial Narrow"/>
            </a:endParaRPr>
          </a:p>
          <a:p>
            <a:pPr marL="12700" marR="13530" algn="just">
              <a:lnSpc>
                <a:spcPts val="1330"/>
              </a:lnSpc>
              <a:spcBef>
                <a:spcPts val="66"/>
              </a:spcBef>
            </a:pPr>
            <a:r>
              <a:rPr lang="fr-FR" sz="1200" dirty="0" smtClean="0">
                <a:latin typeface="Arial Narrow"/>
                <a:cs typeface="Arial Narrow"/>
              </a:rPr>
              <a:t>Permettre </a:t>
            </a:r>
            <a:r>
              <a:rPr lang="fr-FR" sz="1200" dirty="0">
                <a:latin typeface="Arial Narrow"/>
                <a:cs typeface="Arial Narrow"/>
              </a:rPr>
              <a:t>aux participants de disposer des connaissances sur les différentes topologies de réseaux FTTH, des notions d’ingénierie, de technologie fibre et câble ainsi que les accessoires utilisées. Les participants maîtriseront également les techniques de déploiement des réseaux FTTH ainsi que les tests et mesures effectués lors de l’installation de ces réseaux</a:t>
            </a:r>
            <a:endParaRPr sz="1200" dirty="0">
              <a:latin typeface="Arial Narrow"/>
              <a:cs typeface="Arial Narrow"/>
            </a:endParaRPr>
          </a:p>
        </p:txBody>
      </p:sp>
      <p:sp>
        <p:nvSpPr>
          <p:cNvPr id="12" name="object 12"/>
          <p:cNvSpPr txBox="1"/>
          <p:nvPr/>
        </p:nvSpPr>
        <p:spPr>
          <a:xfrm>
            <a:off x="668832" y="3304567"/>
            <a:ext cx="766506" cy="139700"/>
          </a:xfrm>
          <a:prstGeom prst="rect">
            <a:avLst/>
          </a:prstGeom>
        </p:spPr>
        <p:txBody>
          <a:bodyPr wrap="square" lIns="0" tIns="0" rIns="0" bIns="0" rtlCol="0">
            <a:noAutofit/>
          </a:bodyPr>
          <a:lstStyle/>
          <a:p>
            <a:pPr marL="12700">
              <a:lnSpc>
                <a:spcPts val="1025"/>
              </a:lnSpc>
              <a:spcBef>
                <a:spcPts val="51"/>
              </a:spcBef>
            </a:pP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R</a:t>
            </a:r>
            <a:r>
              <a:rPr lang="fr-FR" sz="900" b="1" dirty="0" smtClean="0">
                <a:solidFill>
                  <a:srgbClr val="00AFEF"/>
                </a:solidFill>
                <a:latin typeface="Arial Narrow"/>
                <a:cs typeface="Arial Narrow"/>
              </a:rPr>
              <a:t>GANISE PAR</a:t>
            </a:r>
            <a:endParaRPr sz="900" dirty="0">
              <a:latin typeface="Arial Narrow"/>
              <a:cs typeface="Arial Narrow"/>
            </a:endParaRPr>
          </a:p>
        </p:txBody>
      </p:sp>
      <p:sp>
        <p:nvSpPr>
          <p:cNvPr id="11" name="object 11"/>
          <p:cNvSpPr txBox="1"/>
          <p:nvPr/>
        </p:nvSpPr>
        <p:spPr>
          <a:xfrm>
            <a:off x="5121021" y="3303043"/>
            <a:ext cx="766506" cy="139700"/>
          </a:xfrm>
          <a:prstGeom prst="rect">
            <a:avLst/>
          </a:prstGeom>
        </p:spPr>
        <p:txBody>
          <a:bodyPr wrap="square" lIns="0" tIns="0" rIns="0" bIns="0" rtlCol="0">
            <a:noAutofit/>
          </a:bodyPr>
          <a:lstStyle/>
          <a:p>
            <a:pPr marL="12700">
              <a:lnSpc>
                <a:spcPts val="1025"/>
              </a:lnSpc>
              <a:spcBef>
                <a:spcPts val="51"/>
              </a:spcBef>
            </a:pPr>
            <a:r>
              <a:rPr sz="900" b="1" spc="0" dirty="0" smtClean="0">
                <a:solidFill>
                  <a:srgbClr val="FFC000"/>
                </a:solidFill>
                <a:latin typeface="Arial Narrow"/>
                <a:cs typeface="Arial Narrow"/>
              </a:rPr>
              <a:t>O</a:t>
            </a:r>
            <a:r>
              <a:rPr sz="900" b="1" spc="-4" dirty="0" smtClean="0">
                <a:solidFill>
                  <a:srgbClr val="FFC000"/>
                </a:solidFill>
                <a:latin typeface="Arial Narrow"/>
                <a:cs typeface="Arial Narrow"/>
              </a:rPr>
              <a:t>R</a:t>
            </a:r>
            <a:r>
              <a:rPr sz="900" b="1" spc="0" dirty="0" smtClean="0">
                <a:solidFill>
                  <a:srgbClr val="FFC000"/>
                </a:solidFill>
                <a:latin typeface="Arial Narrow"/>
                <a:cs typeface="Arial Narrow"/>
              </a:rPr>
              <a:t>G</a:t>
            </a:r>
            <a:r>
              <a:rPr sz="900" b="1" spc="-4" dirty="0" smtClean="0">
                <a:solidFill>
                  <a:srgbClr val="FFC000"/>
                </a:solidFill>
                <a:latin typeface="Arial Narrow"/>
                <a:cs typeface="Arial Narrow"/>
              </a:rPr>
              <a:t>AN</a:t>
            </a:r>
            <a:r>
              <a:rPr sz="900" b="1" spc="0" dirty="0" smtClean="0">
                <a:solidFill>
                  <a:srgbClr val="FFC000"/>
                </a:solidFill>
                <a:latin typeface="Arial Narrow"/>
                <a:cs typeface="Arial Narrow"/>
              </a:rPr>
              <a:t>IS</a:t>
            </a:r>
            <a:r>
              <a:rPr lang="fr-FR" sz="900" b="1" spc="0" dirty="0" smtClean="0">
                <a:solidFill>
                  <a:srgbClr val="FFC000"/>
                </a:solidFill>
                <a:latin typeface="Arial Narrow"/>
                <a:cs typeface="Arial Narrow"/>
              </a:rPr>
              <a:t>E PAR </a:t>
            </a:r>
            <a:endParaRPr sz="900" dirty="0">
              <a:latin typeface="Arial Narrow"/>
              <a:cs typeface="Arial Narrow"/>
            </a:endParaRPr>
          </a:p>
        </p:txBody>
      </p:sp>
      <p:sp>
        <p:nvSpPr>
          <p:cNvPr id="10" name="object 10"/>
          <p:cNvSpPr txBox="1"/>
          <p:nvPr/>
        </p:nvSpPr>
        <p:spPr>
          <a:xfrm>
            <a:off x="791972" y="4249701"/>
            <a:ext cx="577361" cy="276859"/>
          </a:xfrm>
          <a:prstGeom prst="rect">
            <a:avLst/>
          </a:prstGeom>
        </p:spPr>
        <p:txBody>
          <a:bodyPr wrap="square" lIns="0" tIns="0" rIns="0" bIns="0" rtlCol="0">
            <a:noAutofit/>
          </a:bodyPr>
          <a:lstStyle/>
          <a:p>
            <a:pPr marL="12700">
              <a:lnSpc>
                <a:spcPts val="1025"/>
              </a:lnSpc>
              <a:spcBef>
                <a:spcPts val="51"/>
              </a:spcBef>
            </a:pPr>
            <a:r>
              <a:rPr sz="900" b="1" spc="4" dirty="0" smtClean="0">
                <a:solidFill>
                  <a:srgbClr val="00AFEF"/>
                </a:solidFill>
                <a:latin typeface="Arial Narrow"/>
                <a:cs typeface="Arial Narrow"/>
              </a:rPr>
              <a:t>L</a:t>
            </a:r>
            <a:r>
              <a:rPr sz="900" b="1" spc="-4" dirty="0" smtClean="0">
                <a:solidFill>
                  <a:srgbClr val="00AFEF"/>
                </a:solidFill>
                <a:latin typeface="Arial Narrow"/>
                <a:cs typeface="Arial Narrow"/>
              </a:rPr>
              <a:t>AN</a:t>
            </a:r>
            <a:r>
              <a:rPr lang="fr-FR" sz="900" b="1" dirty="0" smtClean="0">
                <a:solidFill>
                  <a:srgbClr val="00AFEF"/>
                </a:solidFill>
                <a:latin typeface="Arial Narrow"/>
                <a:cs typeface="Arial Narrow"/>
              </a:rPr>
              <a:t>GUE</a:t>
            </a:r>
            <a:endParaRPr lang="fr-FR" sz="900" dirty="0">
              <a:latin typeface="Arial Narrow"/>
              <a:cs typeface="Arial Narrow"/>
            </a:endParaRPr>
          </a:p>
          <a:p>
            <a:pPr marL="12700">
              <a:lnSpc>
                <a:spcPts val="1025"/>
              </a:lnSpc>
              <a:spcBef>
                <a:spcPts val="51"/>
              </a:spcBef>
            </a:pPr>
            <a:r>
              <a:rPr lang="fr-FR" sz="900" b="1" dirty="0" smtClean="0">
                <a:latin typeface="Arial Narrow"/>
                <a:cs typeface="Arial Narrow"/>
              </a:rPr>
              <a:t>FRANCAIS</a:t>
            </a:r>
            <a:endParaRPr sz="900" dirty="0">
              <a:latin typeface="Arial Narrow"/>
              <a:cs typeface="Arial Narrow"/>
            </a:endParaRPr>
          </a:p>
        </p:txBody>
      </p:sp>
      <p:sp>
        <p:nvSpPr>
          <p:cNvPr id="8" name="object 8"/>
          <p:cNvSpPr txBox="1"/>
          <p:nvPr/>
        </p:nvSpPr>
        <p:spPr>
          <a:xfrm>
            <a:off x="870000" y="4796563"/>
            <a:ext cx="413982" cy="276859"/>
          </a:xfrm>
          <a:prstGeom prst="rect">
            <a:avLst/>
          </a:prstGeom>
        </p:spPr>
        <p:txBody>
          <a:bodyPr wrap="square" lIns="0" tIns="0" rIns="0" bIns="0" rtlCol="0">
            <a:noAutofit/>
          </a:bodyPr>
          <a:lstStyle/>
          <a:p>
            <a:pPr marL="58483" marR="67594" algn="ctr">
              <a:lnSpc>
                <a:spcPts val="1025"/>
              </a:lnSpc>
              <a:spcBef>
                <a:spcPts val="51"/>
              </a:spcBef>
            </a:pPr>
            <a:r>
              <a:rPr lang="fr-FR" sz="900" b="1" spc="4" dirty="0" smtClean="0">
                <a:solidFill>
                  <a:srgbClr val="00AFEF"/>
                </a:solidFill>
                <a:latin typeface="Arial Narrow"/>
                <a:cs typeface="Arial Narrow"/>
              </a:rPr>
              <a:t>COUT</a:t>
            </a:r>
            <a:endParaRPr sz="900" dirty="0">
              <a:latin typeface="Arial Narrow"/>
              <a:cs typeface="Arial Narrow"/>
            </a:endParaRPr>
          </a:p>
          <a:p>
            <a:pPr algn="ctr">
              <a:lnSpc>
                <a:spcPct val="95621"/>
              </a:lnSpc>
            </a:pPr>
            <a:r>
              <a:rPr lang="fr-FR" sz="900" b="1" dirty="0" smtClean="0">
                <a:latin typeface="Arial Narrow"/>
                <a:cs typeface="Arial Narrow"/>
              </a:rPr>
              <a:t>400</a:t>
            </a:r>
            <a:r>
              <a:rPr sz="900" b="1" spc="4" dirty="0" smtClean="0">
                <a:latin typeface="Arial Narrow"/>
                <a:cs typeface="Arial Narrow"/>
              </a:rPr>
              <a:t> </a:t>
            </a:r>
            <a:r>
              <a:rPr sz="900" b="1" spc="-4" dirty="0" smtClean="0">
                <a:latin typeface="Arial Narrow"/>
                <a:cs typeface="Arial Narrow"/>
              </a:rPr>
              <a:t>U</a:t>
            </a:r>
            <a:r>
              <a:rPr sz="900" b="1" spc="0" dirty="0" smtClean="0">
                <a:latin typeface="Arial Narrow"/>
                <a:cs typeface="Arial Narrow"/>
              </a:rPr>
              <a:t>SD</a:t>
            </a:r>
            <a:endParaRPr sz="900" dirty="0">
              <a:latin typeface="Arial Narrow"/>
              <a:cs typeface="Arial Narrow"/>
            </a:endParaRPr>
          </a:p>
        </p:txBody>
      </p:sp>
      <p:sp>
        <p:nvSpPr>
          <p:cNvPr id="6" name="object 6"/>
          <p:cNvSpPr txBox="1"/>
          <p:nvPr/>
        </p:nvSpPr>
        <p:spPr>
          <a:xfrm>
            <a:off x="791972" y="5399380"/>
            <a:ext cx="700500" cy="325120"/>
          </a:xfrm>
          <a:prstGeom prst="rect">
            <a:avLst/>
          </a:prstGeom>
        </p:spPr>
        <p:txBody>
          <a:bodyPr wrap="square" lIns="0" tIns="0" rIns="0" bIns="0" rtlCol="0">
            <a:noAutofit/>
          </a:bodyPr>
          <a:lstStyle/>
          <a:p>
            <a:pPr marL="49275" marR="17144">
              <a:lnSpc>
                <a:spcPts val="1025"/>
              </a:lnSpc>
              <a:spcBef>
                <a:spcPts val="51"/>
              </a:spcBef>
            </a:pPr>
            <a:r>
              <a:rPr sz="900" b="1" spc="-4" dirty="0" smtClean="0">
                <a:solidFill>
                  <a:srgbClr val="00AFEF"/>
                </a:solidFill>
                <a:latin typeface="Arial Narrow"/>
                <a:cs typeface="Arial Narrow"/>
              </a:rPr>
              <a:t>M</a:t>
            </a: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D</a:t>
            </a:r>
            <a:r>
              <a:rPr sz="900" b="1" spc="0" dirty="0" smtClean="0">
                <a:solidFill>
                  <a:srgbClr val="00AFEF"/>
                </a:solidFill>
                <a:latin typeface="Arial Narrow"/>
                <a:cs typeface="Arial Narrow"/>
              </a:rPr>
              <a:t>E</a:t>
            </a:r>
            <a:endParaRPr sz="900" dirty="0">
              <a:latin typeface="Arial Narrow"/>
              <a:cs typeface="Arial Narrow"/>
            </a:endParaRPr>
          </a:p>
          <a:p>
            <a:pPr marL="12700">
              <a:lnSpc>
                <a:spcPct val="95621"/>
              </a:lnSpc>
            </a:pPr>
            <a:r>
              <a:rPr lang="fr-FR" sz="900" b="1" dirty="0" smtClean="0">
                <a:latin typeface="Arial Narrow"/>
                <a:cs typeface="Arial Narrow"/>
              </a:rPr>
              <a:t>EN LIGNE</a:t>
            </a:r>
            <a:endParaRPr sz="900" dirty="0">
              <a:latin typeface="Arial Narrow"/>
              <a:cs typeface="Arial Narrow"/>
            </a:endParaRPr>
          </a:p>
        </p:txBody>
      </p:sp>
      <p:sp>
        <p:nvSpPr>
          <p:cNvPr id="4" name="object 4"/>
          <p:cNvSpPr txBox="1"/>
          <p:nvPr/>
        </p:nvSpPr>
        <p:spPr>
          <a:xfrm>
            <a:off x="3448029" y="6284171"/>
            <a:ext cx="3137958" cy="275336"/>
          </a:xfrm>
          <a:prstGeom prst="rect">
            <a:avLst/>
          </a:prstGeom>
        </p:spPr>
        <p:txBody>
          <a:bodyPr wrap="square" lIns="0" tIns="0" rIns="0" bIns="0" rtlCol="0">
            <a:noAutofit/>
          </a:bodyPr>
          <a:lstStyle/>
          <a:p>
            <a:pPr marL="12700" marR="15316">
              <a:lnSpc>
                <a:spcPts val="930"/>
              </a:lnSpc>
              <a:spcBef>
                <a:spcPts val="46"/>
              </a:spcBef>
            </a:pPr>
            <a:endParaRPr sz="800" dirty="0">
              <a:latin typeface="Tahoma"/>
              <a:cs typeface="Tahoma"/>
            </a:endParaRPr>
          </a:p>
        </p:txBody>
      </p:sp>
      <p:sp>
        <p:nvSpPr>
          <p:cNvPr id="3" name="object 3"/>
          <p:cNvSpPr txBox="1"/>
          <p:nvPr/>
        </p:nvSpPr>
        <p:spPr>
          <a:xfrm>
            <a:off x="3619627" y="6495489"/>
            <a:ext cx="1541774" cy="265886"/>
          </a:xfrm>
          <a:prstGeom prst="rect">
            <a:avLst/>
          </a:prstGeom>
        </p:spPr>
        <p:txBody>
          <a:bodyPr wrap="square" lIns="0" tIns="0" rIns="0" bIns="0" rtlCol="0">
            <a:noAutofit/>
          </a:bodyPr>
          <a:lstStyle/>
          <a:p>
            <a:pPr marL="12700">
              <a:lnSpc>
                <a:spcPts val="930"/>
              </a:lnSpc>
              <a:spcBef>
                <a:spcPts val="46"/>
              </a:spcBef>
            </a:pPr>
            <a:r>
              <a:rPr sz="800" spc="0" dirty="0" smtClean="0">
                <a:solidFill>
                  <a:srgbClr val="FFFFFF"/>
                </a:solidFill>
                <a:latin typeface="Tahoma"/>
                <a:cs typeface="Tahoma"/>
              </a:rPr>
              <a:t>·</a:t>
            </a:r>
            <a:r>
              <a:rPr sz="800" spc="4" dirty="0" smtClean="0">
                <a:solidFill>
                  <a:srgbClr val="FFFFFF"/>
                </a:solidFill>
                <a:latin typeface="Tahoma"/>
                <a:cs typeface="Tahoma"/>
              </a:rPr>
              <a:t> </a:t>
            </a:r>
            <a:endParaRPr sz="800" dirty="0">
              <a:latin typeface="Tahoma"/>
              <a:cs typeface="Tahoma"/>
            </a:endParaRPr>
          </a:p>
        </p:txBody>
      </p:sp>
      <p:sp>
        <p:nvSpPr>
          <p:cNvPr id="2" name="object 2"/>
          <p:cNvSpPr txBox="1"/>
          <p:nvPr/>
        </p:nvSpPr>
        <p:spPr>
          <a:xfrm>
            <a:off x="8308085" y="6643621"/>
            <a:ext cx="153472" cy="127507"/>
          </a:xfrm>
          <a:prstGeom prst="rect">
            <a:avLst/>
          </a:prstGeom>
        </p:spPr>
        <p:txBody>
          <a:bodyPr wrap="square" lIns="0" tIns="0" rIns="0" bIns="0" rtlCol="0">
            <a:noAutofit/>
          </a:bodyPr>
          <a:lstStyle/>
          <a:p>
            <a:pPr marL="12700">
              <a:lnSpc>
                <a:spcPts val="930"/>
              </a:lnSpc>
              <a:spcBef>
                <a:spcPts val="46"/>
              </a:spcBef>
            </a:pPr>
            <a:r>
              <a:rPr sz="800" spc="4" dirty="0" smtClean="0">
                <a:solidFill>
                  <a:srgbClr val="FFFFFF"/>
                </a:solidFill>
                <a:latin typeface="Tahoma"/>
                <a:cs typeface="Tahoma"/>
              </a:rPr>
              <a:t>11</a:t>
            </a:r>
            <a:endParaRPr sz="800">
              <a:latin typeface="Tahoma"/>
              <a:cs typeface="Tahoma"/>
            </a:endParaRPr>
          </a:p>
        </p:txBody>
      </p:sp>
      <p:pic>
        <p:nvPicPr>
          <p:cNvPr id="31" name="Image 30" descr="C:\Users\AUBINO\Desktop\SF\FI\CATTENTE.jpg">
            <a:extLst>
              <a:ext uri="{FF2B5EF4-FFF2-40B4-BE49-F238E27FC236}">
                <a16:creationId xmlns:a16="http://schemas.microsoft.com/office/drawing/2014/main" id="{0FFD277F-4290-4E88-B44B-D663A6CCF390}"/>
              </a:ext>
            </a:extLst>
          </p:cNvPr>
          <p:cNvPicPr/>
          <p:nvPr/>
        </p:nvPicPr>
        <p:blipFill rotWithShape="1">
          <a:blip r:embed="rId2" cstate="print">
            <a:extLst>
              <a:ext uri="{28A0092B-C50C-407E-A947-70E740481C1C}">
                <a14:useLocalDpi xmlns:a14="http://schemas.microsoft.com/office/drawing/2010/main" val="0"/>
              </a:ext>
            </a:extLst>
          </a:blip>
          <a:srcRect b="8594"/>
          <a:stretch/>
        </p:blipFill>
        <p:spPr bwMode="auto">
          <a:xfrm>
            <a:off x="541176" y="3488435"/>
            <a:ext cx="1096234" cy="627889"/>
          </a:xfrm>
          <a:prstGeom prst="rect">
            <a:avLst/>
          </a:prstGeom>
          <a:noFill/>
          <a:ln>
            <a:noFill/>
          </a:ln>
          <a:extLst>
            <a:ext uri="{53640926-AAD7-44D8-BBD7-CCE9431645EC}">
              <a14:shadowObscured xmlns:a14="http://schemas.microsoft.com/office/drawing/2010/main"/>
            </a:ext>
          </a:extLst>
        </p:spPr>
      </p:pic>
      <p:pic>
        <p:nvPicPr>
          <p:cNvPr id="32" name="Image 31" descr="C:\Users\AUBINO\Desktop\SF\FI\CATTENTE.jpg">
            <a:extLst>
              <a:ext uri="{FF2B5EF4-FFF2-40B4-BE49-F238E27FC236}">
                <a16:creationId xmlns:a16="http://schemas.microsoft.com/office/drawing/2014/main" id="{0FFD277F-4290-4E88-B44B-D663A6CCF390}"/>
              </a:ext>
            </a:extLst>
          </p:cNvPr>
          <p:cNvPicPr/>
          <p:nvPr/>
        </p:nvPicPr>
        <p:blipFill rotWithShape="1">
          <a:blip r:embed="rId2" cstate="print">
            <a:extLst>
              <a:ext uri="{28A0092B-C50C-407E-A947-70E740481C1C}">
                <a14:useLocalDpi xmlns:a14="http://schemas.microsoft.com/office/drawing/2010/main" val="0"/>
              </a:ext>
            </a:extLst>
          </a:blip>
          <a:srcRect b="8594"/>
          <a:stretch/>
        </p:blipFill>
        <p:spPr bwMode="auto">
          <a:xfrm>
            <a:off x="5017008" y="3453636"/>
            <a:ext cx="1096234" cy="627889"/>
          </a:xfrm>
          <a:prstGeom prst="rect">
            <a:avLst/>
          </a:prstGeom>
          <a:noFill/>
          <a:ln>
            <a:noFill/>
          </a:ln>
          <a:extLst>
            <a:ext uri="{53640926-AAD7-44D8-BBD7-CCE9431645EC}">
              <a14:shadowObscured xmlns:a14="http://schemas.microsoft.com/office/drawing/2010/main"/>
            </a:ext>
          </a:extLst>
        </p:spPr>
      </p:pic>
      <p:sp>
        <p:nvSpPr>
          <p:cNvPr id="33" name="object 10"/>
          <p:cNvSpPr txBox="1"/>
          <p:nvPr/>
        </p:nvSpPr>
        <p:spPr>
          <a:xfrm>
            <a:off x="5292954" y="4241532"/>
            <a:ext cx="577361" cy="276859"/>
          </a:xfrm>
          <a:prstGeom prst="rect">
            <a:avLst/>
          </a:prstGeom>
        </p:spPr>
        <p:txBody>
          <a:bodyPr wrap="square" lIns="0" tIns="0" rIns="0" bIns="0" rtlCol="0">
            <a:noAutofit/>
          </a:bodyPr>
          <a:lstStyle/>
          <a:p>
            <a:pPr marL="12700">
              <a:lnSpc>
                <a:spcPts val="1025"/>
              </a:lnSpc>
              <a:spcBef>
                <a:spcPts val="51"/>
              </a:spcBef>
            </a:pPr>
            <a:r>
              <a:rPr sz="900" b="1" spc="4" dirty="0" smtClean="0">
                <a:solidFill>
                  <a:srgbClr val="00AFEF"/>
                </a:solidFill>
                <a:latin typeface="Arial Narrow"/>
                <a:cs typeface="Arial Narrow"/>
              </a:rPr>
              <a:t>L</a:t>
            </a:r>
            <a:r>
              <a:rPr sz="900" b="1" spc="-4" dirty="0" smtClean="0">
                <a:solidFill>
                  <a:srgbClr val="00AFEF"/>
                </a:solidFill>
                <a:latin typeface="Arial Narrow"/>
                <a:cs typeface="Arial Narrow"/>
              </a:rPr>
              <a:t>AN</a:t>
            </a:r>
            <a:r>
              <a:rPr lang="fr-FR" sz="900" b="1" dirty="0" smtClean="0">
                <a:solidFill>
                  <a:srgbClr val="00AFEF"/>
                </a:solidFill>
                <a:latin typeface="Arial Narrow"/>
                <a:cs typeface="Arial Narrow"/>
              </a:rPr>
              <a:t>GUE</a:t>
            </a:r>
            <a:endParaRPr lang="fr-FR" sz="900" dirty="0">
              <a:latin typeface="Arial Narrow"/>
              <a:cs typeface="Arial Narrow"/>
            </a:endParaRPr>
          </a:p>
          <a:p>
            <a:pPr marL="12700">
              <a:lnSpc>
                <a:spcPts val="1025"/>
              </a:lnSpc>
              <a:spcBef>
                <a:spcPts val="51"/>
              </a:spcBef>
            </a:pPr>
            <a:r>
              <a:rPr lang="fr-FR" sz="900" b="1" dirty="0" smtClean="0">
                <a:latin typeface="Arial Narrow"/>
                <a:cs typeface="Arial Narrow"/>
              </a:rPr>
              <a:t>FRANCAIS</a:t>
            </a:r>
            <a:endParaRPr sz="900" dirty="0">
              <a:latin typeface="Arial Narrow"/>
              <a:cs typeface="Arial Narrow"/>
            </a:endParaRPr>
          </a:p>
        </p:txBody>
      </p:sp>
      <p:sp>
        <p:nvSpPr>
          <p:cNvPr id="34" name="object 8"/>
          <p:cNvSpPr txBox="1"/>
          <p:nvPr/>
        </p:nvSpPr>
        <p:spPr>
          <a:xfrm>
            <a:off x="5315985" y="4811941"/>
            <a:ext cx="413982" cy="276859"/>
          </a:xfrm>
          <a:prstGeom prst="rect">
            <a:avLst/>
          </a:prstGeom>
        </p:spPr>
        <p:txBody>
          <a:bodyPr wrap="square" lIns="0" tIns="0" rIns="0" bIns="0" rtlCol="0">
            <a:noAutofit/>
          </a:bodyPr>
          <a:lstStyle/>
          <a:p>
            <a:pPr marL="58483" marR="67594" algn="ctr">
              <a:lnSpc>
                <a:spcPts val="1025"/>
              </a:lnSpc>
              <a:spcBef>
                <a:spcPts val="51"/>
              </a:spcBef>
            </a:pPr>
            <a:r>
              <a:rPr lang="fr-FR" sz="900" b="1" spc="4" dirty="0" smtClean="0">
                <a:solidFill>
                  <a:srgbClr val="00AFEF"/>
                </a:solidFill>
                <a:latin typeface="Arial Narrow"/>
                <a:cs typeface="Arial Narrow"/>
              </a:rPr>
              <a:t>COUT</a:t>
            </a:r>
            <a:endParaRPr sz="900" dirty="0">
              <a:latin typeface="Arial Narrow"/>
              <a:cs typeface="Arial Narrow"/>
            </a:endParaRPr>
          </a:p>
          <a:p>
            <a:pPr algn="ctr">
              <a:lnSpc>
                <a:spcPct val="95621"/>
              </a:lnSpc>
            </a:pPr>
            <a:r>
              <a:rPr lang="fr-FR" sz="900" b="1" dirty="0">
                <a:latin typeface="Arial Narrow"/>
                <a:cs typeface="Arial Narrow"/>
              </a:rPr>
              <a:t>3</a:t>
            </a:r>
            <a:r>
              <a:rPr lang="fr-FR" sz="900" b="1" dirty="0" smtClean="0">
                <a:latin typeface="Arial Narrow"/>
                <a:cs typeface="Arial Narrow"/>
              </a:rPr>
              <a:t>0</a:t>
            </a:r>
            <a:r>
              <a:rPr sz="900" b="1" spc="0" dirty="0" smtClean="0">
                <a:latin typeface="Arial Narrow"/>
                <a:cs typeface="Arial Narrow"/>
              </a:rPr>
              <a:t>0</a:t>
            </a:r>
            <a:r>
              <a:rPr sz="900" b="1" spc="4" dirty="0" smtClean="0">
                <a:latin typeface="Arial Narrow"/>
                <a:cs typeface="Arial Narrow"/>
              </a:rPr>
              <a:t> </a:t>
            </a:r>
            <a:r>
              <a:rPr sz="900" b="1" spc="-4" dirty="0" smtClean="0">
                <a:latin typeface="Arial Narrow"/>
                <a:cs typeface="Arial Narrow"/>
              </a:rPr>
              <a:t>U</a:t>
            </a:r>
            <a:r>
              <a:rPr sz="900" b="1" spc="0" dirty="0" smtClean="0">
                <a:latin typeface="Arial Narrow"/>
                <a:cs typeface="Arial Narrow"/>
              </a:rPr>
              <a:t>SD</a:t>
            </a:r>
            <a:endParaRPr sz="900" dirty="0">
              <a:latin typeface="Arial Narrow"/>
              <a:cs typeface="Arial Narrow"/>
            </a:endParaRPr>
          </a:p>
        </p:txBody>
      </p:sp>
      <p:sp>
        <p:nvSpPr>
          <p:cNvPr id="35" name="object 6"/>
          <p:cNvSpPr txBox="1"/>
          <p:nvPr/>
        </p:nvSpPr>
        <p:spPr>
          <a:xfrm>
            <a:off x="5279675" y="5316219"/>
            <a:ext cx="700500" cy="325120"/>
          </a:xfrm>
          <a:prstGeom prst="rect">
            <a:avLst/>
          </a:prstGeom>
        </p:spPr>
        <p:txBody>
          <a:bodyPr wrap="square" lIns="0" tIns="0" rIns="0" bIns="0" rtlCol="0">
            <a:noAutofit/>
          </a:bodyPr>
          <a:lstStyle/>
          <a:p>
            <a:pPr marL="49275" marR="17144">
              <a:lnSpc>
                <a:spcPts val="1025"/>
              </a:lnSpc>
              <a:spcBef>
                <a:spcPts val="51"/>
              </a:spcBef>
            </a:pPr>
            <a:r>
              <a:rPr sz="900" b="1" spc="-4" dirty="0" smtClean="0">
                <a:solidFill>
                  <a:srgbClr val="00AFEF"/>
                </a:solidFill>
                <a:latin typeface="Arial Narrow"/>
                <a:cs typeface="Arial Narrow"/>
              </a:rPr>
              <a:t>M</a:t>
            </a:r>
            <a:r>
              <a:rPr sz="900" b="1" spc="0" dirty="0" smtClean="0">
                <a:solidFill>
                  <a:srgbClr val="00AFEF"/>
                </a:solidFill>
                <a:latin typeface="Arial Narrow"/>
                <a:cs typeface="Arial Narrow"/>
              </a:rPr>
              <a:t>O</a:t>
            </a:r>
            <a:r>
              <a:rPr sz="900" b="1" spc="-4" dirty="0" smtClean="0">
                <a:solidFill>
                  <a:srgbClr val="00AFEF"/>
                </a:solidFill>
                <a:latin typeface="Arial Narrow"/>
                <a:cs typeface="Arial Narrow"/>
              </a:rPr>
              <a:t>D</a:t>
            </a:r>
            <a:r>
              <a:rPr sz="900" b="1" spc="0" dirty="0" smtClean="0">
                <a:solidFill>
                  <a:srgbClr val="00AFEF"/>
                </a:solidFill>
                <a:latin typeface="Arial Narrow"/>
                <a:cs typeface="Arial Narrow"/>
              </a:rPr>
              <a:t>E</a:t>
            </a:r>
            <a:endParaRPr sz="900" dirty="0">
              <a:latin typeface="Arial Narrow"/>
              <a:cs typeface="Arial Narrow"/>
            </a:endParaRPr>
          </a:p>
          <a:p>
            <a:pPr marL="12700">
              <a:lnSpc>
                <a:spcPct val="95621"/>
              </a:lnSpc>
            </a:pPr>
            <a:r>
              <a:rPr lang="fr-FR" sz="900" b="1" dirty="0" smtClean="0">
                <a:latin typeface="Arial Narrow"/>
                <a:cs typeface="Arial Narrow"/>
              </a:rPr>
              <a:t>PRESENTIEL</a:t>
            </a:r>
            <a:endParaRPr sz="900" dirty="0">
              <a:latin typeface="Arial Narrow"/>
              <a:cs typeface="Arial Narrow"/>
            </a:endParaRPr>
          </a:p>
        </p:txBody>
      </p:sp>
      <p:sp>
        <p:nvSpPr>
          <p:cNvPr id="36" name="Titre 1"/>
          <p:cNvSpPr txBox="1">
            <a:spLocks/>
          </p:cNvSpPr>
          <p:nvPr/>
        </p:nvSpPr>
        <p:spPr>
          <a:xfrm rot="16200000">
            <a:off x="-1833234" y="3470756"/>
            <a:ext cx="4501678" cy="395657"/>
          </a:xfrm>
          <a:prstGeom prst="rect">
            <a:avLst/>
          </a:prstGeom>
          <a:solidFill>
            <a:srgbClr val="FF0000"/>
          </a:solidFill>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smtClean="0">
                <a:solidFill>
                  <a:schemeClr val="bg1"/>
                </a:solidFill>
              </a:rPr>
              <a:t> 1- </a:t>
            </a:r>
            <a:r>
              <a:rPr lang="fr-FR" sz="2400" b="1" smtClean="0">
                <a:solidFill>
                  <a:schemeClr val="bg1"/>
                </a:solidFill>
              </a:rPr>
              <a:t>LARGE BANDE FIXE ET HERTZIEN</a:t>
            </a:r>
            <a:endParaRPr lang="fr-FR" sz="2585" dirty="0">
              <a:solidFill>
                <a:schemeClr val="bg1"/>
              </a:solidFill>
            </a:endParaRPr>
          </a:p>
        </p:txBody>
      </p:sp>
      <p:sp>
        <p:nvSpPr>
          <p:cNvPr id="37" name="Titre 1"/>
          <p:cNvSpPr txBox="1">
            <a:spLocks/>
          </p:cNvSpPr>
          <p:nvPr/>
        </p:nvSpPr>
        <p:spPr bwMode="auto">
          <a:xfrm>
            <a:off x="615434" y="923175"/>
            <a:ext cx="3560910"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kern="0" dirty="0">
                <a:solidFill>
                  <a:schemeClr val="bg1"/>
                </a:solidFill>
                <a:latin typeface="+mj-lt"/>
                <a:ea typeface="+mj-ea"/>
                <a:cs typeface="+mj-cs"/>
              </a:rPr>
              <a:t>2</a:t>
            </a:r>
            <a:r>
              <a:rPr lang="fr-FR" sz="2308" kern="0" dirty="0" smtClean="0">
                <a:solidFill>
                  <a:schemeClr val="bg1"/>
                </a:solidFill>
                <a:latin typeface="+mj-lt"/>
                <a:ea typeface="+mj-ea"/>
                <a:cs typeface="+mj-cs"/>
              </a:rPr>
              <a:t>-ECONOMIE NUMERIQUE</a:t>
            </a:r>
            <a:endParaRPr lang="fr-FR" sz="2308" kern="0" dirty="0">
              <a:solidFill>
                <a:schemeClr val="bg1"/>
              </a:solidFill>
              <a:latin typeface="+mj-lt"/>
              <a:ea typeface="+mj-ea"/>
              <a:cs typeface="+mj-cs"/>
            </a:endParaRPr>
          </a:p>
        </p:txBody>
      </p:sp>
      <p:sp>
        <p:nvSpPr>
          <p:cNvPr id="38" name="Titre 1"/>
          <p:cNvSpPr txBox="1">
            <a:spLocks/>
          </p:cNvSpPr>
          <p:nvPr/>
        </p:nvSpPr>
        <p:spPr bwMode="auto">
          <a:xfrm>
            <a:off x="4308228" y="923175"/>
            <a:ext cx="4302371" cy="395657"/>
          </a:xfrm>
          <a:prstGeom prst="rect">
            <a:avLst/>
          </a:prstGeom>
          <a:solidFill>
            <a:schemeClr val="tx2">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39" name="ZoneTexte 38"/>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smtClean="0"/>
              <a:t>PLAN DE FORMATION  SUP’PTIC 2021</a:t>
            </a:r>
            <a:endParaRPr lang="fr-FR" sz="2800" dirty="0"/>
          </a:p>
        </p:txBody>
      </p:sp>
      <p:sp>
        <p:nvSpPr>
          <p:cNvPr id="5" name="Espace réservé de la date 4"/>
          <p:cNvSpPr>
            <a:spLocks noGrp="1"/>
          </p:cNvSpPr>
          <p:nvPr>
            <p:ph type="dt" sz="half" idx="10"/>
          </p:nvPr>
        </p:nvSpPr>
        <p:spPr/>
        <p:txBody>
          <a:bodyPr/>
          <a:lstStyle/>
          <a:p>
            <a:fld id="{01648588-CDAB-43A4-906A-09FDA992E100}" type="datetime1">
              <a:rPr lang="fr-FR" smtClean="0"/>
              <a:t>01/12/2020</a:t>
            </a:fld>
            <a:endParaRPr lang="fr-FR"/>
          </a:p>
        </p:txBody>
      </p:sp>
      <p:sp>
        <p:nvSpPr>
          <p:cNvPr id="7" name="Espace réservé du pied de page 6"/>
          <p:cNvSpPr>
            <a:spLocks noGrp="1"/>
          </p:cNvSpPr>
          <p:nvPr>
            <p:ph type="ftr" sz="quarter" idx="11"/>
          </p:nvPr>
        </p:nvSpPr>
        <p:spPr/>
        <p:txBody>
          <a:bodyPr/>
          <a:lstStyle/>
          <a:p>
            <a:r>
              <a:rPr lang="fr-FR" smtClean="0"/>
              <a:t>PLAN DE FORMATION 2021</a:t>
            </a:r>
            <a:endParaRPr lang="fr-FR"/>
          </a:p>
        </p:txBody>
      </p:sp>
      <p:sp>
        <p:nvSpPr>
          <p:cNvPr id="9" name="Espace réservé du numéro de diapositive 8"/>
          <p:cNvSpPr>
            <a:spLocks noGrp="1"/>
          </p:cNvSpPr>
          <p:nvPr>
            <p:ph type="sldNum" sz="quarter" idx="12"/>
          </p:nvPr>
        </p:nvSpPr>
        <p:spPr/>
        <p:txBody>
          <a:bodyPr/>
          <a:lstStyle/>
          <a:p>
            <a:fld id="{A532CD90-6D66-40B1-A697-8CE7ED95DF79}" type="slidenum">
              <a:rPr lang="fr-FR" smtClean="0"/>
              <a:pPr/>
              <a:t>7</a:t>
            </a:fld>
            <a:endParaRPr lang="fr-F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fontScale="92500" lnSpcReduction="10000"/>
          </a:bodyPr>
          <a:lstStyle/>
          <a:p>
            <a:pPr marL="12700" marR="24090" indent="-457200">
              <a:spcAft>
                <a:spcPts val="554"/>
              </a:spcAft>
            </a:pPr>
            <a:r>
              <a:rPr lang="fr-FR" sz="1600" b="1" dirty="0">
                <a:latin typeface="Tahoma"/>
                <a:cs typeface="Tahoma"/>
              </a:rPr>
              <a:t>TITRE DU </a:t>
            </a:r>
            <a:r>
              <a:rPr lang="fr-FR" sz="1600" b="1" dirty="0" smtClean="0">
                <a:latin typeface="Tahoma"/>
                <a:cs typeface="Tahoma"/>
              </a:rPr>
              <a:t>COURS</a:t>
            </a:r>
          </a:p>
          <a:p>
            <a:pPr marL="0" marR="24090" indent="0">
              <a:spcAft>
                <a:spcPts val="554"/>
              </a:spcAft>
              <a:buNone/>
            </a:pPr>
            <a:r>
              <a:rPr lang="fr-FR" sz="2000" dirty="0">
                <a:latin typeface="Tahoma" panose="020B0604030504040204" pitchFamily="34" charset="0"/>
                <a:ea typeface="Tahoma" panose="020B0604030504040204" pitchFamily="34" charset="0"/>
                <a:cs typeface="Tahoma" panose="020B0604030504040204" pitchFamily="34" charset="0"/>
              </a:rPr>
              <a:t>Applications et modèles économiques de la </a:t>
            </a:r>
            <a:r>
              <a:rPr lang="fr-FR" sz="2000" dirty="0" err="1">
                <a:latin typeface="Tahoma" panose="020B0604030504040204" pitchFamily="34" charset="0"/>
                <a:ea typeface="Tahoma" panose="020B0604030504040204" pitchFamily="34" charset="0"/>
                <a:cs typeface="Tahoma" panose="020B0604030504040204" pitchFamily="34" charset="0"/>
              </a:rPr>
              <a:t>BlockChain</a:t>
            </a:r>
            <a:r>
              <a:rPr lang="fr-FR" sz="2000" dirty="0">
                <a:latin typeface="Tahoma" panose="020B0604030504040204" pitchFamily="34" charset="0"/>
                <a:ea typeface="Tahoma" panose="020B0604030504040204" pitchFamily="34" charset="0"/>
                <a:cs typeface="Tahoma" panose="020B0604030504040204" pitchFamily="34" charset="0"/>
              </a:rPr>
              <a:t> </a:t>
            </a:r>
            <a:r>
              <a:rPr lang="fr-FR" sz="2100" dirty="0" smtClean="0">
                <a:latin typeface="Tahoma" panose="020B0604030504040204" pitchFamily="34" charset="0"/>
                <a:ea typeface="Tahoma" panose="020B0604030504040204" pitchFamily="34" charset="0"/>
                <a:cs typeface="Tahoma" panose="020B0604030504040204" pitchFamily="34" charset="0"/>
              </a:rPr>
              <a:t>(FORM2100) </a:t>
            </a:r>
            <a:endParaRPr lang="fr-FR" sz="21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R="24090">
              <a:spcAft>
                <a:spcPts val="554"/>
              </a:spcAft>
              <a:buFont typeface="+mj-lt"/>
              <a:buAutoNum type="alphaUcPeriod" startAt="2"/>
            </a:pPr>
            <a:r>
              <a:rPr lang="fr-FR" sz="1600" b="1" dirty="0" smtClean="0">
                <a:latin typeface="Tahoma"/>
                <a:cs typeface="Tahoma"/>
              </a:rPr>
              <a:t>OBJECTIFS DU COURS </a:t>
            </a:r>
          </a:p>
          <a:p>
            <a:pPr marL="0" lvl="0" indent="0" algn="just">
              <a:buNone/>
            </a:pPr>
            <a:r>
              <a:rPr lang="fr-FR" sz="2000" dirty="0" smtClean="0">
                <a:latin typeface="Tahoma" panose="020B0604030504040204" pitchFamily="34" charset="0"/>
                <a:ea typeface="Tahoma" panose="020B0604030504040204" pitchFamily="34" charset="0"/>
                <a:cs typeface="Tahoma" panose="020B0604030504040204" pitchFamily="34" charset="0"/>
              </a:rPr>
              <a:t>La </a:t>
            </a:r>
            <a:r>
              <a:rPr lang="fr-FR" sz="2000" dirty="0" err="1" smtClean="0">
                <a:latin typeface="Tahoma" panose="020B0604030504040204" pitchFamily="34" charset="0"/>
                <a:ea typeface="Tahoma" panose="020B0604030504040204" pitchFamily="34" charset="0"/>
                <a:cs typeface="Tahoma" panose="020B0604030504040204" pitchFamily="34" charset="0"/>
              </a:rPr>
              <a:t>Blockchain</a:t>
            </a:r>
            <a:r>
              <a:rPr lang="fr-FR" sz="2000" dirty="0" smtClean="0">
                <a:latin typeface="Tahoma" panose="020B0604030504040204" pitchFamily="34" charset="0"/>
                <a:ea typeface="Tahoma" panose="020B0604030504040204" pitchFamily="34" charset="0"/>
                <a:cs typeface="Tahoma" panose="020B0604030504040204" pitchFamily="34" charset="0"/>
              </a:rPr>
              <a:t> est une technologie émergente .Ce cours doit  </a:t>
            </a:r>
            <a:r>
              <a:rPr lang="fr-FR" sz="2100" dirty="0">
                <a:latin typeface="Tahoma" panose="020B0604030504040204" pitchFamily="34" charset="0"/>
                <a:ea typeface="Tahoma" panose="020B0604030504040204" pitchFamily="34" charset="0"/>
                <a:cs typeface="Tahoma" panose="020B0604030504040204" pitchFamily="34" charset="0"/>
              </a:rPr>
              <a:t>fournir </a:t>
            </a:r>
            <a:r>
              <a:rPr lang="fr-FR" sz="2100" dirty="0" smtClean="0">
                <a:latin typeface="Tahoma" panose="020B0604030504040204" pitchFamily="34" charset="0"/>
                <a:ea typeface="Tahoma" panose="020B0604030504040204" pitchFamily="34" charset="0"/>
                <a:cs typeface="Tahoma" panose="020B0604030504040204" pitchFamily="34" charset="0"/>
              </a:rPr>
              <a:t>aux participants les clefs de </a:t>
            </a:r>
            <a:r>
              <a:rPr lang="fr-FR" sz="2100" dirty="0">
                <a:latin typeface="Tahoma" panose="020B0604030504040204" pitchFamily="34" charset="0"/>
                <a:ea typeface="Tahoma" panose="020B0604030504040204" pitchFamily="34" charset="0"/>
                <a:cs typeface="Tahoma" panose="020B0604030504040204" pitchFamily="34" charset="0"/>
              </a:rPr>
              <a:t>compréhension </a:t>
            </a:r>
            <a:r>
              <a:rPr lang="fr-FR" sz="2100" dirty="0" smtClean="0">
                <a:latin typeface="Tahoma" panose="020B0604030504040204" pitchFamily="34" charset="0"/>
                <a:ea typeface="Tahoma" panose="020B0604030504040204" pitchFamily="34" charset="0"/>
                <a:cs typeface="Tahoma" panose="020B0604030504040204" pitchFamily="34" charset="0"/>
              </a:rPr>
              <a:t>des </a:t>
            </a:r>
            <a:r>
              <a:rPr lang="fr-FR" sz="2100" dirty="0">
                <a:latin typeface="Tahoma" panose="020B0604030504040204" pitchFamily="34" charset="0"/>
                <a:ea typeface="Tahoma" panose="020B0604030504040204" pitchFamily="34" charset="0"/>
                <a:cs typeface="Tahoma" panose="020B0604030504040204" pitchFamily="34" charset="0"/>
              </a:rPr>
              <a:t>différentes technologies </a:t>
            </a:r>
            <a:r>
              <a:rPr lang="fr-FR" sz="2100" dirty="0" err="1" smtClean="0">
                <a:latin typeface="Tahoma" panose="020B0604030504040204" pitchFamily="34" charset="0"/>
                <a:ea typeface="Tahoma" panose="020B0604030504040204" pitchFamily="34" charset="0"/>
                <a:cs typeface="Tahoma" panose="020B0604030504040204" pitchFamily="34" charset="0"/>
              </a:rPr>
              <a:t>blockchain</a:t>
            </a:r>
            <a:r>
              <a:rPr lang="fr-FR" sz="2100" dirty="0" smtClean="0">
                <a:latin typeface="Tahoma" panose="020B0604030504040204" pitchFamily="34" charset="0"/>
                <a:ea typeface="Tahoma" panose="020B0604030504040204" pitchFamily="34" charset="0"/>
                <a:cs typeface="Tahoma" panose="020B0604030504040204" pitchFamily="34" charset="0"/>
              </a:rPr>
              <a:t>. Il s’agira de leur permettre de déterminer </a:t>
            </a:r>
            <a:r>
              <a:rPr lang="fr-FR" sz="2100" dirty="0">
                <a:latin typeface="Tahoma" panose="020B0604030504040204" pitchFamily="34" charset="0"/>
                <a:ea typeface="Tahoma" panose="020B0604030504040204" pitchFamily="34" charset="0"/>
                <a:cs typeface="Tahoma" panose="020B0604030504040204" pitchFamily="34" charset="0"/>
              </a:rPr>
              <a:t>les situations commerciales spécifiques où la technologie </a:t>
            </a:r>
            <a:r>
              <a:rPr lang="fr-FR" sz="2100" dirty="0" err="1">
                <a:latin typeface="Tahoma" panose="020B0604030504040204" pitchFamily="34" charset="0"/>
                <a:ea typeface="Tahoma" panose="020B0604030504040204" pitchFamily="34" charset="0"/>
                <a:cs typeface="Tahoma" panose="020B0604030504040204" pitchFamily="34" charset="0"/>
              </a:rPr>
              <a:t>blockchain</a:t>
            </a:r>
            <a:r>
              <a:rPr lang="fr-FR" sz="2100" dirty="0">
                <a:latin typeface="Tahoma" panose="020B0604030504040204" pitchFamily="34" charset="0"/>
                <a:ea typeface="Tahoma" panose="020B0604030504040204" pitchFamily="34" charset="0"/>
                <a:cs typeface="Tahoma" panose="020B0604030504040204" pitchFamily="34" charset="0"/>
              </a:rPr>
              <a:t> peut être déployée pour résoudre des problèmes </a:t>
            </a:r>
            <a:r>
              <a:rPr lang="fr-FR" sz="2100" dirty="0" smtClean="0">
                <a:latin typeface="Tahoma" panose="020B0604030504040204" pitchFamily="34" charset="0"/>
                <a:ea typeface="Tahoma" panose="020B0604030504040204" pitchFamily="34" charset="0"/>
                <a:cs typeface="Tahoma" panose="020B0604030504040204" pitchFamily="34" charset="0"/>
              </a:rPr>
              <a:t>importants, sélectionner </a:t>
            </a:r>
            <a:r>
              <a:rPr lang="fr-FR" sz="2100" dirty="0">
                <a:latin typeface="Tahoma" panose="020B0604030504040204" pitchFamily="34" charset="0"/>
                <a:ea typeface="Tahoma" panose="020B0604030504040204" pitchFamily="34" charset="0"/>
                <a:cs typeface="Tahoma" panose="020B0604030504040204" pitchFamily="34" charset="0"/>
              </a:rPr>
              <a:t>la technologie </a:t>
            </a:r>
            <a:r>
              <a:rPr lang="fr-FR" sz="2100" dirty="0" err="1">
                <a:latin typeface="Tahoma" panose="020B0604030504040204" pitchFamily="34" charset="0"/>
                <a:ea typeface="Tahoma" panose="020B0604030504040204" pitchFamily="34" charset="0"/>
                <a:cs typeface="Tahoma" panose="020B0604030504040204" pitchFamily="34" charset="0"/>
              </a:rPr>
              <a:t>blockchain</a:t>
            </a:r>
            <a:r>
              <a:rPr lang="fr-FR" sz="2100" dirty="0">
                <a:latin typeface="Tahoma" panose="020B0604030504040204" pitchFamily="34" charset="0"/>
                <a:ea typeface="Tahoma" panose="020B0604030504040204" pitchFamily="34" charset="0"/>
                <a:cs typeface="Tahoma" panose="020B0604030504040204" pitchFamily="34" charset="0"/>
              </a:rPr>
              <a:t> </a:t>
            </a:r>
            <a:r>
              <a:rPr lang="fr-FR" sz="2100" dirty="0" smtClean="0">
                <a:latin typeface="Tahoma" panose="020B0604030504040204" pitchFamily="34" charset="0"/>
                <a:ea typeface="Tahoma" panose="020B0604030504040204" pitchFamily="34" charset="0"/>
                <a:cs typeface="Tahoma" panose="020B0604030504040204" pitchFamily="34" charset="0"/>
              </a:rPr>
              <a:t>appropriée à un </a:t>
            </a:r>
            <a:r>
              <a:rPr lang="fr-FR" sz="2100" dirty="0">
                <a:latin typeface="Tahoma" panose="020B0604030504040204" pitchFamily="34" charset="0"/>
                <a:ea typeface="Tahoma" panose="020B0604030504040204" pitchFamily="34" charset="0"/>
                <a:cs typeface="Tahoma" panose="020B0604030504040204" pitchFamily="34" charset="0"/>
              </a:rPr>
              <a:t>problème </a:t>
            </a:r>
            <a:r>
              <a:rPr lang="fr-FR" sz="2100" dirty="0" smtClean="0">
                <a:latin typeface="Tahoma" panose="020B0604030504040204" pitchFamily="34" charset="0"/>
                <a:ea typeface="Tahoma" panose="020B0604030504040204" pitchFamily="34" charset="0"/>
                <a:cs typeface="Tahoma" panose="020B0604030504040204" pitchFamily="34" charset="0"/>
              </a:rPr>
              <a:t>particulier et détailler </a:t>
            </a:r>
            <a:r>
              <a:rPr lang="fr-FR" sz="2100" dirty="0">
                <a:latin typeface="Tahoma" panose="020B0604030504040204" pitchFamily="34" charset="0"/>
                <a:ea typeface="Tahoma" panose="020B0604030504040204" pitchFamily="34" charset="0"/>
                <a:cs typeface="Tahoma" panose="020B0604030504040204" pitchFamily="34" charset="0"/>
              </a:rPr>
              <a:t>les risques présentés par cette nouvelle </a:t>
            </a:r>
            <a:r>
              <a:rPr lang="fr-FR" sz="2100" dirty="0" smtClean="0">
                <a:latin typeface="Tahoma" panose="020B0604030504040204" pitchFamily="34" charset="0"/>
                <a:ea typeface="Tahoma" panose="020B0604030504040204" pitchFamily="34" charset="0"/>
                <a:cs typeface="Tahoma" panose="020B0604030504040204" pitchFamily="34" charset="0"/>
              </a:rPr>
              <a:t>technologie. </a:t>
            </a:r>
            <a:endParaRPr lang="fr-FR" sz="2100" dirty="0">
              <a:latin typeface="Tahoma" panose="020B0604030504040204" pitchFamily="34" charset="0"/>
              <a:ea typeface="Tahoma" panose="020B0604030504040204" pitchFamily="34" charset="0"/>
              <a:cs typeface="Tahoma" panose="020B0604030504040204" pitchFamily="34" charset="0"/>
            </a:endParaRPr>
          </a:p>
          <a:p>
            <a:pPr lvl="0" algn="just">
              <a:buFont typeface="+mj-lt"/>
              <a:buAutoNum type="alphaUcPeriod" startAt="3"/>
            </a:pPr>
            <a:r>
              <a:rPr lang="fr-FR" sz="1600" b="1" dirty="0" smtClean="0">
                <a:latin typeface="Tahoma"/>
                <a:cs typeface="Tahoma"/>
              </a:rPr>
              <a:t>PUBLIC CIBLE </a:t>
            </a:r>
            <a:endParaRPr lang="fr-FR" sz="1600" b="1" dirty="0">
              <a:latin typeface="Tahoma"/>
              <a:cs typeface="Tahoma"/>
            </a:endParaRPr>
          </a:p>
          <a:p>
            <a:pPr marL="0" indent="0" algn="just">
              <a:buNone/>
            </a:pPr>
            <a:r>
              <a:rPr lang="fr-FR" sz="2100" dirty="0" smtClean="0">
                <a:latin typeface="Tahoma" panose="020B0604030504040204" pitchFamily="34" charset="0"/>
                <a:ea typeface="Tahoma" panose="020B0604030504040204" pitchFamily="34" charset="0"/>
                <a:cs typeface="Tahoma" panose="020B0604030504040204" pitchFamily="34" charset="0"/>
              </a:rPr>
              <a:t>Cette formation s’adresse aux personnels </a:t>
            </a:r>
            <a:r>
              <a:rPr lang="fr-FR" sz="2100" dirty="0">
                <a:latin typeface="Tahoma" panose="020B0604030504040204" pitchFamily="34" charset="0"/>
                <a:ea typeface="Tahoma" panose="020B0604030504040204" pitchFamily="34" charset="0"/>
                <a:cs typeface="Tahoma" panose="020B0604030504040204" pitchFamily="34" charset="0"/>
              </a:rPr>
              <a:t>des entreprises et </a:t>
            </a:r>
            <a:r>
              <a:rPr lang="fr-FR" sz="2100" dirty="0" smtClean="0">
                <a:latin typeface="Tahoma" panose="020B0604030504040204" pitchFamily="34" charset="0"/>
                <a:ea typeface="Tahoma" panose="020B0604030504040204" pitchFamily="34" charset="0"/>
                <a:cs typeface="Tahoma" panose="020B0604030504040204" pitchFamily="34" charset="0"/>
              </a:rPr>
              <a:t>Administrations </a:t>
            </a:r>
            <a:r>
              <a:rPr lang="fr-FR" sz="2100" dirty="0">
                <a:latin typeface="Tahoma" panose="020B0604030504040204" pitchFamily="34" charset="0"/>
                <a:ea typeface="Tahoma" panose="020B0604030504040204" pitchFamily="34" charset="0"/>
                <a:cs typeface="Tahoma" panose="020B0604030504040204" pitchFamily="34" charset="0"/>
              </a:rPr>
              <a:t>du Secteur </a:t>
            </a:r>
            <a:r>
              <a:rPr lang="fr-FR" sz="2100" dirty="0" smtClean="0">
                <a:latin typeface="Tahoma" panose="020B0604030504040204" pitchFamily="34" charset="0"/>
                <a:ea typeface="Tahoma" panose="020B0604030504040204" pitchFamily="34" charset="0"/>
                <a:cs typeface="Tahoma" panose="020B0604030504040204" pitchFamily="34" charset="0"/>
              </a:rPr>
              <a:t>des Télécommunications </a:t>
            </a:r>
            <a:r>
              <a:rPr lang="fr-FR" sz="2100" dirty="0">
                <a:latin typeface="Tahoma" panose="020B0604030504040204" pitchFamily="34" charset="0"/>
                <a:ea typeface="Tahoma" panose="020B0604030504040204" pitchFamily="34" charset="0"/>
                <a:cs typeface="Tahoma" panose="020B0604030504040204" pitchFamily="34" charset="0"/>
              </a:rPr>
              <a:t>et des TIC, Etudiants, personnels des entreprises </a:t>
            </a:r>
            <a:r>
              <a:rPr lang="fr-FR" sz="2100" dirty="0" smtClean="0">
                <a:latin typeface="Tahoma" panose="020B0604030504040204" pitchFamily="34" charset="0"/>
                <a:ea typeface="Tahoma" panose="020B0604030504040204" pitchFamily="34" charset="0"/>
                <a:cs typeface="Tahoma" panose="020B0604030504040204" pitchFamily="34" charset="0"/>
              </a:rPr>
              <a:t>du </a:t>
            </a:r>
            <a:r>
              <a:rPr lang="fr-FR" sz="2100" dirty="0">
                <a:latin typeface="Tahoma" panose="020B0604030504040204" pitchFamily="34" charset="0"/>
                <a:ea typeface="Tahoma" panose="020B0604030504040204" pitchFamily="34" charset="0"/>
                <a:cs typeface="Tahoma" panose="020B0604030504040204" pitchFamily="34" charset="0"/>
              </a:rPr>
              <a:t>numérique, </a:t>
            </a:r>
            <a:r>
              <a:rPr lang="fr-FR" sz="2100" dirty="0" smtClean="0">
                <a:latin typeface="Tahoma" panose="020B0604030504040204" pitchFamily="34" charset="0"/>
                <a:ea typeface="Tahoma" panose="020B0604030504040204" pitchFamily="34" charset="0"/>
                <a:cs typeface="Tahoma" panose="020B0604030504040204" pitchFamily="34" charset="0"/>
              </a:rPr>
              <a:t>responsables et personnels </a:t>
            </a:r>
            <a:r>
              <a:rPr lang="fr-FR" sz="2100" dirty="0">
                <a:latin typeface="Tahoma" panose="020B0604030504040204" pitchFamily="34" charset="0"/>
                <a:ea typeface="Tahoma" panose="020B0604030504040204" pitchFamily="34" charset="0"/>
                <a:cs typeface="Tahoma" panose="020B0604030504040204" pitchFamily="34" charset="0"/>
              </a:rPr>
              <a:t>des </a:t>
            </a:r>
            <a:r>
              <a:rPr lang="fr-FR" sz="2100" dirty="0" smtClean="0">
                <a:latin typeface="Tahoma" panose="020B0604030504040204" pitchFamily="34" charset="0"/>
                <a:ea typeface="Tahoma" panose="020B0604030504040204" pitchFamily="34" charset="0"/>
                <a:cs typeface="Tahoma" panose="020B0604030504040204" pitchFamily="34" charset="0"/>
              </a:rPr>
              <a:t>autorités de régulation sectorielle.</a:t>
            </a:r>
          </a:p>
          <a:p>
            <a:pPr marL="12700" marR="24090" indent="-457200">
              <a:spcAft>
                <a:spcPts val="554"/>
              </a:spcAft>
              <a:buFont typeface="+mj-lt"/>
              <a:buAutoNum type="alphaUcPeriod"/>
            </a:pPr>
            <a:endParaRPr lang="fr-FR" sz="1600" b="1" dirty="0">
              <a:latin typeface="Tahoma"/>
              <a:cs typeface="Tahoma"/>
            </a:endParaRPr>
          </a:p>
          <a:p>
            <a:pPr algn="just">
              <a:spcAft>
                <a:spcPts val="554"/>
              </a:spcAft>
              <a:buFont typeface="Wingdings" pitchFamily="2" charset="2"/>
              <a:buChar char="§"/>
            </a:pPr>
            <a:endParaRPr lang="fr-FR" sz="2400" dirty="0"/>
          </a:p>
        </p:txBody>
      </p:sp>
      <p:sp>
        <p:nvSpPr>
          <p:cNvPr id="4" name="Espace réservé de la date 3"/>
          <p:cNvSpPr>
            <a:spLocks noGrp="1"/>
          </p:cNvSpPr>
          <p:nvPr>
            <p:ph type="dt" sz="half" idx="10"/>
          </p:nvPr>
        </p:nvSpPr>
        <p:spPr/>
        <p:txBody>
          <a:bodyPr/>
          <a:lstStyle/>
          <a:p>
            <a:fld id="{C2622696-C6E6-4657-931D-4872B0A871B0}"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8</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dirty="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b="1" kern="0" dirty="0">
                <a:solidFill>
                  <a:schemeClr val="bg1"/>
                </a:solidFill>
                <a:latin typeface="+mj-lt"/>
                <a:ea typeface="+mj-ea"/>
                <a:cs typeface="+mj-cs"/>
              </a:rPr>
              <a:t>2</a:t>
            </a:r>
            <a:r>
              <a:rPr lang="fr-FR" sz="2308" b="1" kern="0" dirty="0" smtClean="0">
                <a:solidFill>
                  <a:schemeClr val="bg1"/>
                </a:solidFill>
                <a:latin typeface="+mj-lt"/>
                <a:ea typeface="+mj-ea"/>
                <a:cs typeface="+mj-cs"/>
              </a:rPr>
              <a:t>-ECONOMIE NUMERIQUE</a:t>
            </a:r>
            <a:endParaRPr lang="fr-FR" sz="2308" b="1" kern="0" dirty="0">
              <a:solidFill>
                <a:schemeClr val="bg1"/>
              </a:solidFill>
              <a:latin typeface="+mj-lt"/>
              <a:ea typeface="+mj-ea"/>
              <a:cs typeface="+mj-cs"/>
            </a:endParaRPr>
          </a:p>
        </p:txBody>
      </p:sp>
      <p:sp>
        <p:nvSpPr>
          <p:cNvPr id="12" name="Titre 1"/>
          <p:cNvSpPr txBox="1">
            <a:spLocks/>
          </p:cNvSpPr>
          <p:nvPr/>
        </p:nvSpPr>
        <p:spPr bwMode="auto">
          <a:xfrm>
            <a:off x="4308228" y="923175"/>
            <a:ext cx="4302371"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3" name="ZoneTexte 12"/>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a:t>PLAN DE FORMATION </a:t>
            </a:r>
            <a:r>
              <a:rPr lang="fr-FR" sz="2800" dirty="0" smtClean="0"/>
              <a:t>SUP’PTIC 2021</a:t>
            </a:r>
            <a:endParaRPr lang="fr-FR" sz="2800" dirty="0"/>
          </a:p>
        </p:txBody>
      </p:sp>
    </p:spTree>
    <p:extLst>
      <p:ext uri="{BB962C8B-B14F-4D97-AF65-F5344CB8AC3E}">
        <p14:creationId xmlns:p14="http://schemas.microsoft.com/office/powerpoint/2010/main" val="3312690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6200000">
            <a:off x="-1833234" y="3470756"/>
            <a:ext cx="4501678" cy="395657"/>
          </a:xfrm>
          <a:solidFill>
            <a:schemeClr val="accent1">
              <a:lumMod val="20000"/>
              <a:lumOff val="80000"/>
            </a:schemeClr>
          </a:solidFill>
        </p:spPr>
        <p:txBody>
          <a:bodyPr>
            <a:normAutofit fontScale="90000"/>
          </a:bodyPr>
          <a:lstStyle/>
          <a:p>
            <a:r>
              <a:rPr lang="fr-FR" sz="2400" dirty="0" smtClean="0">
                <a:solidFill>
                  <a:schemeClr val="bg1"/>
                </a:solidFill>
              </a:rPr>
              <a:t> 1- </a:t>
            </a:r>
            <a:r>
              <a:rPr lang="fr-FR" sz="2400" b="1" dirty="0" smtClean="0">
                <a:solidFill>
                  <a:schemeClr val="bg1"/>
                </a:solidFill>
              </a:rPr>
              <a:t>LARGE BANDE FIXE ET HERTZIEN</a:t>
            </a:r>
            <a:endParaRPr lang="fr-FR" sz="2585" dirty="0">
              <a:solidFill>
                <a:schemeClr val="bg1"/>
              </a:solidFill>
            </a:endParaRPr>
          </a:p>
        </p:txBody>
      </p:sp>
      <p:sp>
        <p:nvSpPr>
          <p:cNvPr id="3" name="Espace réservé du contenu 2"/>
          <p:cNvSpPr>
            <a:spLocks noGrp="1"/>
          </p:cNvSpPr>
          <p:nvPr>
            <p:ph idx="1"/>
          </p:nvPr>
        </p:nvSpPr>
        <p:spPr>
          <a:xfrm>
            <a:off x="615433" y="1516660"/>
            <a:ext cx="7995167" cy="4402764"/>
          </a:xfrm>
        </p:spPr>
        <p:txBody>
          <a:bodyPr>
            <a:normAutofit/>
          </a:bodyPr>
          <a:lstStyle/>
          <a:p>
            <a:pPr marR="24090" algn="just">
              <a:spcAft>
                <a:spcPts val="554"/>
              </a:spcAft>
              <a:buFont typeface="+mj-lt"/>
              <a:buAutoNum type="alphaUcPeriod" startAt="4"/>
            </a:pPr>
            <a:r>
              <a:rPr lang="fr-FR" sz="1600" b="1" dirty="0">
                <a:latin typeface="Tahoma"/>
                <a:cs typeface="Tahoma"/>
              </a:rPr>
              <a:t>CONTENU DU COURS </a:t>
            </a:r>
            <a:r>
              <a:rPr lang="fr-FR" sz="1600" b="1" dirty="0" smtClean="0">
                <a:latin typeface="Tahoma"/>
                <a:cs typeface="Tahoma"/>
              </a:rPr>
              <a:t> </a:t>
            </a:r>
            <a:endParaRPr lang="fr-FR" sz="1600" b="1" dirty="0">
              <a:latin typeface="Tahoma"/>
              <a:cs typeface="Tahoma"/>
            </a:endParaRPr>
          </a:p>
          <a:p>
            <a:pPr algn="just">
              <a:buFont typeface="Wingdings" panose="05000000000000000000" pitchFamily="2" charset="2"/>
              <a:buChar char="§"/>
            </a:pPr>
            <a:r>
              <a:rPr lang="fr-FR" sz="2400" dirty="0"/>
              <a:t>Présentation de </a:t>
            </a:r>
            <a:r>
              <a:rPr lang="fr-FR" sz="2400" dirty="0" smtClean="0"/>
              <a:t>la technologie </a:t>
            </a:r>
            <a:r>
              <a:rPr lang="fr-FR" sz="2400" dirty="0" err="1"/>
              <a:t>blockchain</a:t>
            </a:r>
            <a:endParaRPr lang="fr-FR" sz="2400" dirty="0"/>
          </a:p>
          <a:p>
            <a:pPr algn="just">
              <a:buFont typeface="Wingdings" panose="05000000000000000000" pitchFamily="2" charset="2"/>
              <a:buChar char="§"/>
            </a:pPr>
            <a:r>
              <a:rPr lang="fr-FR" sz="2400" dirty="0"/>
              <a:t>Cryptage et signatures de la </a:t>
            </a:r>
            <a:r>
              <a:rPr lang="fr-FR" sz="2400" dirty="0" err="1"/>
              <a:t>blockchain</a:t>
            </a:r>
            <a:endParaRPr lang="fr-FR" sz="2400" dirty="0"/>
          </a:p>
          <a:p>
            <a:pPr algn="just">
              <a:buFont typeface="Wingdings" panose="05000000000000000000" pitchFamily="2" charset="2"/>
              <a:buChar char="§"/>
            </a:pPr>
            <a:r>
              <a:rPr lang="fr-FR" sz="2400" dirty="0"/>
              <a:t>Bitcoin et autres </a:t>
            </a:r>
            <a:r>
              <a:rPr lang="fr-FR" sz="2400" dirty="0" err="1"/>
              <a:t>blockchains</a:t>
            </a:r>
            <a:endParaRPr lang="fr-FR" sz="2400" dirty="0"/>
          </a:p>
          <a:p>
            <a:pPr algn="just">
              <a:buFont typeface="Wingdings" panose="05000000000000000000" pitchFamily="2" charset="2"/>
              <a:buChar char="§"/>
            </a:pPr>
            <a:r>
              <a:rPr lang="fr-FR" sz="2400" dirty="0"/>
              <a:t>Utilisation de la  </a:t>
            </a:r>
            <a:r>
              <a:rPr lang="fr-FR" sz="2400" dirty="0" err="1"/>
              <a:t>Blockchain</a:t>
            </a:r>
            <a:endParaRPr lang="fr-FR" sz="2400" dirty="0"/>
          </a:p>
          <a:p>
            <a:pPr algn="just">
              <a:buFont typeface="Wingdings" panose="05000000000000000000" pitchFamily="2" charset="2"/>
              <a:buChar char="§"/>
            </a:pPr>
            <a:r>
              <a:rPr lang="fr-FR" sz="2400" dirty="0"/>
              <a:t>Valeur des </a:t>
            </a:r>
            <a:r>
              <a:rPr lang="fr-FR" sz="2400" dirty="0" err="1"/>
              <a:t>Cryptoapplications</a:t>
            </a:r>
            <a:endParaRPr lang="fr-FR" sz="2400" dirty="0"/>
          </a:p>
          <a:p>
            <a:pPr algn="just">
              <a:buFont typeface="Wingdings" panose="05000000000000000000" pitchFamily="2" charset="2"/>
              <a:buChar char="§"/>
            </a:pPr>
            <a:r>
              <a:rPr lang="fr-FR" sz="2400" dirty="0" err="1"/>
              <a:t>Hashing</a:t>
            </a:r>
            <a:r>
              <a:rPr lang="fr-FR" sz="2400" dirty="0"/>
              <a:t> cryptographique</a:t>
            </a:r>
          </a:p>
          <a:p>
            <a:pPr algn="just">
              <a:buFont typeface="Wingdings" panose="05000000000000000000" pitchFamily="2" charset="2"/>
              <a:buChar char="§"/>
            </a:pPr>
            <a:r>
              <a:rPr lang="fr-FR" sz="2400" dirty="0"/>
              <a:t>E</a:t>
            </a:r>
            <a:r>
              <a:rPr lang="fr-FR" sz="2400" dirty="0" smtClean="0"/>
              <a:t>nvironnement </a:t>
            </a:r>
            <a:r>
              <a:rPr lang="fr-FR" sz="2400" dirty="0"/>
              <a:t>réglementaire et l'avenir de la </a:t>
            </a:r>
            <a:r>
              <a:rPr lang="fr-FR" sz="2400" dirty="0" err="1" smtClean="0"/>
              <a:t>Fintech</a:t>
            </a:r>
            <a:endParaRPr lang="fr-FR" sz="2400" dirty="0"/>
          </a:p>
        </p:txBody>
      </p:sp>
      <p:sp>
        <p:nvSpPr>
          <p:cNvPr id="4" name="Espace réservé de la date 3"/>
          <p:cNvSpPr>
            <a:spLocks noGrp="1"/>
          </p:cNvSpPr>
          <p:nvPr>
            <p:ph type="dt" sz="half" idx="10"/>
          </p:nvPr>
        </p:nvSpPr>
        <p:spPr/>
        <p:txBody>
          <a:bodyPr/>
          <a:lstStyle/>
          <a:p>
            <a:fld id="{7DFB8439-87FF-4707-B5CD-91E6B146FBA7}" type="datetime1">
              <a:rPr lang="fr-FR" smtClean="0"/>
              <a:t>01/12/2020</a:t>
            </a:fld>
            <a:endParaRPr lang="fr-FR" dirty="0"/>
          </a:p>
        </p:txBody>
      </p:sp>
      <p:sp>
        <p:nvSpPr>
          <p:cNvPr id="6" name="Espace réservé du numéro de diapositive 5"/>
          <p:cNvSpPr>
            <a:spLocks noGrp="1"/>
          </p:cNvSpPr>
          <p:nvPr>
            <p:ph type="sldNum" sz="quarter" idx="12"/>
          </p:nvPr>
        </p:nvSpPr>
        <p:spPr/>
        <p:txBody>
          <a:bodyPr/>
          <a:lstStyle/>
          <a:p>
            <a:fld id="{26A30F26-C5AE-41DF-9BC4-CF8545B2622A}" type="slidenum">
              <a:rPr lang="fr-FR" smtClean="0"/>
              <a:pPr/>
              <a:t>9</a:t>
            </a:fld>
            <a:endParaRPr lang="fr-FR" dirty="0"/>
          </a:p>
        </p:txBody>
      </p:sp>
      <p:sp>
        <p:nvSpPr>
          <p:cNvPr id="7" name="Espace réservé du pied de page 6"/>
          <p:cNvSpPr>
            <a:spLocks noGrp="1"/>
          </p:cNvSpPr>
          <p:nvPr>
            <p:ph type="ftr" sz="quarter" idx="11"/>
          </p:nvPr>
        </p:nvSpPr>
        <p:spPr>
          <a:xfrm>
            <a:off x="1907704" y="6356350"/>
            <a:ext cx="4112096" cy="365125"/>
          </a:xfrm>
        </p:spPr>
        <p:txBody>
          <a:bodyPr/>
          <a:lstStyle/>
          <a:p>
            <a:r>
              <a:rPr lang="fr-FR" sz="1600" smtClean="0"/>
              <a:t>PLAN DE FORMATION 2021</a:t>
            </a:r>
            <a:endParaRPr lang="fr-FR" sz="1600" dirty="0"/>
          </a:p>
        </p:txBody>
      </p:sp>
      <p:sp>
        <p:nvSpPr>
          <p:cNvPr id="10" name="Titre 1"/>
          <p:cNvSpPr txBox="1">
            <a:spLocks/>
          </p:cNvSpPr>
          <p:nvPr/>
        </p:nvSpPr>
        <p:spPr bwMode="auto">
          <a:xfrm>
            <a:off x="5758970" y="1055060"/>
            <a:ext cx="2313831" cy="479197"/>
          </a:xfrm>
          <a:prstGeom prst="rect">
            <a:avLst/>
          </a:prstGeom>
          <a:noFill/>
          <a:ln w="9525">
            <a:noFill/>
            <a:miter lim="800000"/>
            <a:headEnd/>
            <a:tailEnd/>
          </a:ln>
          <a:effectLst/>
        </p:spPr>
        <p:txBody>
          <a:bodyPr vert="horz" wrap="square" lIns="84406" tIns="42203" rIns="84406" bIns="42203" numCol="1" anchor="b" anchorCtr="0" compatLnSpc="1">
            <a:prstTxWarp prst="textNoShape">
              <a:avLst/>
            </a:prstTxWarp>
          </a:bodyPr>
          <a:lstStyle/>
          <a:p>
            <a:pPr defTabSz="844083" fontAlgn="base">
              <a:spcBef>
                <a:spcPct val="0"/>
              </a:spcBef>
              <a:spcAft>
                <a:spcPct val="0"/>
              </a:spcAft>
              <a:defRPr/>
            </a:pPr>
            <a:endParaRPr lang="fr-FR" sz="4062" kern="0" dirty="0">
              <a:solidFill>
                <a:schemeClr val="tx2"/>
              </a:solidFill>
              <a:latin typeface="+mj-lt"/>
              <a:ea typeface="+mj-ea"/>
              <a:cs typeface="+mj-cs"/>
            </a:endParaRPr>
          </a:p>
        </p:txBody>
      </p:sp>
      <p:sp>
        <p:nvSpPr>
          <p:cNvPr id="11" name="Titre 1"/>
          <p:cNvSpPr txBox="1">
            <a:spLocks/>
          </p:cNvSpPr>
          <p:nvPr/>
        </p:nvSpPr>
        <p:spPr bwMode="auto">
          <a:xfrm>
            <a:off x="615434" y="923175"/>
            <a:ext cx="3560910" cy="395657"/>
          </a:xfrm>
          <a:prstGeom prst="rect">
            <a:avLst/>
          </a:prstGeom>
          <a:solidFill>
            <a:srgbClr val="FF0000"/>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308" b="1" kern="0" dirty="0">
                <a:solidFill>
                  <a:schemeClr val="bg1"/>
                </a:solidFill>
                <a:latin typeface="+mj-lt"/>
                <a:ea typeface="+mj-ea"/>
                <a:cs typeface="+mj-cs"/>
              </a:rPr>
              <a:t>2</a:t>
            </a:r>
            <a:r>
              <a:rPr lang="fr-FR" sz="2308" b="1" kern="0" dirty="0" smtClean="0">
                <a:solidFill>
                  <a:schemeClr val="bg1"/>
                </a:solidFill>
                <a:latin typeface="+mj-lt"/>
                <a:ea typeface="+mj-ea"/>
                <a:cs typeface="+mj-cs"/>
              </a:rPr>
              <a:t>-ECONOMIE NUMERIQUE</a:t>
            </a:r>
            <a:endParaRPr lang="fr-FR" sz="2308" b="1" kern="0" dirty="0">
              <a:solidFill>
                <a:schemeClr val="bg1"/>
              </a:solidFill>
              <a:latin typeface="+mj-lt"/>
              <a:ea typeface="+mj-ea"/>
              <a:cs typeface="+mj-cs"/>
            </a:endParaRPr>
          </a:p>
        </p:txBody>
      </p:sp>
      <p:sp>
        <p:nvSpPr>
          <p:cNvPr id="12" name="Titre 1"/>
          <p:cNvSpPr txBox="1">
            <a:spLocks/>
          </p:cNvSpPr>
          <p:nvPr/>
        </p:nvSpPr>
        <p:spPr bwMode="auto">
          <a:xfrm>
            <a:off x="4308228" y="923175"/>
            <a:ext cx="4302371" cy="395657"/>
          </a:xfrm>
          <a:prstGeom prst="rect">
            <a:avLst/>
          </a:prstGeom>
          <a:solidFill>
            <a:schemeClr val="accent1">
              <a:lumMod val="20000"/>
              <a:lumOff val="80000"/>
            </a:schemeClr>
          </a:solidFill>
          <a:ln w="9525">
            <a:noFill/>
            <a:miter lim="800000"/>
            <a:headEnd/>
            <a:tailEnd/>
          </a:ln>
          <a:effectLst/>
        </p:spPr>
        <p:txBody>
          <a:bodyPr vert="horz" wrap="square" lIns="84406" tIns="42203" rIns="84406" bIns="42203" numCol="1" anchor="b" anchorCtr="0" compatLnSpc="1">
            <a:prstTxWarp prst="textNoShape">
              <a:avLst/>
            </a:prstTxWarp>
          </a:bodyPr>
          <a:lstStyle/>
          <a:p>
            <a:pPr algn="ctr" defTabSz="844083" fontAlgn="base">
              <a:spcBef>
                <a:spcPct val="0"/>
              </a:spcBef>
              <a:spcAft>
                <a:spcPct val="0"/>
              </a:spcAft>
              <a:defRPr/>
            </a:pPr>
            <a:r>
              <a:rPr lang="fr-FR" sz="2000" kern="0" dirty="0" smtClean="0">
                <a:solidFill>
                  <a:schemeClr val="bg1"/>
                </a:solidFill>
                <a:latin typeface="+mj-lt"/>
                <a:ea typeface="+mj-ea"/>
                <a:cs typeface="+mj-cs"/>
              </a:rPr>
              <a:t>3-ENTREPRENARIAT ET INNOVATION</a:t>
            </a:r>
            <a:endParaRPr lang="fr-FR" sz="2000" kern="0" dirty="0">
              <a:solidFill>
                <a:schemeClr val="bg1"/>
              </a:solidFill>
              <a:latin typeface="+mj-lt"/>
              <a:ea typeface="+mj-ea"/>
              <a:cs typeface="+mj-cs"/>
            </a:endParaRPr>
          </a:p>
        </p:txBody>
      </p:sp>
      <p:sp>
        <p:nvSpPr>
          <p:cNvPr id="13" name="ZoneTexte 12"/>
          <p:cNvSpPr txBox="1"/>
          <p:nvPr/>
        </p:nvSpPr>
        <p:spPr>
          <a:xfrm>
            <a:off x="1143008" y="179929"/>
            <a:ext cx="6813368" cy="523220"/>
          </a:xfrm>
          <a:prstGeom prst="rect">
            <a:avLst/>
          </a:prstGeom>
          <a:solidFill>
            <a:schemeClr val="accent5">
              <a:lumMod val="60000"/>
              <a:lumOff val="40000"/>
            </a:schemeClr>
          </a:solidFill>
        </p:spPr>
        <p:txBody>
          <a:bodyPr wrap="square" rtlCol="0">
            <a:spAutoFit/>
          </a:bodyPr>
          <a:lstStyle/>
          <a:p>
            <a:pPr algn="ctr"/>
            <a:r>
              <a:rPr lang="fr-FR" sz="2800" dirty="0"/>
              <a:t>PLAN DE FORMATION </a:t>
            </a:r>
            <a:r>
              <a:rPr lang="fr-FR" sz="2800" dirty="0" smtClean="0"/>
              <a:t>SUP’PTIC 2021</a:t>
            </a:r>
            <a:endParaRPr lang="fr-FR" sz="2800" dirty="0"/>
          </a:p>
        </p:txBody>
      </p:sp>
    </p:spTree>
    <p:extLst>
      <p:ext uri="{BB962C8B-B14F-4D97-AF65-F5344CB8AC3E}">
        <p14:creationId xmlns:p14="http://schemas.microsoft.com/office/powerpoint/2010/main" val="3904783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4015</TotalTime>
  <Words>1984</Words>
  <Application>Microsoft Office PowerPoint</Application>
  <PresentationFormat>On-screen Show (4:3)</PresentationFormat>
  <Paragraphs>363</Paragraphs>
  <Slides>21</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Andalus</vt:lpstr>
      <vt:lpstr>Arial</vt:lpstr>
      <vt:lpstr>Arial Narrow</vt:lpstr>
      <vt:lpstr>Calibri</vt:lpstr>
      <vt:lpstr>Cambria</vt:lpstr>
      <vt:lpstr>Tahoma</vt:lpstr>
      <vt:lpstr>Times New Roman</vt:lpstr>
      <vt:lpstr>Wingdings</vt:lpstr>
      <vt:lpstr>Thème Office</vt:lpstr>
      <vt:lpstr>PowerPoint Presentation</vt:lpstr>
      <vt:lpstr>PowerPoint Presentation</vt:lpstr>
      <vt:lpstr> 1- LARGE BANDE FIXE ET HERTZIEN</vt:lpstr>
      <vt:lpstr> 1- LARGE BANDE FIXE ET HERTZIEN</vt:lpstr>
      <vt:lpstr> 1- LARGE BANDE FIXE ET HERTZIEN</vt:lpstr>
      <vt:lpstr> 1- LARGE BANDE FIXE ET HERTZIEN</vt:lpstr>
      <vt:lpstr>PowerPoint Presentation</vt:lpstr>
      <vt:lpstr> 1- LARGE BANDE FIXE ET HERTZIEN</vt:lpstr>
      <vt:lpstr> 1- LARGE BANDE FIXE ET HERTZIEN</vt:lpstr>
      <vt:lpstr> 1- LARGE BANDE FIXE ET HERTZIEN</vt:lpstr>
      <vt:lpstr> 1- LARGE BANDE FIXE ET HERTZIEN</vt:lpstr>
      <vt:lpstr> 1- LARGE BANDE FIXE ET HERTZIEN</vt:lpstr>
      <vt:lpstr> 1- LARGE BANDE FIXE ET HERTZIEN</vt:lpstr>
      <vt:lpstr>PowerPoint Presentation</vt:lpstr>
      <vt:lpstr>PowerPoint Presentation</vt:lpstr>
      <vt:lpstr> 1- LARGE BANDE FIXE ET HERTZIEN</vt:lpstr>
      <vt:lpstr> 1- LARGE BANDE FIXE ET HERTZIEN</vt:lpstr>
      <vt:lpstr> 1- LARGE BANDE FIXE ET HERTZIEN</vt:lpstr>
      <vt:lpstr> 1- LARGE BANDE FIXE ET HERTZIEN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Essiane</dc:creator>
  <cp:lastModifiedBy>Niyikora, Emmanuel</cp:lastModifiedBy>
  <cp:revision>474</cp:revision>
  <cp:lastPrinted>2020-11-30T11:10:23Z</cp:lastPrinted>
  <dcterms:created xsi:type="dcterms:W3CDTF">2010-07-29T15:13:22Z</dcterms:created>
  <dcterms:modified xsi:type="dcterms:W3CDTF">2020-11-30T22:18:54Z</dcterms:modified>
</cp:coreProperties>
</file>