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00" r:id="rId2"/>
    <p:sldId id="302" r:id="rId3"/>
    <p:sldId id="1548" r:id="rId4"/>
    <p:sldId id="1554" r:id="rId5"/>
    <p:sldId id="405" r:id="rId6"/>
    <p:sldId id="1555" r:id="rId7"/>
    <p:sldId id="391" r:id="rId8"/>
    <p:sldId id="392" r:id="rId9"/>
    <p:sldId id="399" r:id="rId10"/>
    <p:sldId id="3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cap="all" baseline="0" dirty="0">
                <a:effectLst/>
              </a:rPr>
              <a:t>Number of Implemented Courses for each </a:t>
            </a:r>
            <a:r>
              <a:rPr lang="en-US" sz="1800" b="1" i="0" cap="all" baseline="0" dirty="0" err="1">
                <a:effectLst/>
              </a:rPr>
              <a:t>CoE</a:t>
            </a:r>
            <a:r>
              <a:rPr lang="en-US" sz="1800" b="1" i="0" cap="all" baseline="0" dirty="0">
                <a:effectLst/>
              </a:rPr>
              <a:t> in 2019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00-4142-83DE-411B00F3A4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00-4142-83DE-411B00F3A4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00-4142-83DE-411B00F3A4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00-4142-83DE-411B00F3A4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Sheet1!$A$24:$D$24</c:f>
              <c:strCache>
                <c:ptCount val="4"/>
                <c:pt idx="0">
                  <c:v>SUDACAD</c:v>
                </c:pt>
                <c:pt idx="1">
                  <c:v>S2T</c:v>
                </c:pt>
                <c:pt idx="2">
                  <c:v>CITET</c:v>
                </c:pt>
                <c:pt idx="3">
                  <c:v>NAUSS</c:v>
                </c:pt>
              </c:strCache>
            </c:strRef>
          </c:cat>
          <c:val>
            <c:numRef>
              <c:f>Sheet1!$A$25:$D$25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00-4142-83DE-411B00F3A4D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2D6-45FB-BA53-DA2A5596CA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2D6-45FB-BA53-DA2A5596CA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Sheet1!$A$1:$B$1</c:f>
              <c:strCache>
                <c:ptCount val="2"/>
                <c:pt idx="0">
                  <c:v> Trainings Planned But not implemented   </c:v>
                </c:pt>
                <c:pt idx="1">
                  <c:v>Trainings Implemented 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20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D6-45FB-BA53-DA2A5596CA6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528188380709625E-2"/>
          <c:y val="0.1142068160232647"/>
          <c:w val="0.89999993123988586"/>
          <c:h val="6.7115469708676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u="sng" dirty="0">
                <a:effectLst/>
              </a:rPr>
              <a:t>Registered / Certified</a:t>
            </a:r>
            <a:endParaRPr lang="en-US" u="sng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662-4805-A227-217A13A366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662-4805-A227-217A13A366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Sheet1!$A$4:$B$4</c:f>
              <c:strCache>
                <c:ptCount val="2"/>
                <c:pt idx="0">
                  <c:v>Registered but not Certified</c:v>
                </c:pt>
                <c:pt idx="1">
                  <c:v>  Certified</c:v>
                </c:pt>
              </c:strCache>
            </c:strRef>
          </c:cat>
          <c:val>
            <c:numRef>
              <c:f>Sheet1!$A$5:$B$5</c:f>
              <c:numCache>
                <c:formatCode>General</c:formatCode>
                <c:ptCount val="2"/>
                <c:pt idx="0">
                  <c:v>34</c:v>
                </c:pt>
                <c:pt idx="1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62-4805-A227-217A13A3669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sng" strike="noStrike" cap="all" baseline="0">
                <a:effectLst/>
              </a:rPr>
              <a:t>Planned Vs. Implemented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ECD-4AEA-82CA-FA6C1E02E5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ECD-4AEA-82CA-FA6C1E02E5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Sheet1!$A$1:$B$1</c:f>
              <c:strCache>
                <c:ptCount val="2"/>
                <c:pt idx="0">
                  <c:v> Trainings Planned But not implemented   </c:v>
                </c:pt>
                <c:pt idx="1">
                  <c:v>Trainings Implemented 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19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CD-4AEA-82CA-FA6C1E02E5F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sng" cap="all" baseline="0" dirty="0">
                <a:effectLst/>
              </a:rPr>
              <a:t>Registered / Certified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488-4D0B-BE97-A70420DB11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488-4D0B-BE97-A70420DB11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Sheet1!$A$4:$B$4</c:f>
              <c:strCache>
                <c:ptCount val="2"/>
                <c:pt idx="0">
                  <c:v>Registered but not Certified</c:v>
                </c:pt>
                <c:pt idx="1">
                  <c:v>  Certified</c:v>
                </c:pt>
              </c:strCache>
            </c:strRef>
          </c:cat>
          <c:val>
            <c:numRef>
              <c:f>Sheet1!$A$5:$B$5</c:f>
              <c:numCache>
                <c:formatCode>General</c:formatCode>
                <c:ptCount val="2"/>
                <c:pt idx="0">
                  <c:v>11</c:v>
                </c:pt>
                <c:pt idx="1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88-4D0B-BE97-A70420DB119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Implemented Courses in 2020</a:t>
            </a:r>
          </a:p>
          <a:p>
            <a:pPr>
              <a:defRPr/>
            </a:pPr>
            <a:r>
              <a:rPr lang="en-US" dirty="0"/>
              <a:t> per quarter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745-41ED-AA43-9956A9CB5B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745-41ED-AA43-9956A9CB5B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745-41ED-AA43-9956A9CB5B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745-41ED-AA43-9956A9CB5BE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45-41ED-AA43-9956A9CB5BE0}"/>
                </c:ext>
              </c:extLst>
            </c:dLbl>
            <c:dLbl>
              <c:idx val="2"/>
              <c:layout>
                <c:manualLayout>
                  <c:x val="-7.108679908783179E-2"/>
                  <c:y val="-9.01595856203005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45-41ED-AA43-9956A9CB5B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Sheet1!$A$41:$D$41</c:f>
              <c:strCache>
                <c:ptCount val="4"/>
                <c:pt idx="0">
                  <c:v>Q1 </c:v>
                </c:pt>
                <c:pt idx="1">
                  <c:v>Q2</c:v>
                </c:pt>
                <c:pt idx="2">
                  <c:v>Q3</c:v>
                </c:pt>
                <c:pt idx="3">
                  <c:v>Q4 </c:v>
                </c:pt>
              </c:strCache>
            </c:strRef>
          </c:cat>
          <c:val>
            <c:numRef>
              <c:f>Sheet1!$A$42:$D$42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745-41ED-AA43-9956A9CB5BE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cap="all" baseline="0" dirty="0">
                <a:effectLst/>
              </a:rPr>
              <a:t>Number of Implemented Courses in 2019</a:t>
            </a:r>
            <a:endParaRPr lang="en-US" sz="1200" dirty="0">
              <a:effectLst/>
            </a:endParaRPr>
          </a:p>
          <a:p>
            <a:pPr>
              <a:defRPr/>
            </a:pPr>
            <a:r>
              <a:rPr lang="en-US" sz="1600" b="1" i="0" cap="all" baseline="0" dirty="0">
                <a:effectLst/>
              </a:rPr>
              <a:t> per quarter </a:t>
            </a:r>
            <a:endParaRPr lang="en-US" sz="12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90-49A1-803C-B65A185B0C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90-49A1-803C-B65A185B0C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90-49A1-803C-B65A185B0C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Sheet1!$B$41:$D$41</c:f>
              <c:strCache>
                <c:ptCount val="3"/>
                <c:pt idx="0">
                  <c:v>Q2</c:v>
                </c:pt>
                <c:pt idx="1">
                  <c:v>Q3</c:v>
                </c:pt>
                <c:pt idx="2">
                  <c:v>Q4 </c:v>
                </c:pt>
              </c:strCache>
            </c:strRef>
          </c:cat>
          <c:val>
            <c:numRef>
              <c:f>Sheet1!$B$42:$D$42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90-49A1-803C-B65A185B0C3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Number of Implemented Courses for each </a:t>
            </a:r>
            <a:r>
              <a:rPr lang="en-US" sz="1800" b="1" i="0" baseline="0" dirty="0" err="1">
                <a:effectLst/>
              </a:rPr>
              <a:t>CoE</a:t>
            </a:r>
            <a:r>
              <a:rPr lang="en-US" sz="1800" b="1" i="0" baseline="0" dirty="0">
                <a:effectLst/>
              </a:rPr>
              <a:t> in 2020 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271990378669452"/>
          <c:y val="0.2703857067771202"/>
          <c:w val="0.41905175529409405"/>
          <c:h val="0.68097468566183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5D6-4A08-AE8E-86AAD77308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5D6-4A08-AE8E-86AAD77308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5D6-4A08-AE8E-86AAD77308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Sheet1!$A$24:$C$24</c:f>
              <c:strCache>
                <c:ptCount val="3"/>
                <c:pt idx="0">
                  <c:v>SUDACAD</c:v>
                </c:pt>
                <c:pt idx="1">
                  <c:v>S2T</c:v>
                </c:pt>
                <c:pt idx="2">
                  <c:v>CITET</c:v>
                </c:pt>
              </c:strCache>
            </c:strRef>
          </c:cat>
          <c:val>
            <c:numRef>
              <c:f>Sheet1!$A$25:$C$25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D6-4A08-AE8E-86AAD77308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0.51408</cdr:x>
      <cdr:y>0.45583</cdr:y>
    </cdr:from>
    <cdr:to>
      <cdr:x>0.78935</cdr:x>
      <cdr:y>0.56624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773441" y="1905965"/>
          <a:ext cx="1485071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/>
            <a:t>20 </a:t>
          </a:r>
          <a:r>
            <a:rPr lang="en-US" sz="1800" b="1" dirty="0"/>
            <a:t>Courses</a:t>
          </a:r>
          <a:r>
            <a:rPr lang="en-US" sz="2400" b="1" dirty="0"/>
            <a:t> </a:t>
          </a:r>
        </a:p>
      </cdr:txBody>
    </cdr:sp>
  </cdr:relSizeAnchor>
  <cdr:relSizeAnchor xmlns:cdr="http://schemas.openxmlformats.org/drawingml/2006/chartDrawing">
    <cdr:from>
      <cdr:x>0.3258</cdr:x>
      <cdr:y>0</cdr:y>
    </cdr:from>
    <cdr:to>
      <cdr:x>0.79949</cdr:x>
      <cdr:y>0.11387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14655F8A-76B1-4C0D-8A43-ACD78B9B350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895265" y="-1054243"/>
          <a:ext cx="2755631" cy="49381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0.28136</cdr:x>
      <cdr:y>0.64588</cdr:y>
    </cdr:from>
    <cdr:to>
      <cdr:x>0.58913</cdr:x>
      <cdr:y>0.73642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1724982" y="2854203"/>
          <a:ext cx="188688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/>
            <a:t>171 </a:t>
          </a:r>
          <a:r>
            <a:rPr lang="en-US" sz="1400" b="1" dirty="0"/>
            <a:t>Participants</a:t>
          </a:r>
          <a:r>
            <a:rPr lang="en-US" sz="2000" b="1" dirty="0"/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0.22482</cdr:x>
      <cdr:y>0.59074</cdr:y>
    </cdr:from>
    <cdr:to>
      <cdr:x>0.5</cdr:x>
      <cdr:y>0.69868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1359512" y="2526692"/>
          <a:ext cx="1663993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/>
            <a:t>15 Courses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0.5801</cdr:x>
      <cdr:y>0.92665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864" y="4099116"/>
          <a:ext cx="2551470" cy="324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CC665-DBA8-4AEA-A0CD-5DD7F163AE0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595F0-3E5C-48C1-BCBA-FCED8210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6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887E3-BB31-470B-A233-1D6509DF03E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8786-4F24-4587-868F-50CA49B3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7188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AFEAD-DB9F-4170-B447-F09F86CA2A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1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sz="12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FE37A-7181-164D-A063-912F8E1301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4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sz="12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FE37A-7181-164D-A063-912F8E1301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0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7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9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82083"/>
            <a:ext cx="2743200" cy="5259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82083"/>
            <a:ext cx="8026400" cy="525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6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360015">
              <a:defRPr/>
            </a:lvl1pPr>
            <a:lvl2pPr indent="-288011">
              <a:buClr>
                <a:schemeClr val="accent1">
                  <a:lumMod val="75000"/>
                </a:schemeClr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5" y="6466081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5" y="170486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4660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0A60-0E36-4AC2-A951-DFDC64B60354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 December 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3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2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1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5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30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52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73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0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3" indent="0">
              <a:buNone/>
              <a:defRPr sz="1801" b="1"/>
            </a:lvl3pPr>
            <a:lvl4pPr marL="1371652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6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1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5" y="2174875"/>
            <a:ext cx="5386917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3" indent="0">
              <a:buNone/>
              <a:defRPr sz="1801" b="1"/>
            </a:lvl3pPr>
            <a:lvl4pPr marL="1371652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6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1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3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39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3250"/>
            <a:ext cx="4011084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3254"/>
            <a:ext cx="6815668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290483"/>
          </a:xfrm>
        </p:spPr>
        <p:txBody>
          <a:bodyPr/>
          <a:lstStyle>
            <a:lvl1pPr marL="0" indent="0">
              <a:buNone/>
              <a:defRPr sz="1401"/>
            </a:lvl1pPr>
            <a:lvl2pPr marL="457217" indent="0">
              <a:buNone/>
              <a:defRPr sz="1200"/>
            </a:lvl2pPr>
            <a:lvl3pPr marL="914433" indent="0">
              <a:buNone/>
              <a:defRPr sz="1001"/>
            </a:lvl3pPr>
            <a:lvl4pPr marL="1371652" indent="0">
              <a:buNone/>
              <a:defRPr sz="900"/>
            </a:lvl4pPr>
            <a:lvl5pPr marL="1828869" indent="0">
              <a:buNone/>
              <a:defRPr sz="900"/>
            </a:lvl5pPr>
            <a:lvl6pPr marL="2286086" indent="0">
              <a:buNone/>
              <a:defRPr sz="900"/>
            </a:lvl6pPr>
            <a:lvl7pPr marL="2743302" indent="0">
              <a:buNone/>
              <a:defRPr sz="900"/>
            </a:lvl7pPr>
            <a:lvl8pPr marL="3200521" indent="0">
              <a:buNone/>
              <a:defRPr sz="900"/>
            </a:lvl8pPr>
            <a:lvl9pPr marL="365773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11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17" indent="0">
              <a:buNone/>
              <a:defRPr sz="2800"/>
            </a:lvl2pPr>
            <a:lvl3pPr marL="914433" indent="0">
              <a:buNone/>
              <a:defRPr sz="2400"/>
            </a:lvl3pPr>
            <a:lvl4pPr marL="1371652" indent="0">
              <a:buNone/>
              <a:defRPr sz="2000"/>
            </a:lvl4pPr>
            <a:lvl5pPr marL="1828869" indent="0">
              <a:buNone/>
              <a:defRPr sz="2000"/>
            </a:lvl5pPr>
            <a:lvl6pPr marL="2286086" indent="0">
              <a:buNone/>
              <a:defRPr sz="2000"/>
            </a:lvl6pPr>
            <a:lvl7pPr marL="2743302" indent="0">
              <a:buNone/>
              <a:defRPr sz="2000"/>
            </a:lvl7pPr>
            <a:lvl8pPr marL="3200521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6412"/>
          </a:xfrm>
        </p:spPr>
        <p:txBody>
          <a:bodyPr/>
          <a:lstStyle>
            <a:lvl1pPr marL="0" indent="0">
              <a:buNone/>
              <a:defRPr sz="1401"/>
            </a:lvl1pPr>
            <a:lvl2pPr marL="457217" indent="0">
              <a:buNone/>
              <a:defRPr sz="1200"/>
            </a:lvl2pPr>
            <a:lvl3pPr marL="914433" indent="0">
              <a:buNone/>
              <a:defRPr sz="1001"/>
            </a:lvl3pPr>
            <a:lvl4pPr marL="1371652" indent="0">
              <a:buNone/>
              <a:defRPr sz="900"/>
            </a:lvl4pPr>
            <a:lvl5pPr marL="1828869" indent="0">
              <a:buNone/>
              <a:defRPr sz="900"/>
            </a:lvl5pPr>
            <a:lvl6pPr marL="2286086" indent="0">
              <a:buNone/>
              <a:defRPr sz="900"/>
            </a:lvl6pPr>
            <a:lvl7pPr marL="2743302" indent="0">
              <a:buNone/>
              <a:defRPr sz="900"/>
            </a:lvl7pPr>
            <a:lvl8pPr marL="3200521" indent="0">
              <a:buNone/>
              <a:defRPr sz="900"/>
            </a:lvl8pPr>
            <a:lvl9pPr marL="365773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9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709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68504"/>
            <a:ext cx="109728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1764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17"/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 defTabSz="457217"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1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xStyles>
    <p:titleStyle>
      <a:lvl1pPr algn="ctr" defTabSz="457217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14" indent="-342914" algn="l" defTabSz="45721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78" indent="-285760" algn="l" defTabSz="45721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43" indent="-228610" algn="l" defTabSz="45721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60" indent="-228610" algn="l" defTabSz="45721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79" indent="-228610" algn="l" defTabSz="45721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96" indent="-228610" algn="l" defTabSz="4572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2" indent="-228610" algn="l" defTabSz="4572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29" indent="-228610" algn="l" defTabSz="4572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6" indent="-228610" algn="l" defTabSz="4572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1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7" algn="l" defTabSz="45721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33" algn="l" defTabSz="45721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2" algn="l" defTabSz="45721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9" algn="l" defTabSz="45721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6" algn="l" defTabSz="45721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2" algn="l" defTabSz="45721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1" algn="l" defTabSz="45721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457217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601" y="2024392"/>
            <a:ext cx="11547020" cy="2873829"/>
          </a:xfrm>
          <a:solidFill>
            <a:srgbClr val="0F90D0"/>
          </a:solidFill>
        </p:spPr>
        <p:txBody>
          <a:bodyPr anchor="ctr">
            <a:normAutofit fontScale="90000"/>
          </a:bodyPr>
          <a:lstStyle/>
          <a:p>
            <a:pPr rtl="1" hangingPunct="0"/>
            <a:br>
              <a:rPr lang="en-US" sz="28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Overview of status of implementation of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ITU Arab Center of Excellences’ Network OP for 2020</a:t>
            </a:r>
            <a:br>
              <a:rPr lang="ar-EG" sz="28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 descr="BDT-25th_anniversary_2017-Logo_411959-3_transpar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57" r="38069"/>
          <a:stretch>
            <a:fillRect/>
          </a:stretch>
        </p:blipFill>
        <p:spPr bwMode="auto">
          <a:xfrm>
            <a:off x="290513" y="179521"/>
            <a:ext cx="1032962" cy="9163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758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4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99AE5E78-991F-4588-A4FA-E31F31C26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7FAE0BA-4C1C-4CEC-94A1-B2D81CD3522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471" y="5722374"/>
            <a:ext cx="1258529" cy="11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5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0E5DD0C-9531-42C3-A457-B3F0894C8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6F40F0D0-E785-4362-B9C4-83ED2837A1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D8E7D9-C012-4B44-AECC-F2612E67F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977" y="825910"/>
            <a:ext cx="5822343" cy="13744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5400" dirty="0">
                <a:solidFill>
                  <a:srgbClr val="00B0F0"/>
                </a:solidFill>
                <a:latin typeface="+mj-lt"/>
                <a:cs typeface="+mj-cs"/>
              </a:rPr>
              <a:t>AGENDA </a:t>
            </a:r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297B51BE-333F-42D4-8F2F-4E7CA138F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344B2ABE-82D9-424A-849D-CCB8FC74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7">
            <a:extLst>
              <a:ext uri="{FF2B5EF4-FFF2-40B4-BE49-F238E27FC236}">
                <a16:creationId xmlns:a16="http://schemas.microsoft.com/office/drawing/2014/main" id="{3EF6160F-98B4-49C3-89C6-321A9694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EB906E5F-E9F4-4B3B-90A3-6059B8A14E48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4" r="7784" b="-1"/>
          <a:stretch/>
        </p:blipFill>
        <p:spPr>
          <a:xfrm>
            <a:off x="1120047" y="1120046"/>
            <a:ext cx="2942082" cy="350950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00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3AB8A16A-7486-49A5-A9EF-647415255341}"/>
              </a:ext>
            </a:extLst>
          </p:cNvPr>
          <p:cNvSpPr txBox="1">
            <a:spLocks/>
          </p:cNvSpPr>
          <p:nvPr/>
        </p:nvSpPr>
        <p:spPr>
          <a:xfrm>
            <a:off x="4876267" y="2901956"/>
            <a:ext cx="5822343" cy="1374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17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5">
                    <a:lumMod val="75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228600" indent="-228600" algn="l" defTabSz="914400">
              <a:lnSpc>
                <a:spcPct val="90000"/>
              </a:lnSpc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 ITU Arab </a:t>
            </a:r>
            <a:r>
              <a:rPr lang="en-US" sz="2800" dirty="0" err="1">
                <a:solidFill>
                  <a:schemeClr val="bg1"/>
                </a:solidFill>
              </a:rPr>
              <a:t>CoEs</a:t>
            </a:r>
            <a:r>
              <a:rPr lang="en-US" sz="2800" dirty="0">
                <a:solidFill>
                  <a:schemeClr val="bg1"/>
                </a:solidFill>
              </a:rPr>
              <a:t> Review in 2019/2020</a:t>
            </a:r>
          </a:p>
          <a:p>
            <a:pPr marL="228600" indent="-228600" algn="l" defTabSz="914400">
              <a:lnSpc>
                <a:spcPct val="90000"/>
              </a:lnSpc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 Major Challenges</a:t>
            </a:r>
            <a:endParaRPr lang="en-US" sz="5400" dirty="0">
              <a:solidFill>
                <a:schemeClr val="bg1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620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AE26C-3C84-41C0-A928-C0CE03D6FF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9600" y="6304563"/>
            <a:ext cx="28448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35E22-12CD-4C0B-9B74-33CCE983FD08}"/>
              </a:ext>
            </a:extLst>
          </p:cNvPr>
          <p:cNvSpPr txBox="1"/>
          <p:nvPr/>
        </p:nvSpPr>
        <p:spPr>
          <a:xfrm>
            <a:off x="684415" y="0"/>
            <a:ext cx="85260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sz="2000" b="0" i="0" dirty="0">
                <a:effectLst/>
                <a:latin typeface="Roboto" panose="02000000000000000000" pitchFamily="2" charset="0"/>
              </a:rPr>
            </a:br>
            <a:r>
              <a:rPr lang="en-US" sz="2800" b="1" dirty="0">
                <a:latin typeface="Roboto" panose="02000000000000000000" pitchFamily="2" charset="0"/>
              </a:rPr>
              <a:t>2020 IMPLEMENTATION:</a:t>
            </a:r>
            <a:endParaRPr lang="en-US" sz="1200" dirty="0">
              <a:latin typeface="Roboto" panose="02000000000000000000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FC00A8-BF8C-415C-9C76-F4B1D204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345540"/>
              </p:ext>
            </p:extLst>
          </p:nvPr>
        </p:nvGraphicFramePr>
        <p:xfrm>
          <a:off x="0" y="883219"/>
          <a:ext cx="11798299" cy="5974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217">
                  <a:extLst>
                    <a:ext uri="{9D8B030D-6E8A-4147-A177-3AD203B41FA5}">
                      <a16:colId xmlns:a16="http://schemas.microsoft.com/office/drawing/2014/main" val="1127183282"/>
                    </a:ext>
                  </a:extLst>
                </a:gridCol>
                <a:gridCol w="5573098">
                  <a:extLst>
                    <a:ext uri="{9D8B030D-6E8A-4147-A177-3AD203B41FA5}">
                      <a16:colId xmlns:a16="http://schemas.microsoft.com/office/drawing/2014/main" val="1235858947"/>
                    </a:ext>
                  </a:extLst>
                </a:gridCol>
                <a:gridCol w="781135">
                  <a:extLst>
                    <a:ext uri="{9D8B030D-6E8A-4147-A177-3AD203B41FA5}">
                      <a16:colId xmlns:a16="http://schemas.microsoft.com/office/drawing/2014/main" val="1215712950"/>
                    </a:ext>
                  </a:extLst>
                </a:gridCol>
                <a:gridCol w="1070836">
                  <a:extLst>
                    <a:ext uri="{9D8B030D-6E8A-4147-A177-3AD203B41FA5}">
                      <a16:colId xmlns:a16="http://schemas.microsoft.com/office/drawing/2014/main" val="1129984468"/>
                    </a:ext>
                  </a:extLst>
                </a:gridCol>
                <a:gridCol w="872522">
                  <a:extLst>
                    <a:ext uri="{9D8B030D-6E8A-4147-A177-3AD203B41FA5}">
                      <a16:colId xmlns:a16="http://schemas.microsoft.com/office/drawing/2014/main" val="409264643"/>
                    </a:ext>
                  </a:extLst>
                </a:gridCol>
                <a:gridCol w="859797">
                  <a:extLst>
                    <a:ext uri="{9D8B030D-6E8A-4147-A177-3AD203B41FA5}">
                      <a16:colId xmlns:a16="http://schemas.microsoft.com/office/drawing/2014/main" val="344188684"/>
                    </a:ext>
                  </a:extLst>
                </a:gridCol>
                <a:gridCol w="782628">
                  <a:extLst>
                    <a:ext uri="{9D8B030D-6E8A-4147-A177-3AD203B41FA5}">
                      <a16:colId xmlns:a16="http://schemas.microsoft.com/office/drawing/2014/main" val="611709128"/>
                    </a:ext>
                  </a:extLst>
                </a:gridCol>
                <a:gridCol w="735400">
                  <a:extLst>
                    <a:ext uri="{9D8B030D-6E8A-4147-A177-3AD203B41FA5}">
                      <a16:colId xmlns:a16="http://schemas.microsoft.com/office/drawing/2014/main" val="1050143618"/>
                    </a:ext>
                  </a:extLst>
                </a:gridCol>
                <a:gridCol w="701666">
                  <a:extLst>
                    <a:ext uri="{9D8B030D-6E8A-4147-A177-3AD203B41FA5}">
                      <a16:colId xmlns:a16="http://schemas.microsoft.com/office/drawing/2014/main" val="416750395"/>
                    </a:ext>
                  </a:extLst>
                </a:gridCol>
              </a:tblGrid>
              <a:tr h="320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err="1">
                          <a:effectLst/>
                        </a:rPr>
                        <a:t>CoE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Courses planned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Delivery mode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Original dates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Final dates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Status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Number of participants registered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Number of participants certified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End-of training reports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59" marR="2559" marT="255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6413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CITET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E-waste and the Circular Economy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19-21 April 2020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21SEP-02OCT20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1767361035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CITET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Applications of Geographic Information System (GIS) in Environmental Management and Resources Protection (level I)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23-26MAR20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7-10SEP20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submitted</a:t>
                      </a: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1408147095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CITET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How to carry out a full Life cycle Assessment (LCA) - Postponed to 2021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01-04JUN20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12OCT-06NOV10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862384944"/>
                  </a:ext>
                </a:extLst>
              </a:tr>
              <a:tr h="88331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CITET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Smart &amp; Sustainable Cities 24944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07-10SEP20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360296828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CITET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How to assess the carbon footprints of sectors, countries and regions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05-08OCT20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7-11DEC20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90308424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CITET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Applications of Geographic Information System (GIS) in Environmental Management and Resources Protection (Level II)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09-12NOV20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23-27NOV20 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2280285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CITET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Environmental Impact Assessment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14-18DEC20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32997643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NAUSS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Basic Cyber Security Training (CompTIA Security)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29MAR-02APR20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4219016107"/>
                  </a:ext>
                </a:extLst>
              </a:tr>
              <a:tr h="216582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NAUSS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Advanced Cyber Security Training CompTIA Security+)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05-09APR20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406082558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NAUSS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Basic IoT Training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13-17SEP20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16252169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NAUSS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Ethical Hacking (CIEH)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15-19NOV20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414568101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Optical Access Networks FTTH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13-17APR20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106759751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Fundamentals of Fiber and Optical Networks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30MAR-03APR20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817832672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5G Mobile Networks and Systems 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01-05JUN20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14-20SEP20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790546277"/>
                  </a:ext>
                </a:extLst>
              </a:tr>
              <a:tr h="151149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Security Awareness &amp; Forensics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27-30JUN20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13-19JUL20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submitted</a:t>
                      </a: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939107959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Cyber Security Fundamentals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03-07AUG20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3128475531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Optical Network Design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15-19JUN20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349876187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Domain Name System Security Extensions (DNSEEC)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31AUG-04SEP20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21-27SEP20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submitted</a:t>
                      </a: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1212606891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Optical Access Networks and Fiber to X (FTTX) Technologies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14-18SEP20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2-8NOV20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879562772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Wireless Security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02-06NOV20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2-8NOV20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98423473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Advanced Technical Overview of DWDM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02-07NOV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1839902788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Optical Transport Networks: Dense Wavelength Division Multiplexing (DWDM) Technologies 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07-11DEC20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14-20DEC20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  <a:p>
                      <a:pPr algn="l" fontAlgn="t"/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381729467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SUDACAD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Agile Project Management for ICT Applications &amp; Services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24-26MAR20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13-23JUN20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submitted</a:t>
                      </a: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3127029012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SUDACAD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Defined Network (SDN) 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23-25JUN20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9-16AUG20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submitted</a:t>
                      </a: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518554703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SUDACAD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Data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28-30JUL20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22-24SEP20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submitted</a:t>
                      </a: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476561722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SUDACAD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Fiber To The Home (FTTH)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22-24SEP20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06-08OCT20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submitted</a:t>
                      </a: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1934329686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SUDACAD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 Governance: Policy and Technical Perspective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27-29OCT20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submitted</a:t>
                      </a: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63044193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SUCADAD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Ultra-Microwave Broadband Internet Access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24-26NOV20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21-24DEC20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3404520557"/>
                  </a:ext>
                </a:extLst>
              </a:tr>
              <a:tr h="146276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SUCADAD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Computing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29-31DEC20</a:t>
                      </a: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5739984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9C6DABF-FAEF-4B97-9865-D745CFEB1C8F}"/>
              </a:ext>
            </a:extLst>
          </p:cNvPr>
          <p:cNvSpPr txBox="1"/>
          <p:nvPr/>
        </p:nvSpPr>
        <p:spPr>
          <a:xfrm>
            <a:off x="5354781" y="350250"/>
            <a:ext cx="43461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Roboto" panose="02000000000000000000" pitchFamily="2" charset="0"/>
              </a:rPr>
              <a:t>29 Trainings Planned / 9 Trainings Implemented </a:t>
            </a:r>
          </a:p>
          <a:p>
            <a:r>
              <a:rPr lang="en-US" sz="1200" b="1" dirty="0">
                <a:solidFill>
                  <a:srgbClr val="00B0F0"/>
                </a:solidFill>
                <a:latin typeface="Roboto" panose="02000000000000000000" pitchFamily="2" charset="0"/>
              </a:rPr>
              <a:t>205 Registered / 171 Certified</a:t>
            </a:r>
            <a:endParaRPr lang="en-CH" sz="1200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FFAEB7-C151-41E6-B521-972F445999D1}"/>
              </a:ext>
            </a:extLst>
          </p:cNvPr>
          <p:cNvSpPr txBox="1"/>
          <p:nvPr/>
        </p:nvSpPr>
        <p:spPr>
          <a:xfrm>
            <a:off x="9870684" y="196362"/>
            <a:ext cx="25084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latin typeface="Roboto" panose="02000000000000000000" pitchFamily="2" charset="0"/>
              </a:rPr>
              <a:t> (as of 1 December 2020) </a:t>
            </a:r>
            <a:endParaRPr lang="en-US" sz="1400" b="1" i="0" dirty="0"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3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AE26C-3C84-41C0-A928-C0CE03D6FF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9600" y="6304563"/>
            <a:ext cx="28448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35E22-12CD-4C0B-9B74-33CCE983FD08}"/>
              </a:ext>
            </a:extLst>
          </p:cNvPr>
          <p:cNvSpPr txBox="1"/>
          <p:nvPr/>
        </p:nvSpPr>
        <p:spPr>
          <a:xfrm>
            <a:off x="486221" y="343200"/>
            <a:ext cx="42159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US" sz="2000" b="0" i="0" dirty="0">
                <a:effectLst/>
                <a:latin typeface="Roboto" panose="02000000000000000000" pitchFamily="2" charset="0"/>
              </a:rPr>
            </a:br>
            <a:r>
              <a:rPr lang="en-US" sz="2800" b="1" dirty="0">
                <a:latin typeface="Roboto" panose="02000000000000000000" pitchFamily="2" charset="0"/>
              </a:rPr>
              <a:t>2019 MPLEMENTATION:</a:t>
            </a:r>
            <a:endParaRPr lang="en-US" sz="2800" b="1" i="0" dirty="0">
              <a:effectLst/>
              <a:latin typeface="Roboto" panose="02000000000000000000" pitchFamily="2" charset="0"/>
            </a:endParaRPr>
          </a:p>
          <a:p>
            <a:pPr algn="l"/>
            <a:endParaRPr lang="en-US" sz="1200" dirty="0">
              <a:latin typeface="Roboto" panose="02000000000000000000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D172FB1-ADC8-49BD-897B-8764DD9817E7}"/>
              </a:ext>
            </a:extLst>
          </p:cNvPr>
          <p:cNvGraphicFramePr>
            <a:graphicFrameLocks noGrp="1"/>
          </p:cNvGraphicFramePr>
          <p:nvPr/>
        </p:nvGraphicFramePr>
        <p:xfrm>
          <a:off x="259429" y="1215877"/>
          <a:ext cx="11534636" cy="544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704">
                  <a:extLst>
                    <a:ext uri="{9D8B030D-6E8A-4147-A177-3AD203B41FA5}">
                      <a16:colId xmlns:a16="http://schemas.microsoft.com/office/drawing/2014/main" val="676875038"/>
                    </a:ext>
                  </a:extLst>
                </a:gridCol>
                <a:gridCol w="4676896">
                  <a:extLst>
                    <a:ext uri="{9D8B030D-6E8A-4147-A177-3AD203B41FA5}">
                      <a16:colId xmlns:a16="http://schemas.microsoft.com/office/drawing/2014/main" val="1105937999"/>
                    </a:ext>
                  </a:extLst>
                </a:gridCol>
                <a:gridCol w="1228117">
                  <a:extLst>
                    <a:ext uri="{9D8B030D-6E8A-4147-A177-3AD203B41FA5}">
                      <a16:colId xmlns:a16="http://schemas.microsoft.com/office/drawing/2014/main" val="2827951132"/>
                    </a:ext>
                  </a:extLst>
                </a:gridCol>
                <a:gridCol w="987460">
                  <a:extLst>
                    <a:ext uri="{9D8B030D-6E8A-4147-A177-3AD203B41FA5}">
                      <a16:colId xmlns:a16="http://schemas.microsoft.com/office/drawing/2014/main" val="1788398757"/>
                    </a:ext>
                  </a:extLst>
                </a:gridCol>
                <a:gridCol w="987460">
                  <a:extLst>
                    <a:ext uri="{9D8B030D-6E8A-4147-A177-3AD203B41FA5}">
                      <a16:colId xmlns:a16="http://schemas.microsoft.com/office/drawing/2014/main" val="2907193901"/>
                    </a:ext>
                  </a:extLst>
                </a:gridCol>
                <a:gridCol w="928212">
                  <a:extLst>
                    <a:ext uri="{9D8B030D-6E8A-4147-A177-3AD203B41FA5}">
                      <a16:colId xmlns:a16="http://schemas.microsoft.com/office/drawing/2014/main" val="2763592272"/>
                    </a:ext>
                  </a:extLst>
                </a:gridCol>
                <a:gridCol w="661599">
                  <a:extLst>
                    <a:ext uri="{9D8B030D-6E8A-4147-A177-3AD203B41FA5}">
                      <a16:colId xmlns:a16="http://schemas.microsoft.com/office/drawing/2014/main" val="2954544227"/>
                    </a:ext>
                  </a:extLst>
                </a:gridCol>
                <a:gridCol w="661599">
                  <a:extLst>
                    <a:ext uri="{9D8B030D-6E8A-4147-A177-3AD203B41FA5}">
                      <a16:colId xmlns:a16="http://schemas.microsoft.com/office/drawing/2014/main" val="754538878"/>
                    </a:ext>
                  </a:extLst>
                </a:gridCol>
                <a:gridCol w="898589">
                  <a:extLst>
                    <a:ext uri="{9D8B030D-6E8A-4147-A177-3AD203B41FA5}">
                      <a16:colId xmlns:a16="http://schemas.microsoft.com/office/drawing/2014/main" val="4262731608"/>
                    </a:ext>
                  </a:extLst>
                </a:gridCol>
              </a:tblGrid>
              <a:tr h="240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CoE 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Courses planned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Delivery mode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Original dates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Final dates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Status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Number of participants registered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Number of participants certified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End-of training reports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7316"/>
                  </a:ext>
                </a:extLst>
              </a:tr>
              <a:tr h="1422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CITET</a:t>
                      </a: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Waste Electronic and Electrical Equipment (WEEE) Management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CH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63495967"/>
                  </a:ext>
                </a:extLst>
              </a:tr>
              <a:tr h="14620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CITET</a:t>
                      </a: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of GIS in Environmental Management and Resources Protection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25-28NOV19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CH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58627030"/>
                  </a:ext>
                </a:extLst>
              </a:tr>
              <a:tr h="175537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CITET</a:t>
                      </a: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Management System according to ISO 50001 Standard.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23-26SEPT19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CH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59629286"/>
                  </a:ext>
                </a:extLst>
              </a:tr>
              <a:tr h="169334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CITET</a:t>
                      </a: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ICT and </a:t>
                      </a:r>
                      <a:r>
                        <a:rPr lang="en-US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Ecodesign</a:t>
                      </a:r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: Assessment of ICT Services Performance by using LCA Tools.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CH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82628102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CITET</a:t>
                      </a: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The role of ICT to achieve the UN Sustainable Development Goals (SDG)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CH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53100012"/>
                  </a:ext>
                </a:extLst>
              </a:tr>
              <a:tr h="122767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CITET</a:t>
                      </a: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TIC &amp; Environment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CH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52" marR="2752" marT="27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14021444"/>
                  </a:ext>
                </a:extLst>
              </a:tr>
              <a:tr h="14363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NAUSS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Basic IoT Training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5156912"/>
                  </a:ext>
                </a:extLst>
              </a:tr>
              <a:tr h="109474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NAUSS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Forensics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19-21NOV19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33495141"/>
                  </a:ext>
                </a:extLst>
              </a:tr>
              <a:tr h="15151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NAUSS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Ethical Hacking (CIEH)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online instructor-led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05738195"/>
                  </a:ext>
                </a:extLst>
              </a:tr>
              <a:tr h="1100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NAUSS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Fundamentals of Cyber Security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7236925"/>
                  </a:ext>
                </a:extLst>
              </a:tr>
              <a:tr h="14363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NAUSS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Advanced Cyber Security Training (CompTIA Security+)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79854805"/>
                  </a:ext>
                </a:extLst>
              </a:tr>
              <a:tr h="11794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4G/5G Cellular Mobile Communications Technologies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22-26APR19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02817173"/>
                  </a:ext>
                </a:extLst>
              </a:tr>
              <a:tr h="138811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FTTx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Outside Plant Design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6-10MAY19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49022880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Security Awareness &amp; Forensics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29APR-3MAY19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5465383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Cybercrime </a:t>
                      </a:r>
                      <a:r>
                        <a:rPr lang="en-GB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Management:A</a:t>
                      </a:r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Proactive Approach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36874636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Smart Cities and IoT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752" marR="2752" marT="2752" marB="0" anchor="ctr"/>
                </a:tc>
                <a:extLst>
                  <a:ext uri="{0D108BD9-81ED-4DB2-BD59-A6C34878D82A}">
                    <a16:rowId xmlns:a16="http://schemas.microsoft.com/office/drawing/2014/main" val="1251643543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Optical </a:t>
                      </a:r>
                      <a:r>
                        <a:rPr lang="en-GB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Fiber</a:t>
                      </a:r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Characterization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18241389"/>
                  </a:ext>
                </a:extLst>
              </a:tr>
              <a:tr h="116163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Security of E-Government Services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19211151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Optical Network Design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23-27SEP19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9936418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Digital Proofs and Security of Electronic Transactions.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339416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Domain Name System Security Extensions (DNSSEC)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17029467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Wireless Security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4228126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Public Key Infrastructure in Depth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71348469"/>
                  </a:ext>
                </a:extLst>
              </a:tr>
              <a:tr h="11607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Optical </a:t>
                      </a:r>
                      <a:r>
                        <a:rPr lang="en-GB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Fiber</a:t>
                      </a:r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Characterization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36930179"/>
                  </a:ext>
                </a:extLst>
              </a:tr>
              <a:tr h="13694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S2T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Innovations and Security Aspects in ICT Technologies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8262702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SUDACAD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Big Data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3-5SEP19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50812119"/>
                  </a:ext>
                </a:extLst>
              </a:tr>
              <a:tr h="144059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SUDACAD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Big Data (2)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10-12SEP19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24469872"/>
                  </a:ext>
                </a:extLst>
              </a:tr>
              <a:tr h="146853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SUDACAD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Software Defined Networking (SDN) and </a:t>
                      </a:r>
                      <a:r>
                        <a:rPr lang="en-US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Openflow</a:t>
                      </a: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Protocol Practical Implementation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24-26JUN19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9386704"/>
                  </a:ext>
                </a:extLst>
              </a:tr>
              <a:tr h="146980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SUDACAD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Cloud Computing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17-19SEP19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81861970"/>
                  </a:ext>
                </a:extLst>
              </a:tr>
              <a:tr h="157055"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SUDACAD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Ultra-Microwave Broadband Internet Access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22-24OCT19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4835792"/>
                  </a:ext>
                </a:extLst>
              </a:tr>
              <a:tr h="12056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SUDACAD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Internet Governance: Policy and Technical Perspective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26-28NOV19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03143272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SUDACAD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Computer-aided Spectrum Management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17-19DEC19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45067139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UDACAD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Project Management for ICT Implementation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10-12 DEC19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Submitted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31392989"/>
                  </a:ext>
                </a:extLst>
              </a:tr>
              <a:tr h="13256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SUDACAD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Artificial Intelligence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face-to-face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SimSu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402688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6837E35-9963-4930-B184-8002C609E972}"/>
              </a:ext>
            </a:extLst>
          </p:cNvPr>
          <p:cNvSpPr txBox="1"/>
          <p:nvPr/>
        </p:nvSpPr>
        <p:spPr>
          <a:xfrm>
            <a:off x="4556166" y="598724"/>
            <a:ext cx="72421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Roboto" panose="02000000000000000000" pitchFamily="2" charset="0"/>
              </a:rPr>
              <a:t>34 Trainings Planned / 15 Trainings Implemented </a:t>
            </a:r>
          </a:p>
          <a:p>
            <a:r>
              <a:rPr lang="en-US" sz="1800" b="1" dirty="0">
                <a:latin typeface="Roboto" panose="02000000000000000000" pitchFamily="2" charset="0"/>
              </a:rPr>
              <a:t>272 Registered / 261 Certified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87969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652235"/>
              </p:ext>
            </p:extLst>
          </p:nvPr>
        </p:nvGraphicFramePr>
        <p:xfrm>
          <a:off x="1567544" y="1358537"/>
          <a:ext cx="8974183" cy="4728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701924"/>
              </p:ext>
            </p:extLst>
          </p:nvPr>
        </p:nvGraphicFramePr>
        <p:xfrm>
          <a:off x="6544491" y="1187725"/>
          <a:ext cx="5394960" cy="4181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6"/>
          <p:cNvSpPr txBox="1"/>
          <p:nvPr/>
        </p:nvSpPr>
        <p:spPr>
          <a:xfrm>
            <a:off x="7577978" y="3261248"/>
            <a:ext cx="166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9 </a:t>
            </a:r>
            <a:r>
              <a:rPr lang="en-US" sz="1800" b="1" dirty="0"/>
              <a:t>Courses</a:t>
            </a:r>
            <a:r>
              <a:rPr lang="en-US" sz="2400" b="1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06937" y="5411714"/>
            <a:ext cx="4585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Total Planned Courses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29</a:t>
            </a:r>
            <a:r>
              <a:rPr lang="en-US" sz="2800" b="1" dirty="0"/>
              <a:t>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557278"/>
              </p:ext>
            </p:extLst>
          </p:nvPr>
        </p:nvGraphicFramePr>
        <p:xfrm>
          <a:off x="152401" y="1054244"/>
          <a:ext cx="6130834" cy="4419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6"/>
          <p:cNvSpPr txBox="1"/>
          <p:nvPr/>
        </p:nvSpPr>
        <p:spPr>
          <a:xfrm>
            <a:off x="3006594" y="2633492"/>
            <a:ext cx="1886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34 </a:t>
            </a:r>
            <a:r>
              <a:rPr lang="en-US" sz="1200" b="1" dirty="0"/>
              <a:t>Participants</a:t>
            </a:r>
            <a:r>
              <a:rPr lang="en-US" sz="2000" b="1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1" y="5411714"/>
            <a:ext cx="5172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Total registered participants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205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1EB068-F741-463D-A9BA-9AD80E2C25D1}"/>
              </a:ext>
            </a:extLst>
          </p:cNvPr>
          <p:cNvSpPr txBox="1"/>
          <p:nvPr/>
        </p:nvSpPr>
        <p:spPr>
          <a:xfrm>
            <a:off x="2757702" y="488301"/>
            <a:ext cx="65938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/>
              <a:t>Planned Vs. Implemented courses in 2020</a:t>
            </a:r>
          </a:p>
          <a:p>
            <a:pPr algn="ctr"/>
            <a:r>
              <a:rPr lang="en-US" sz="2000" b="1" u="sng" dirty="0"/>
              <a:t>Registered Vs. Certified Participants </a:t>
            </a:r>
          </a:p>
        </p:txBody>
      </p:sp>
    </p:spTree>
    <p:extLst>
      <p:ext uri="{BB962C8B-B14F-4D97-AF65-F5344CB8AC3E}">
        <p14:creationId xmlns:p14="http://schemas.microsoft.com/office/powerpoint/2010/main" val="409884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1EB068-F741-463D-A9BA-9AD80E2C25D1}"/>
              </a:ext>
            </a:extLst>
          </p:cNvPr>
          <p:cNvSpPr txBox="1"/>
          <p:nvPr/>
        </p:nvSpPr>
        <p:spPr>
          <a:xfrm>
            <a:off x="2757702" y="488301"/>
            <a:ext cx="65938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/>
              <a:t>Planned Vs. Implemented courses in 2019</a:t>
            </a:r>
          </a:p>
          <a:p>
            <a:pPr algn="ctr"/>
            <a:r>
              <a:rPr lang="en-US" sz="2000" b="1" u="sng" dirty="0"/>
              <a:t>Registered Vs. Certified Participants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67544" y="1358537"/>
          <a:ext cx="8974183" cy="4728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6"/>
          <p:cNvSpPr txBox="1"/>
          <p:nvPr/>
        </p:nvSpPr>
        <p:spPr>
          <a:xfrm>
            <a:off x="7577978" y="3261248"/>
            <a:ext cx="166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9 Courses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06937" y="5411714"/>
            <a:ext cx="4585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Total Planned Courses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34</a:t>
            </a:r>
            <a:r>
              <a:rPr lang="en-US" sz="2800" b="1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1" y="5411714"/>
            <a:ext cx="5172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Total registered participants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272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739258"/>
              </p:ext>
            </p:extLst>
          </p:nvPr>
        </p:nvGraphicFramePr>
        <p:xfrm>
          <a:off x="5955924" y="1196187"/>
          <a:ext cx="6047011" cy="427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6"/>
          <p:cNvSpPr txBox="1"/>
          <p:nvPr/>
        </p:nvSpPr>
        <p:spPr>
          <a:xfrm>
            <a:off x="8882077" y="4199966"/>
            <a:ext cx="166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19 Courses 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885964"/>
              </p:ext>
            </p:extLst>
          </p:nvPr>
        </p:nvGraphicFramePr>
        <p:xfrm>
          <a:off x="918389" y="1265712"/>
          <a:ext cx="4939563" cy="421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6"/>
          <p:cNvSpPr txBox="1"/>
          <p:nvPr/>
        </p:nvSpPr>
        <p:spPr>
          <a:xfrm>
            <a:off x="2605964" y="3999911"/>
            <a:ext cx="1886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261 Participants </a:t>
            </a:r>
          </a:p>
        </p:txBody>
      </p:sp>
      <p:sp>
        <p:nvSpPr>
          <p:cNvPr id="16" name="TextBox 6"/>
          <p:cNvSpPr txBox="1"/>
          <p:nvPr/>
        </p:nvSpPr>
        <p:spPr>
          <a:xfrm>
            <a:off x="2664080" y="2479169"/>
            <a:ext cx="1886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11 Participants </a:t>
            </a:r>
          </a:p>
        </p:txBody>
      </p:sp>
    </p:spTree>
    <p:extLst>
      <p:ext uri="{BB962C8B-B14F-4D97-AF65-F5344CB8AC3E}">
        <p14:creationId xmlns:p14="http://schemas.microsoft.com/office/powerpoint/2010/main" val="185806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889566"/>
              </p:ext>
            </p:extLst>
          </p:nvPr>
        </p:nvGraphicFramePr>
        <p:xfrm>
          <a:off x="6074398" y="897956"/>
          <a:ext cx="5635821" cy="453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6"/>
          <p:cNvSpPr txBox="1"/>
          <p:nvPr/>
        </p:nvSpPr>
        <p:spPr>
          <a:xfrm>
            <a:off x="8473309" y="2432298"/>
            <a:ext cx="1663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1</a:t>
            </a:r>
          </a:p>
          <a:p>
            <a:pPr algn="ctr"/>
            <a:r>
              <a:rPr lang="en-US" sz="1600" b="1" dirty="0"/>
              <a:t> course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3587" y="2961034"/>
            <a:ext cx="1663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 courses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02848" y="3806360"/>
            <a:ext cx="1663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6 courses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90589" y="5411254"/>
            <a:ext cx="5370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Total Number of implemented courses in 2020 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797771"/>
              </p:ext>
            </p:extLst>
          </p:nvPr>
        </p:nvGraphicFramePr>
        <p:xfrm>
          <a:off x="539522" y="897956"/>
          <a:ext cx="5404078" cy="467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6"/>
          <p:cNvSpPr txBox="1"/>
          <p:nvPr/>
        </p:nvSpPr>
        <p:spPr>
          <a:xfrm>
            <a:off x="3201421" y="2644319"/>
            <a:ext cx="1663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3</a:t>
            </a:r>
          </a:p>
          <a:p>
            <a:pPr algn="ctr"/>
            <a:r>
              <a:rPr lang="en-US" sz="1600" b="1" dirty="0"/>
              <a:t> courses </a:t>
            </a:r>
          </a:p>
        </p:txBody>
      </p:sp>
      <p:sp>
        <p:nvSpPr>
          <p:cNvPr id="15" name="TextBox 6"/>
          <p:cNvSpPr txBox="1"/>
          <p:nvPr/>
        </p:nvSpPr>
        <p:spPr>
          <a:xfrm>
            <a:off x="1182531" y="3483195"/>
            <a:ext cx="1663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6</a:t>
            </a:r>
          </a:p>
          <a:p>
            <a:pPr algn="ctr"/>
            <a:r>
              <a:rPr lang="en-US" sz="1600" b="1" dirty="0"/>
              <a:t> courses </a:t>
            </a:r>
          </a:p>
        </p:txBody>
      </p:sp>
      <p:sp>
        <p:nvSpPr>
          <p:cNvPr id="16" name="TextBox 6"/>
          <p:cNvSpPr txBox="1"/>
          <p:nvPr/>
        </p:nvSpPr>
        <p:spPr>
          <a:xfrm>
            <a:off x="2977238" y="3826043"/>
            <a:ext cx="1663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6</a:t>
            </a:r>
          </a:p>
          <a:p>
            <a:pPr algn="ctr"/>
            <a:r>
              <a:rPr lang="en-US" sz="1600" b="1" dirty="0"/>
              <a:t> courses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8724" y="5429066"/>
            <a:ext cx="5534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Total Number of implemented courses in 2020 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034409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380805"/>
              </p:ext>
            </p:extLst>
          </p:nvPr>
        </p:nvGraphicFramePr>
        <p:xfrm>
          <a:off x="5397910" y="884903"/>
          <a:ext cx="6453993" cy="5136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7995319" y="3097953"/>
            <a:ext cx="1259174" cy="4497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1 course 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740957" y="4330272"/>
            <a:ext cx="1259174" cy="4497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5 courses 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7516115" y="4330272"/>
            <a:ext cx="1259174" cy="4497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3 courses 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30594"/>
              </p:ext>
            </p:extLst>
          </p:nvPr>
        </p:nvGraphicFramePr>
        <p:xfrm>
          <a:off x="408724" y="1078036"/>
          <a:ext cx="4989186" cy="4141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"/>
          <p:cNvSpPr txBox="1"/>
          <p:nvPr/>
        </p:nvSpPr>
        <p:spPr>
          <a:xfrm>
            <a:off x="2467089" y="2619236"/>
            <a:ext cx="1259174" cy="4497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1 course 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1837502" y="3024439"/>
            <a:ext cx="1259174" cy="4497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2 courses 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3273659" y="3958181"/>
            <a:ext cx="1259174" cy="4497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4 courses 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012428" y="4273946"/>
            <a:ext cx="1259174" cy="4497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8 courses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8724" y="5429066"/>
            <a:ext cx="5534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Total Number of implemented courses in 2020 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90589" y="5411254"/>
            <a:ext cx="5370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Total Number of implemented courses in 2020 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2637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Top 10 Global Business Risks of 2019 and How to Mitigate Th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2" r="27040" b="8982"/>
          <a:stretch/>
        </p:blipFill>
        <p:spPr bwMode="auto">
          <a:xfrm>
            <a:off x="3523488" y="10"/>
            <a:ext cx="8668512" cy="555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800">
                <a:solidFill>
                  <a:schemeClr val="tx1"/>
                </a:solidFill>
                <a:latin typeface="+mj-lt"/>
                <a:cs typeface="+mj-cs"/>
              </a:rPr>
              <a:t>Major Challenges </a:t>
            </a:r>
            <a:br>
              <a:rPr lang="en-US" sz="4800">
                <a:solidFill>
                  <a:schemeClr val="tx1"/>
                </a:solidFill>
                <a:latin typeface="+mj-lt"/>
                <a:cs typeface="+mj-cs"/>
              </a:rPr>
            </a:br>
            <a:br>
              <a:rPr lang="en-US" sz="4800">
                <a:solidFill>
                  <a:schemeClr val="tx1"/>
                </a:solidFill>
                <a:latin typeface="+mj-lt"/>
                <a:cs typeface="+mj-cs"/>
              </a:rPr>
            </a:br>
            <a:endParaRPr lang="en-US" sz="4800">
              <a:solidFill>
                <a:schemeClr val="tx1"/>
              </a:solidFill>
              <a:latin typeface="+mj-lt"/>
              <a:cs typeface="+mj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06FC31EC-910F-412D-80FB-43BF9654C8A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872" y="5919019"/>
            <a:ext cx="998128" cy="93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973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1153</Words>
  <Application>Microsoft Office PowerPoint</Application>
  <PresentationFormat>Widescreen</PresentationFormat>
  <Paragraphs>612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Roboto</vt:lpstr>
      <vt:lpstr>1_Office Theme</vt:lpstr>
      <vt:lpstr> Overview of status of implementation of  ITU Arab Center of Excellences’ Network OP for 2020 </vt:lpstr>
      <vt:lpstr>AGENDA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Major Challenges  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Overview of status of implementation of  ITU Arab Center of Excellences’ Network OP for 2020 </dc:title>
  <dc:creator>AL MAHDI, Mustafa Ahmed Ali</dc:creator>
  <cp:lastModifiedBy>AL MAHDI, Mustafa Ahmed Ali</cp:lastModifiedBy>
  <cp:revision>2</cp:revision>
  <dcterms:created xsi:type="dcterms:W3CDTF">2020-12-09T11:39:25Z</dcterms:created>
  <dcterms:modified xsi:type="dcterms:W3CDTF">2020-12-09T11:43:29Z</dcterms:modified>
</cp:coreProperties>
</file>