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1" r:id="rId5"/>
  </p:sldMasterIdLst>
  <p:notesMasterIdLst>
    <p:notesMasterId r:id="rId19"/>
  </p:notesMasterIdLst>
  <p:handoutMasterIdLst>
    <p:handoutMasterId r:id="rId20"/>
  </p:handoutMasterIdLst>
  <p:sldIdLst>
    <p:sldId id="4559" r:id="rId6"/>
    <p:sldId id="1554" r:id="rId7"/>
    <p:sldId id="1548" r:id="rId8"/>
    <p:sldId id="560" r:id="rId9"/>
    <p:sldId id="4561" r:id="rId10"/>
    <p:sldId id="553" r:id="rId11"/>
    <p:sldId id="4568" r:id="rId12"/>
    <p:sldId id="4564" r:id="rId13"/>
    <p:sldId id="4586" r:id="rId14"/>
    <p:sldId id="4567" r:id="rId15"/>
    <p:sldId id="4565" r:id="rId16"/>
    <p:sldId id="4566" r:id="rId17"/>
    <p:sldId id="4529" r:id="rId18"/>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521415D9-36F7-43E2-AB2F-B90AF26B5E84}">
      <p14:sectionLst xmlns:p14="http://schemas.microsoft.com/office/powerpoint/2010/main">
        <p14:section name="Default Section" id="{39069500-490A-AC47-BA23-69417AF67B92}">
          <p14:sldIdLst>
            <p14:sldId id="4559"/>
            <p14:sldId id="1554"/>
            <p14:sldId id="1548"/>
            <p14:sldId id="560"/>
            <p14:sldId id="4561"/>
            <p14:sldId id="553"/>
            <p14:sldId id="4568"/>
            <p14:sldId id="4564"/>
            <p14:sldId id="4586"/>
            <p14:sldId id="4567"/>
            <p14:sldId id="4565"/>
            <p14:sldId id="4566"/>
            <p14:sldId id="452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wertfeger, Roger" initials="SR" lastIdx="5" clrIdx="0">
    <p:extLst>
      <p:ext uri="{19B8F6BF-5375-455C-9EA6-DF929625EA0E}">
        <p15:presenceInfo xmlns:p15="http://schemas.microsoft.com/office/powerpoint/2012/main" userId="S::roger.schwertfeger@itu.int::b9e5345f-6969-428d-acbb-7e127b368c18" providerId="AD"/>
      </p:ext>
    </p:extLst>
  </p:cmAuthor>
  <p:cmAuthor id="2" name="王映" initials="王"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BD5"/>
    <a:srgbClr val="00A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5BD04-1237-4685-8874-E612C2D84C42}" v="152" dt="2020-12-09T17:38:39.735"/>
    <p1510:client id="{326834FE-B67C-41A1-B13B-5C66D7CA0492}" v="169" dt="2020-12-09T15:41:54.765"/>
    <p1510:client id="{EC21CA48-5F1B-4213-B3B1-6E32441C4EA3}" v="9" dt="2020-12-09T16:54:51.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8182" autoAdjust="0"/>
  </p:normalViewPr>
  <p:slideViewPr>
    <p:cSldViewPr snapToGrid="0" snapToObjects="1" showGuides="1">
      <p:cViewPr varScale="1">
        <p:scale>
          <a:sx n="112" d="100"/>
          <a:sy n="112" d="100"/>
        </p:scale>
        <p:origin x="552" y="114"/>
      </p:cViewPr>
      <p:guideLst>
        <p:guide orient="horz" pos="2160"/>
        <p:guide pos="3840"/>
      </p:guideLst>
    </p:cSldViewPr>
  </p:slideViewPr>
  <p:notesTextViewPr>
    <p:cViewPr>
      <p:scale>
        <a:sx n="200" d="100"/>
        <a:sy n="200" d="100"/>
      </p:scale>
      <p:origin x="0" y="0"/>
    </p:cViewPr>
  </p:notesTextViewPr>
  <p:sorterViewPr>
    <p:cViewPr>
      <p:scale>
        <a:sx n="100" d="100"/>
        <a:sy n="100" d="100"/>
      </p:scale>
      <p:origin x="0" y="0"/>
    </p:cViewPr>
  </p:sorterViewPr>
  <p:notesViewPr>
    <p:cSldViewPr snapToGrid="0" snapToObjects="1">
      <p:cViewPr varScale="1">
        <p:scale>
          <a:sx n="170" d="100"/>
          <a:sy n="170" d="100"/>
        </p:scale>
        <p:origin x="658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ituint-my.sharepoint.com/personal/sean_doral_itu_int/Documents/Capacity%20Development/CoE%202020/Steering%20Committee/Final%20ITU%20ASP%20Training%20data%2020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tuint-my.sharepoint.com/personal/sean_doral_itu_int/Documents/Capacity%20Development/CoE%202020/Steering%20Committee/Final%20ITU%20ASP%20Training%20data%202020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tuint-my.sharepoint.com/personal/sean_doral_itu_int/Documents/Capacity%20Development/CoE%202020/Steering%20Committee/Final%20ITU%20ASP%20Training%20data%2020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tuint-my.sharepoint.com/personal/sean_doral_itu_int/Documents/Capacity%20Development/CoE%202020/Steering%20Committee/Final%20ITU%20ASP%20Training%20data%2020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ituint-my.sharepoint.com/personal/sean_doral_itu_int/Documents/Capacity%20Development/CoE%202020/Steering%20Committee/Final%20ITU%20ASP%20Training%20data%202020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tuint-my.sharepoint.com/personal/sean_doral_itu_int/Documents/Capacity%20Development/CoE%202020/Steering%20Committee/Training%20Reach%20Statistics%20v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ituint-my.sharepoint.com/personal/sean_doral_itu_int/Documents/Capacity%20Development/CoE%202020/Steering%20Committee/Final%20ITU%20ASP%20Training%20data%202020v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ituint-my.sharepoint.com/personal/sean_doral_itu_int/Documents/Capacity%20Development/CoE%202020/Steering%20Committee/Final%20ITU%20ASP%20Training%20data%202020v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ituint-my.sharepoint.com/personal/sean_doral_itu_int/Documents/Capacity%20Development/CoE%202020/Steering%20Committee/Final%20ITU%20ASP%20Training%20data%202020v1.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solidFill>
                <a:latin typeface="+mn-lt"/>
                <a:ea typeface="+mn-ea"/>
                <a:cs typeface="+mn-cs"/>
              </a:defRPr>
            </a:pPr>
            <a:r>
              <a:rPr lang="en-GB"/>
              <a:t>ITU Asia-Pacific CoE Online Trainings</a:t>
            </a:r>
          </a:p>
        </c:rich>
      </c:tx>
      <c:layout>
        <c:manualLayout>
          <c:xMode val="edge"/>
          <c:yMode val="edge"/>
          <c:x val="0.26294111701741252"/>
          <c:y val="2.7777777777777776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'ONLINE Historical'!$B$7</c:f>
              <c:strCache>
                <c:ptCount val="1"/>
                <c:pt idx="0">
                  <c:v>Planned</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'ONLINE Historical'!$C$6:$H$6</c:f>
              <c:numCache>
                <c:formatCode>General</c:formatCode>
                <c:ptCount val="6"/>
                <c:pt idx="0">
                  <c:v>2015</c:v>
                </c:pt>
                <c:pt idx="1">
                  <c:v>2016</c:v>
                </c:pt>
                <c:pt idx="2">
                  <c:v>2017</c:v>
                </c:pt>
                <c:pt idx="3">
                  <c:v>2018</c:v>
                </c:pt>
                <c:pt idx="4">
                  <c:v>2019</c:v>
                </c:pt>
                <c:pt idx="5">
                  <c:v>2020</c:v>
                </c:pt>
              </c:numCache>
            </c:numRef>
          </c:cat>
          <c:val>
            <c:numRef>
              <c:f>'ONLINE Historical'!$C$7:$H$7</c:f>
              <c:numCache>
                <c:formatCode>General</c:formatCode>
                <c:ptCount val="6"/>
                <c:pt idx="0">
                  <c:v>1</c:v>
                </c:pt>
                <c:pt idx="1">
                  <c:v>2</c:v>
                </c:pt>
                <c:pt idx="2">
                  <c:v>3</c:v>
                </c:pt>
                <c:pt idx="3">
                  <c:v>4</c:v>
                </c:pt>
                <c:pt idx="4">
                  <c:v>7</c:v>
                </c:pt>
                <c:pt idx="5">
                  <c:v>7</c:v>
                </c:pt>
              </c:numCache>
            </c:numRef>
          </c:val>
          <c:extLst>
            <c:ext xmlns:c16="http://schemas.microsoft.com/office/drawing/2014/chart" uri="{C3380CC4-5D6E-409C-BE32-E72D297353CC}">
              <c16:uniqueId val="{00000000-6DB3-4AD1-AE69-69BABA9DB2E6}"/>
            </c:ext>
          </c:extLst>
        </c:ser>
        <c:ser>
          <c:idx val="1"/>
          <c:order val="1"/>
          <c:tx>
            <c:strRef>
              <c:f>'ONLINE Historical'!$B$8</c:f>
              <c:strCache>
                <c:ptCount val="1"/>
                <c:pt idx="0">
                  <c:v>Completed</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'ONLINE Historical'!$C$6:$H$6</c:f>
              <c:numCache>
                <c:formatCode>General</c:formatCode>
                <c:ptCount val="6"/>
                <c:pt idx="0">
                  <c:v>2015</c:v>
                </c:pt>
                <c:pt idx="1">
                  <c:v>2016</c:v>
                </c:pt>
                <c:pt idx="2">
                  <c:v>2017</c:v>
                </c:pt>
                <c:pt idx="3">
                  <c:v>2018</c:v>
                </c:pt>
                <c:pt idx="4">
                  <c:v>2019</c:v>
                </c:pt>
                <c:pt idx="5">
                  <c:v>2020</c:v>
                </c:pt>
              </c:numCache>
            </c:numRef>
          </c:cat>
          <c:val>
            <c:numRef>
              <c:f>'ONLINE Historical'!$C$8:$H$8</c:f>
              <c:numCache>
                <c:formatCode>General</c:formatCode>
                <c:ptCount val="6"/>
                <c:pt idx="0">
                  <c:v>1</c:v>
                </c:pt>
                <c:pt idx="1">
                  <c:v>2</c:v>
                </c:pt>
                <c:pt idx="2">
                  <c:v>3</c:v>
                </c:pt>
                <c:pt idx="3">
                  <c:v>1</c:v>
                </c:pt>
                <c:pt idx="4">
                  <c:v>8</c:v>
                </c:pt>
                <c:pt idx="5">
                  <c:v>17</c:v>
                </c:pt>
              </c:numCache>
            </c:numRef>
          </c:val>
          <c:extLst>
            <c:ext xmlns:c16="http://schemas.microsoft.com/office/drawing/2014/chart" uri="{C3380CC4-5D6E-409C-BE32-E72D297353CC}">
              <c16:uniqueId val="{00000001-6DB3-4AD1-AE69-69BABA9DB2E6}"/>
            </c:ext>
          </c:extLst>
        </c:ser>
        <c:ser>
          <c:idx val="2"/>
          <c:order val="2"/>
          <c:tx>
            <c:strRef>
              <c:f>'ONLINE Historical'!$B$9</c:f>
              <c:strCache>
                <c:ptCount val="1"/>
                <c:pt idx="0">
                  <c:v>Planned / Ongoing</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'ONLINE Historical'!$C$6:$H$6</c:f>
              <c:numCache>
                <c:formatCode>General</c:formatCode>
                <c:ptCount val="6"/>
                <c:pt idx="0">
                  <c:v>2015</c:v>
                </c:pt>
                <c:pt idx="1">
                  <c:v>2016</c:v>
                </c:pt>
                <c:pt idx="2">
                  <c:v>2017</c:v>
                </c:pt>
                <c:pt idx="3">
                  <c:v>2018</c:v>
                </c:pt>
                <c:pt idx="4">
                  <c:v>2019</c:v>
                </c:pt>
                <c:pt idx="5">
                  <c:v>2020</c:v>
                </c:pt>
              </c:numCache>
            </c:numRef>
          </c:cat>
          <c:val>
            <c:numRef>
              <c:f>'ONLINE Historical'!$C$9:$H$9</c:f>
              <c:numCache>
                <c:formatCode>General</c:formatCode>
                <c:ptCount val="6"/>
                <c:pt idx="5">
                  <c:v>1</c:v>
                </c:pt>
              </c:numCache>
            </c:numRef>
          </c:val>
          <c:extLst>
            <c:ext xmlns:c16="http://schemas.microsoft.com/office/drawing/2014/chart" uri="{C3380CC4-5D6E-409C-BE32-E72D297353CC}">
              <c16:uniqueId val="{00000002-6DB3-4AD1-AE69-69BABA9DB2E6}"/>
            </c:ext>
          </c:extLst>
        </c:ser>
        <c:dLbls>
          <c:dLblPos val="outEnd"/>
          <c:showLegendKey val="0"/>
          <c:showVal val="1"/>
          <c:showCatName val="0"/>
          <c:showSerName val="0"/>
          <c:showPercent val="0"/>
          <c:showBubbleSize val="0"/>
        </c:dLbls>
        <c:gapWidth val="100"/>
        <c:overlap val="-24"/>
        <c:axId val="513868360"/>
        <c:axId val="513865408"/>
      </c:barChart>
      <c:catAx>
        <c:axId val="513868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513865408"/>
        <c:crosses val="autoZero"/>
        <c:auto val="1"/>
        <c:lblAlgn val="ctr"/>
        <c:lblOffset val="100"/>
        <c:noMultiLvlLbl val="0"/>
      </c:catAx>
      <c:valAx>
        <c:axId val="513865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513868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solidFill>
                <a:latin typeface="+mn-lt"/>
                <a:ea typeface="+mn-ea"/>
                <a:cs typeface="+mn-cs"/>
              </a:defRPr>
            </a:pPr>
            <a:r>
              <a:rPr lang="en-GB"/>
              <a:t>ITU ASP CoE Face to face trainings </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'F2F Historical data'!$B$4</c:f>
              <c:strCache>
                <c:ptCount val="1"/>
                <c:pt idx="0">
                  <c:v>Planned</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'F2F Historical data'!$C$3:$H$3</c:f>
              <c:numCache>
                <c:formatCode>General</c:formatCode>
                <c:ptCount val="6"/>
                <c:pt idx="0">
                  <c:v>2015</c:v>
                </c:pt>
                <c:pt idx="1">
                  <c:v>2016</c:v>
                </c:pt>
                <c:pt idx="2">
                  <c:v>2017</c:v>
                </c:pt>
                <c:pt idx="3">
                  <c:v>2018</c:v>
                </c:pt>
                <c:pt idx="4">
                  <c:v>2019</c:v>
                </c:pt>
                <c:pt idx="5">
                  <c:v>2020</c:v>
                </c:pt>
              </c:numCache>
            </c:numRef>
          </c:cat>
          <c:val>
            <c:numRef>
              <c:f>'F2F Historical data'!$C$4:$H$4</c:f>
              <c:numCache>
                <c:formatCode>General</c:formatCode>
                <c:ptCount val="6"/>
                <c:pt idx="0">
                  <c:v>7</c:v>
                </c:pt>
                <c:pt idx="1">
                  <c:v>10</c:v>
                </c:pt>
                <c:pt idx="2">
                  <c:v>9</c:v>
                </c:pt>
                <c:pt idx="3">
                  <c:v>10</c:v>
                </c:pt>
                <c:pt idx="4">
                  <c:v>15</c:v>
                </c:pt>
                <c:pt idx="5">
                  <c:v>14</c:v>
                </c:pt>
              </c:numCache>
            </c:numRef>
          </c:val>
          <c:extLst>
            <c:ext xmlns:c16="http://schemas.microsoft.com/office/drawing/2014/chart" uri="{C3380CC4-5D6E-409C-BE32-E72D297353CC}">
              <c16:uniqueId val="{00000000-EC7C-41FF-80CD-B30934E6CC26}"/>
            </c:ext>
          </c:extLst>
        </c:ser>
        <c:ser>
          <c:idx val="1"/>
          <c:order val="1"/>
          <c:tx>
            <c:strRef>
              <c:f>'F2F Historical data'!$B$5</c:f>
              <c:strCache>
                <c:ptCount val="1"/>
                <c:pt idx="0">
                  <c:v>Completed</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'F2F Historical data'!$C$3:$H$3</c:f>
              <c:numCache>
                <c:formatCode>General</c:formatCode>
                <c:ptCount val="6"/>
                <c:pt idx="0">
                  <c:v>2015</c:v>
                </c:pt>
                <c:pt idx="1">
                  <c:v>2016</c:v>
                </c:pt>
                <c:pt idx="2">
                  <c:v>2017</c:v>
                </c:pt>
                <c:pt idx="3">
                  <c:v>2018</c:v>
                </c:pt>
                <c:pt idx="4">
                  <c:v>2019</c:v>
                </c:pt>
                <c:pt idx="5">
                  <c:v>2020</c:v>
                </c:pt>
              </c:numCache>
            </c:numRef>
          </c:cat>
          <c:val>
            <c:numRef>
              <c:f>'F2F Historical data'!$C$5:$H$5</c:f>
              <c:numCache>
                <c:formatCode>General</c:formatCode>
                <c:ptCount val="6"/>
                <c:pt idx="0">
                  <c:v>7</c:v>
                </c:pt>
                <c:pt idx="1">
                  <c:v>7</c:v>
                </c:pt>
                <c:pt idx="2">
                  <c:v>8</c:v>
                </c:pt>
                <c:pt idx="3">
                  <c:v>9</c:v>
                </c:pt>
                <c:pt idx="4">
                  <c:v>14</c:v>
                </c:pt>
                <c:pt idx="5">
                  <c:v>0</c:v>
                </c:pt>
              </c:numCache>
            </c:numRef>
          </c:val>
          <c:extLst>
            <c:ext xmlns:c16="http://schemas.microsoft.com/office/drawing/2014/chart" uri="{C3380CC4-5D6E-409C-BE32-E72D297353CC}">
              <c16:uniqueId val="{00000001-EC7C-41FF-80CD-B30934E6CC26}"/>
            </c:ext>
          </c:extLst>
        </c:ser>
        <c:ser>
          <c:idx val="2"/>
          <c:order val="2"/>
          <c:tx>
            <c:strRef>
              <c:f>'F2F Historical data'!$B$6</c:f>
              <c:strCache>
                <c:ptCount val="1"/>
                <c:pt idx="0">
                  <c:v>Planned / Ongoing</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'F2F Historical data'!$C$3:$H$3</c:f>
              <c:numCache>
                <c:formatCode>General</c:formatCode>
                <c:ptCount val="6"/>
                <c:pt idx="0">
                  <c:v>2015</c:v>
                </c:pt>
                <c:pt idx="1">
                  <c:v>2016</c:v>
                </c:pt>
                <c:pt idx="2">
                  <c:v>2017</c:v>
                </c:pt>
                <c:pt idx="3">
                  <c:v>2018</c:v>
                </c:pt>
                <c:pt idx="4">
                  <c:v>2019</c:v>
                </c:pt>
                <c:pt idx="5">
                  <c:v>2020</c:v>
                </c:pt>
              </c:numCache>
            </c:numRef>
          </c:cat>
          <c:val>
            <c:numRef>
              <c:f>'F2F Historical data'!$C$6:$H$6</c:f>
              <c:numCache>
                <c:formatCode>General</c:formatCode>
                <c:ptCount val="6"/>
                <c:pt idx="5">
                  <c:v>0</c:v>
                </c:pt>
              </c:numCache>
            </c:numRef>
          </c:val>
          <c:extLst>
            <c:ext xmlns:c16="http://schemas.microsoft.com/office/drawing/2014/chart" uri="{C3380CC4-5D6E-409C-BE32-E72D297353CC}">
              <c16:uniqueId val="{00000002-EC7C-41FF-80CD-B30934E6CC26}"/>
            </c:ext>
          </c:extLst>
        </c:ser>
        <c:dLbls>
          <c:showLegendKey val="0"/>
          <c:showVal val="0"/>
          <c:showCatName val="0"/>
          <c:showSerName val="0"/>
          <c:showPercent val="0"/>
          <c:showBubbleSize val="0"/>
        </c:dLbls>
        <c:gapWidth val="100"/>
        <c:overlap val="-24"/>
        <c:axId val="517239760"/>
        <c:axId val="517258784"/>
      </c:barChart>
      <c:catAx>
        <c:axId val="51723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517258784"/>
        <c:crosses val="autoZero"/>
        <c:auto val="1"/>
        <c:lblAlgn val="ctr"/>
        <c:lblOffset val="100"/>
        <c:noMultiLvlLbl val="0"/>
      </c:catAx>
      <c:valAx>
        <c:axId val="517258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517239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a:t># Registered Participants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'F2F Historical data'!$B$32</c:f>
              <c:strCache>
                <c:ptCount val="1"/>
                <c:pt idx="0">
                  <c:v>Participants</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'F2F Historical data'!$C$25:$H$25</c:f>
              <c:numCache>
                <c:formatCode>General</c:formatCode>
                <c:ptCount val="6"/>
                <c:pt idx="0">
                  <c:v>2015</c:v>
                </c:pt>
                <c:pt idx="1">
                  <c:v>2016</c:v>
                </c:pt>
                <c:pt idx="2">
                  <c:v>2017</c:v>
                </c:pt>
                <c:pt idx="3">
                  <c:v>2018</c:v>
                </c:pt>
                <c:pt idx="4">
                  <c:v>2019</c:v>
                </c:pt>
                <c:pt idx="5">
                  <c:v>2020</c:v>
                </c:pt>
              </c:numCache>
            </c:numRef>
          </c:cat>
          <c:val>
            <c:numRef>
              <c:f>'F2F Historical data'!$C$32:$H$32</c:f>
              <c:numCache>
                <c:formatCode>General</c:formatCode>
                <c:ptCount val="6"/>
                <c:pt idx="0">
                  <c:v>298</c:v>
                </c:pt>
                <c:pt idx="1">
                  <c:v>374</c:v>
                </c:pt>
                <c:pt idx="2">
                  <c:v>647</c:v>
                </c:pt>
                <c:pt idx="3">
                  <c:v>559</c:v>
                </c:pt>
                <c:pt idx="4">
                  <c:v>866</c:v>
                </c:pt>
                <c:pt idx="5">
                  <c:v>2979</c:v>
                </c:pt>
              </c:numCache>
            </c:numRef>
          </c:val>
          <c:extLst>
            <c:ext xmlns:c16="http://schemas.microsoft.com/office/drawing/2014/chart" uri="{C3380CC4-5D6E-409C-BE32-E72D297353CC}">
              <c16:uniqueId val="{00000000-9CB2-4B00-998A-9CAA58EB5847}"/>
            </c:ext>
          </c:extLst>
        </c:ser>
        <c:dLbls>
          <c:dLblPos val="inEnd"/>
          <c:showLegendKey val="0"/>
          <c:showVal val="1"/>
          <c:showCatName val="0"/>
          <c:showSerName val="0"/>
          <c:showPercent val="0"/>
          <c:showBubbleSize val="0"/>
        </c:dLbls>
        <c:gapWidth val="100"/>
        <c:overlap val="-24"/>
        <c:axId val="971766287"/>
        <c:axId val="971775023"/>
      </c:barChart>
      <c:catAx>
        <c:axId val="971766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71775023"/>
        <c:crosses val="autoZero"/>
        <c:auto val="1"/>
        <c:lblAlgn val="ctr"/>
        <c:lblOffset val="100"/>
        <c:noMultiLvlLbl val="0"/>
      </c:catAx>
      <c:valAx>
        <c:axId val="971775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717662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
          <c:w val="0.81253827646544197"/>
          <c:h val="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2C8-40BA-A24B-10899BFA7AE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2C8-40BA-A24B-10899BFA7AE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COEtrainings!$M$4:$N$4</c:f>
              <c:strCache>
                <c:ptCount val="2"/>
                <c:pt idx="0">
                  <c:v>Local</c:v>
                </c:pt>
                <c:pt idx="1">
                  <c:v>International</c:v>
                </c:pt>
              </c:strCache>
            </c:strRef>
          </c:cat>
          <c:val>
            <c:numRef>
              <c:f>COEtrainings!$M$24:$N$24</c:f>
              <c:numCache>
                <c:formatCode>General</c:formatCode>
                <c:ptCount val="2"/>
                <c:pt idx="0">
                  <c:v>738</c:v>
                </c:pt>
                <c:pt idx="1">
                  <c:v>1583</c:v>
                </c:pt>
              </c:numCache>
            </c:numRef>
          </c:val>
          <c:extLst>
            <c:ext xmlns:c16="http://schemas.microsoft.com/office/drawing/2014/chart" uri="{C3380CC4-5D6E-409C-BE32-E72D297353CC}">
              <c16:uniqueId val="{00000004-C2C8-40BA-A24B-10899BFA7AE3}"/>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8.3600818114349398E-2"/>
          <c:y val="0.83517088737651635"/>
          <c:w val="0.79009474594204521"/>
          <c:h val="0.1427495288207694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925925925925923E-2"/>
          <c:y val="2.7777777777777776E-2"/>
          <c:w val="0.78450641586468361"/>
          <c:h val="0.93888888888888888"/>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488-4C50-A9C7-7A64611B272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488-4C50-A9C7-7A64611B272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COEtrainings!$O$4:$P$4</c:f>
              <c:strCache>
                <c:ptCount val="2"/>
                <c:pt idx="0">
                  <c:v>Male</c:v>
                </c:pt>
                <c:pt idx="1">
                  <c:v>Female</c:v>
                </c:pt>
              </c:strCache>
            </c:strRef>
          </c:cat>
          <c:val>
            <c:numRef>
              <c:f>COEtrainings!$O$24:$P$24</c:f>
              <c:numCache>
                <c:formatCode>General</c:formatCode>
                <c:ptCount val="2"/>
                <c:pt idx="0">
                  <c:v>1964</c:v>
                </c:pt>
                <c:pt idx="1">
                  <c:v>685</c:v>
                </c:pt>
              </c:numCache>
            </c:numRef>
          </c:val>
          <c:extLst>
            <c:ext xmlns:c16="http://schemas.microsoft.com/office/drawing/2014/chart" uri="{C3380CC4-5D6E-409C-BE32-E72D297353CC}">
              <c16:uniqueId val="{00000004-9488-4C50-A9C7-7A64611B2720}"/>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1920202682997958"/>
          <c:y val="0.83856514337923915"/>
          <c:w val="0.56159558180227476"/>
          <c:h val="0.1427495288207694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B7B-4E6F-A188-68404282AB0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B7B-4E6F-A188-68404282AB0E}"/>
              </c:ext>
            </c:extLst>
          </c:dPt>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(Sheet3!$D$3,Sheet3!$F$3)</c:f>
              <c:strCache>
                <c:ptCount val="2"/>
                <c:pt idx="0">
                  <c:v>Asia Pacific</c:v>
                </c:pt>
                <c:pt idx="1">
                  <c:v>Rest of the World</c:v>
                </c:pt>
              </c:strCache>
            </c:strRef>
          </c:cat>
          <c:val>
            <c:numRef>
              <c:f>(Sheet3!$D$4,Sheet3!$F$4)</c:f>
              <c:numCache>
                <c:formatCode>General</c:formatCode>
                <c:ptCount val="2"/>
                <c:pt idx="0">
                  <c:v>1330</c:v>
                </c:pt>
                <c:pt idx="1">
                  <c:v>883</c:v>
                </c:pt>
              </c:numCache>
            </c:numRef>
          </c:val>
          <c:extLst>
            <c:ext xmlns:c16="http://schemas.microsoft.com/office/drawing/2014/chart" uri="{C3380CC4-5D6E-409C-BE32-E72D297353CC}">
              <c16:uniqueId val="{00000004-1B7B-4E6F-A188-68404282AB0E}"/>
            </c:ext>
          </c:extLst>
        </c:ser>
        <c:dLbls>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5.000000000000001E-2"/>
          <c:y val="0.76711679790026244"/>
          <c:w val="0.9"/>
          <c:h val="0.1273276465441819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Passing rate for </a:t>
            </a:r>
            <a:r>
              <a:rPr lang="en-US" sz="2400" b="1" dirty="0" err="1"/>
              <a:t>CoE</a:t>
            </a:r>
            <a:r>
              <a:rPr lang="en-US" sz="2400" b="1" baseline="0" dirty="0"/>
              <a:t> Training 2020</a:t>
            </a:r>
            <a:endParaRPr lang="en-US"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COEtrainings!$S$4</c:f>
              <c:strCache>
                <c:ptCount val="1"/>
                <c:pt idx="0">
                  <c:v>Passing rate from those participated</c:v>
                </c:pt>
              </c:strCache>
            </c:strRef>
          </c:tx>
          <c:spPr>
            <a:solidFill>
              <a:schemeClr val="accent1"/>
            </a:solidFill>
            <a:ln>
              <a:noFill/>
            </a:ln>
            <a:effectLst/>
          </c:spPr>
          <c:invertIfNegative val="0"/>
          <c:cat>
            <c:strRef>
              <c:f>COEtrainings!$C$5:$C$22</c:f>
              <c:strCache>
                <c:ptCount val="18"/>
                <c:pt idx="0">
                  <c:v>Conformity and  interoperability relating to Smart City</c:v>
                </c:pt>
                <c:pt idx="1">
                  <c:v>Digital Transformation: Enhancing IoT-Driven Accessibility</c:v>
                </c:pt>
                <c:pt idx="2">
                  <c:v>Security Protection and Evaluation for Future Network</c:v>
                </c:pt>
                <c:pt idx="3">
                  <c:v>IoT Sensors and Network for Disaster Communication</c:v>
                </c:pt>
                <c:pt idx="4">
                  <c:v>ICT applications relating to smart cities and communities</c:v>
                </c:pt>
                <c:pt idx="5">
                  <c:v>Spectrum Monitoring Technologies and Practice</c:v>
                </c:pt>
                <c:pt idx="6">
                  <c:v>Advanced Broadband Network QoS and Applications</c:v>
                </c:pt>
                <c:pt idx="7">
                  <c:v>IoT Advanced Applications: : Smart City &amp; Industry 4.0</c:v>
                </c:pt>
                <c:pt idx="8">
                  <c:v>Fifth Generation (5G) Radio Access Network Planning and Coexistence</c:v>
                </c:pt>
                <c:pt idx="9">
                  <c:v>Building IoT Solutions for Smart Sustainable Cities</c:v>
                </c:pt>
                <c:pt idx="10">
                  <c:v>Data Protection Framework with Security Policy &amp; Audit </c:v>
                </c:pt>
                <c:pt idx="11">
                  <c:v>Digital infrastructure planning</c:v>
                </c:pt>
                <c:pt idx="12">
                  <c:v>5G Technology and Applications in practice </c:v>
                </c:pt>
                <c:pt idx="13">
                  <c:v>Developing Internet of Things Ecosystem</c:v>
                </c:pt>
                <c:pt idx="14">
                  <c:v>Government Innovation based on Emerging Technology</c:v>
                </c:pt>
                <c:pt idx="15">
                  <c:v>Cyber Security and Critical Infrastructure Protection</c:v>
                </c:pt>
                <c:pt idx="16">
                  <c:v>Human Exposure to Radio Frequency Electromagnetic Fields</c:v>
                </c:pt>
                <c:pt idx="17">
                  <c:v>Digital Government &amp; Smart City for Resilience</c:v>
                </c:pt>
              </c:strCache>
            </c:strRef>
          </c:cat>
          <c:val>
            <c:numRef>
              <c:f>COEtrainings!$S$5:$S$22</c:f>
              <c:numCache>
                <c:formatCode>0%</c:formatCode>
                <c:ptCount val="18"/>
                <c:pt idx="0">
                  <c:v>0.43283582089552236</c:v>
                </c:pt>
                <c:pt idx="1">
                  <c:v>0.93525179856115104</c:v>
                </c:pt>
                <c:pt idx="2">
                  <c:v>0.37719298245614036</c:v>
                </c:pt>
                <c:pt idx="3">
                  <c:v>0.84397163120567376</c:v>
                </c:pt>
                <c:pt idx="4">
                  <c:v>0.79452054794520544</c:v>
                </c:pt>
                <c:pt idx="5">
                  <c:v>0.82125603864734298</c:v>
                </c:pt>
                <c:pt idx="6">
                  <c:v>0.82608695652173914</c:v>
                </c:pt>
                <c:pt idx="7">
                  <c:v>0.77500000000000002</c:v>
                </c:pt>
                <c:pt idx="8">
                  <c:v>0.94736842105263153</c:v>
                </c:pt>
                <c:pt idx="9">
                  <c:v>0.93939393939393945</c:v>
                </c:pt>
                <c:pt idx="10">
                  <c:v>1</c:v>
                </c:pt>
                <c:pt idx="11">
                  <c:v>0.8666666666666667</c:v>
                </c:pt>
                <c:pt idx="12">
                  <c:v>0.66315789473684206</c:v>
                </c:pt>
                <c:pt idx="13">
                  <c:v>0.9</c:v>
                </c:pt>
                <c:pt idx="14">
                  <c:v>0.8257575757575758</c:v>
                </c:pt>
                <c:pt idx="15">
                  <c:v>0</c:v>
                </c:pt>
                <c:pt idx="16">
                  <c:v>0.625</c:v>
                </c:pt>
                <c:pt idx="17">
                  <c:v>0</c:v>
                </c:pt>
              </c:numCache>
            </c:numRef>
          </c:val>
          <c:extLst>
            <c:ext xmlns:c16="http://schemas.microsoft.com/office/drawing/2014/chart" uri="{C3380CC4-5D6E-409C-BE32-E72D297353CC}">
              <c16:uniqueId val="{00000000-16D7-45B0-A8B9-CE04E29125B4}"/>
            </c:ext>
          </c:extLst>
        </c:ser>
        <c:dLbls>
          <c:showLegendKey val="0"/>
          <c:showVal val="0"/>
          <c:showCatName val="0"/>
          <c:showSerName val="0"/>
          <c:showPercent val="0"/>
          <c:showBubbleSize val="0"/>
        </c:dLbls>
        <c:gapWidth val="150"/>
        <c:axId val="652149056"/>
        <c:axId val="652148224"/>
      </c:barChart>
      <c:catAx>
        <c:axId val="65214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2148224"/>
        <c:crosses val="autoZero"/>
        <c:auto val="1"/>
        <c:lblAlgn val="ctr"/>
        <c:lblOffset val="100"/>
        <c:noMultiLvlLbl val="0"/>
      </c:catAx>
      <c:valAx>
        <c:axId val="652148224"/>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21490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International</a:t>
            </a:r>
            <a:r>
              <a:rPr lang="en-US" baseline="0" dirty="0"/>
              <a:t> vs Local Trends</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bar"/>
        <c:grouping val="percentStacked"/>
        <c:varyColors val="0"/>
        <c:ser>
          <c:idx val="0"/>
          <c:order val="0"/>
          <c:tx>
            <c:strRef>
              <c:f>COEtrainings!$M$4:$M$5</c:f>
              <c:strCache>
                <c:ptCount val="2"/>
                <c:pt idx="0">
                  <c:v>Local</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COEtrainings!$C$6:$C$22</c:f>
              <c:strCache>
                <c:ptCount val="17"/>
                <c:pt idx="0">
                  <c:v>Digital Transformation: Enhancing IoT-Driven Accessibility</c:v>
                </c:pt>
                <c:pt idx="1">
                  <c:v>Security Protection and Evaluation for Future Network</c:v>
                </c:pt>
                <c:pt idx="2">
                  <c:v>IoT Sensors and Network for Disaster Communication</c:v>
                </c:pt>
                <c:pt idx="3">
                  <c:v>ICT applications relating to smart cities and communities</c:v>
                </c:pt>
                <c:pt idx="4">
                  <c:v>Spectrum Monitoring Technologies and Practice</c:v>
                </c:pt>
                <c:pt idx="5">
                  <c:v>Advanced Broadband Network QoS and Applications</c:v>
                </c:pt>
                <c:pt idx="6">
                  <c:v>IoT Advanced Applications: : Smart City &amp; Industry 4.0</c:v>
                </c:pt>
                <c:pt idx="7">
                  <c:v>Fifth Generation (5G) Radio Access Network Planning and Coexistence</c:v>
                </c:pt>
                <c:pt idx="8">
                  <c:v>Building IoT Solutions for Smart Sustainable Cities</c:v>
                </c:pt>
                <c:pt idx="9">
                  <c:v>Data Protection Framework with Security Policy &amp; Audit </c:v>
                </c:pt>
                <c:pt idx="10">
                  <c:v>Digital infrastructure planning</c:v>
                </c:pt>
                <c:pt idx="11">
                  <c:v>5G Technology and Applications in practice </c:v>
                </c:pt>
                <c:pt idx="12">
                  <c:v>Developing Internet of Things Ecosystem</c:v>
                </c:pt>
                <c:pt idx="13">
                  <c:v>Government Innovation based on Emerging Technology</c:v>
                </c:pt>
                <c:pt idx="14">
                  <c:v>Cyber Security and Critical Infrastructure Protection</c:v>
                </c:pt>
                <c:pt idx="15">
                  <c:v>Human Exposure to Radio Frequency Electromagnetic Fields</c:v>
                </c:pt>
                <c:pt idx="16">
                  <c:v>Digital Government &amp; Smart City for Resilience</c:v>
                </c:pt>
              </c:strCache>
            </c:strRef>
          </c:cat>
          <c:val>
            <c:numRef>
              <c:f>COEtrainings!$M$6:$M$22</c:f>
              <c:numCache>
                <c:formatCode>General</c:formatCode>
                <c:ptCount val="17"/>
                <c:pt idx="0">
                  <c:v>156</c:v>
                </c:pt>
                <c:pt idx="2">
                  <c:v>124</c:v>
                </c:pt>
                <c:pt idx="3">
                  <c:v>8</c:v>
                </c:pt>
                <c:pt idx="4">
                  <c:v>89</c:v>
                </c:pt>
                <c:pt idx="5">
                  <c:v>56</c:v>
                </c:pt>
                <c:pt idx="6">
                  <c:v>31</c:v>
                </c:pt>
                <c:pt idx="7">
                  <c:v>9</c:v>
                </c:pt>
                <c:pt idx="8">
                  <c:v>19</c:v>
                </c:pt>
                <c:pt idx="9">
                  <c:v>66</c:v>
                </c:pt>
                <c:pt idx="10">
                  <c:v>14</c:v>
                </c:pt>
                <c:pt idx="11">
                  <c:v>8</c:v>
                </c:pt>
                <c:pt idx="12">
                  <c:v>18</c:v>
                </c:pt>
                <c:pt idx="13">
                  <c:v>9</c:v>
                </c:pt>
                <c:pt idx="14">
                  <c:v>90</c:v>
                </c:pt>
                <c:pt idx="15">
                  <c:v>2</c:v>
                </c:pt>
                <c:pt idx="16">
                  <c:v>39</c:v>
                </c:pt>
              </c:numCache>
            </c:numRef>
          </c:val>
          <c:extLst>
            <c:ext xmlns:c16="http://schemas.microsoft.com/office/drawing/2014/chart" uri="{C3380CC4-5D6E-409C-BE32-E72D297353CC}">
              <c16:uniqueId val="{00000000-E30E-4F0C-8739-7F55D969A61E}"/>
            </c:ext>
          </c:extLst>
        </c:ser>
        <c:ser>
          <c:idx val="1"/>
          <c:order val="1"/>
          <c:tx>
            <c:strRef>
              <c:f>COEtrainings!$N$4:$N$5</c:f>
              <c:strCache>
                <c:ptCount val="2"/>
                <c:pt idx="0">
                  <c:v>International</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COEtrainings!$C$6:$C$22</c:f>
              <c:strCache>
                <c:ptCount val="17"/>
                <c:pt idx="0">
                  <c:v>Digital Transformation: Enhancing IoT-Driven Accessibility</c:v>
                </c:pt>
                <c:pt idx="1">
                  <c:v>Security Protection and Evaluation for Future Network</c:v>
                </c:pt>
                <c:pt idx="2">
                  <c:v>IoT Sensors and Network for Disaster Communication</c:v>
                </c:pt>
                <c:pt idx="3">
                  <c:v>ICT applications relating to smart cities and communities</c:v>
                </c:pt>
                <c:pt idx="4">
                  <c:v>Spectrum Monitoring Technologies and Practice</c:v>
                </c:pt>
                <c:pt idx="5">
                  <c:v>Advanced Broadband Network QoS and Applications</c:v>
                </c:pt>
                <c:pt idx="6">
                  <c:v>IoT Advanced Applications: : Smart City &amp; Industry 4.0</c:v>
                </c:pt>
                <c:pt idx="7">
                  <c:v>Fifth Generation (5G) Radio Access Network Planning and Coexistence</c:v>
                </c:pt>
                <c:pt idx="8">
                  <c:v>Building IoT Solutions for Smart Sustainable Cities</c:v>
                </c:pt>
                <c:pt idx="9">
                  <c:v>Data Protection Framework with Security Policy &amp; Audit </c:v>
                </c:pt>
                <c:pt idx="10">
                  <c:v>Digital infrastructure planning</c:v>
                </c:pt>
                <c:pt idx="11">
                  <c:v>5G Technology and Applications in practice </c:v>
                </c:pt>
                <c:pt idx="12">
                  <c:v>Developing Internet of Things Ecosystem</c:v>
                </c:pt>
                <c:pt idx="13">
                  <c:v>Government Innovation based on Emerging Technology</c:v>
                </c:pt>
                <c:pt idx="14">
                  <c:v>Cyber Security and Critical Infrastructure Protection</c:v>
                </c:pt>
                <c:pt idx="15">
                  <c:v>Human Exposure to Radio Frequency Electromagnetic Fields</c:v>
                </c:pt>
                <c:pt idx="16">
                  <c:v>Digital Government &amp; Smart City for Resilience</c:v>
                </c:pt>
              </c:strCache>
            </c:strRef>
          </c:cat>
          <c:val>
            <c:numRef>
              <c:f>COEtrainings!$N$6:$N$22</c:f>
              <c:numCache>
                <c:formatCode>General</c:formatCode>
                <c:ptCount val="17"/>
                <c:pt idx="0">
                  <c:v>125</c:v>
                </c:pt>
                <c:pt idx="2">
                  <c:v>4</c:v>
                </c:pt>
                <c:pt idx="3">
                  <c:v>241</c:v>
                </c:pt>
                <c:pt idx="4">
                  <c:v>270</c:v>
                </c:pt>
                <c:pt idx="5">
                  <c:v>24</c:v>
                </c:pt>
                <c:pt idx="6">
                  <c:v>9</c:v>
                </c:pt>
                <c:pt idx="7">
                  <c:v>10</c:v>
                </c:pt>
                <c:pt idx="8">
                  <c:v>18</c:v>
                </c:pt>
                <c:pt idx="9">
                  <c:v>30</c:v>
                </c:pt>
                <c:pt idx="10">
                  <c:v>3</c:v>
                </c:pt>
                <c:pt idx="11">
                  <c:v>332</c:v>
                </c:pt>
                <c:pt idx="12">
                  <c:v>14</c:v>
                </c:pt>
                <c:pt idx="13">
                  <c:v>45</c:v>
                </c:pt>
                <c:pt idx="14">
                  <c:v>6</c:v>
                </c:pt>
                <c:pt idx="15">
                  <c:v>12</c:v>
                </c:pt>
                <c:pt idx="16">
                  <c:v>440</c:v>
                </c:pt>
              </c:numCache>
            </c:numRef>
          </c:val>
          <c:extLst>
            <c:ext xmlns:c16="http://schemas.microsoft.com/office/drawing/2014/chart" uri="{C3380CC4-5D6E-409C-BE32-E72D297353CC}">
              <c16:uniqueId val="{00000001-E30E-4F0C-8739-7F55D969A61E}"/>
            </c:ext>
          </c:extLst>
        </c:ser>
        <c:dLbls>
          <c:dLblPos val="inEnd"/>
          <c:showLegendKey val="0"/>
          <c:showVal val="1"/>
          <c:showCatName val="0"/>
          <c:showSerName val="0"/>
          <c:showPercent val="0"/>
          <c:showBubbleSize val="0"/>
        </c:dLbls>
        <c:gapWidth val="150"/>
        <c:overlap val="100"/>
        <c:axId val="1294497904"/>
        <c:axId val="1294502064"/>
      </c:barChart>
      <c:catAx>
        <c:axId val="129449790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294502064"/>
        <c:crosses val="autoZero"/>
        <c:auto val="1"/>
        <c:lblAlgn val="ctr"/>
        <c:lblOffset val="100"/>
        <c:noMultiLvlLbl val="0"/>
      </c:catAx>
      <c:valAx>
        <c:axId val="1294502064"/>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94497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a:t>ITU ASP COE FACE TO FACE QUALITY 2020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COEtrainings!$U$4</c:f>
              <c:strCache>
                <c:ptCount val="1"/>
                <c:pt idx="0">
                  <c:v>Relevance of Training</c:v>
                </c:pt>
              </c:strCache>
            </c:strRef>
          </c:tx>
          <c:spPr>
            <a:solidFill>
              <a:schemeClr val="accent1"/>
            </a:solidFill>
            <a:ln>
              <a:noFill/>
            </a:ln>
            <a:effectLst/>
          </c:spPr>
          <c:invertIfNegative val="0"/>
          <c:cat>
            <c:strRef>
              <c:f>COEtrainings!$T$5:$T$23</c:f>
              <c:strCache>
                <c:ptCount val="19"/>
                <c:pt idx="1">
                  <c:v>Conformity and  interoperability relating to Smart City</c:v>
                </c:pt>
                <c:pt idx="2">
                  <c:v>Digital Transformation: Enhancing IoT-Driven Accessibility</c:v>
                </c:pt>
                <c:pt idx="3">
                  <c:v>Security Protection and Evaluation for Future Network</c:v>
                </c:pt>
                <c:pt idx="4">
                  <c:v>IoT Sensors and Network for Disaster Communication</c:v>
                </c:pt>
                <c:pt idx="5">
                  <c:v>ICT applications relating to smart cities and communities</c:v>
                </c:pt>
                <c:pt idx="6">
                  <c:v>Spectrum Monitoring Technologies and Practice</c:v>
                </c:pt>
                <c:pt idx="7">
                  <c:v>Advanced Broadband Network QoS and Applications</c:v>
                </c:pt>
                <c:pt idx="8">
                  <c:v>IoT Advanced Applications: : Smart City &amp; Industry 4.0</c:v>
                </c:pt>
                <c:pt idx="9">
                  <c:v>Fifth Generation (5G) Radio Access Network Planning and Coexistence</c:v>
                </c:pt>
                <c:pt idx="10">
                  <c:v>Building IoT Solutions for Smart Sustainable Cities</c:v>
                </c:pt>
                <c:pt idx="11">
                  <c:v>Data Protection Framework with Security Policy &amp; Audit </c:v>
                </c:pt>
                <c:pt idx="12">
                  <c:v>Digital infrastructure planning</c:v>
                </c:pt>
                <c:pt idx="13">
                  <c:v>5G Technology and Applications in practice </c:v>
                </c:pt>
                <c:pt idx="14">
                  <c:v>Developing Internet of Things Ecosystem</c:v>
                </c:pt>
                <c:pt idx="15">
                  <c:v>Government Innovation based on Emerging Technology</c:v>
                </c:pt>
                <c:pt idx="16">
                  <c:v>Cyber Security and Critical Infrastructure Protection</c:v>
                </c:pt>
                <c:pt idx="17">
                  <c:v>Human Exposure to Radio Frequency Electromagnetic Fields</c:v>
                </c:pt>
                <c:pt idx="18">
                  <c:v>Digital Government &amp; Smart City for Resilience</c:v>
                </c:pt>
              </c:strCache>
            </c:strRef>
          </c:cat>
          <c:val>
            <c:numRef>
              <c:f>COEtrainings!$U$5:$U$23</c:f>
              <c:numCache>
                <c:formatCode>0.00</c:formatCode>
                <c:ptCount val="19"/>
                <c:pt idx="1">
                  <c:v>4.2133333333333338</c:v>
                </c:pt>
                <c:pt idx="2" formatCode="General">
                  <c:v>0</c:v>
                </c:pt>
                <c:pt idx="3">
                  <c:v>4.3899999999999997</c:v>
                </c:pt>
                <c:pt idx="4">
                  <c:v>4.5199999999999996</c:v>
                </c:pt>
                <c:pt idx="5">
                  <c:v>4.25</c:v>
                </c:pt>
                <c:pt idx="6">
                  <c:v>4.666666666666667</c:v>
                </c:pt>
                <c:pt idx="7">
                  <c:v>4.4800000000000004</c:v>
                </c:pt>
                <c:pt idx="8">
                  <c:v>4.5599999999999996</c:v>
                </c:pt>
                <c:pt idx="9">
                  <c:v>4.7300000000000004</c:v>
                </c:pt>
                <c:pt idx="10">
                  <c:v>4.3600000000000003</c:v>
                </c:pt>
                <c:pt idx="11">
                  <c:v>4.62</c:v>
                </c:pt>
                <c:pt idx="12">
                  <c:v>4.83</c:v>
                </c:pt>
                <c:pt idx="13" formatCode="General">
                  <c:v>4.5999999999999996</c:v>
                </c:pt>
                <c:pt idx="14" formatCode="General">
                  <c:v>4.76</c:v>
                </c:pt>
                <c:pt idx="15" formatCode="General">
                  <c:v>4.49</c:v>
                </c:pt>
                <c:pt idx="16" formatCode="General">
                  <c:v>0</c:v>
                </c:pt>
                <c:pt idx="17" formatCode="General">
                  <c:v>4.58</c:v>
                </c:pt>
                <c:pt idx="18" formatCode="General">
                  <c:v>0</c:v>
                </c:pt>
              </c:numCache>
            </c:numRef>
          </c:val>
          <c:extLst>
            <c:ext xmlns:c16="http://schemas.microsoft.com/office/drawing/2014/chart" uri="{C3380CC4-5D6E-409C-BE32-E72D297353CC}">
              <c16:uniqueId val="{00000000-ED54-44F2-8F8C-1FE429870FFA}"/>
            </c:ext>
          </c:extLst>
        </c:ser>
        <c:ser>
          <c:idx val="1"/>
          <c:order val="1"/>
          <c:tx>
            <c:strRef>
              <c:f>COEtrainings!$V$4</c:f>
              <c:strCache>
                <c:ptCount val="1"/>
                <c:pt idx="0">
                  <c:v>Program Delivery</c:v>
                </c:pt>
              </c:strCache>
            </c:strRef>
          </c:tx>
          <c:spPr>
            <a:solidFill>
              <a:schemeClr val="accent2"/>
            </a:solidFill>
            <a:ln>
              <a:noFill/>
            </a:ln>
            <a:effectLst/>
          </c:spPr>
          <c:invertIfNegative val="0"/>
          <c:cat>
            <c:strRef>
              <c:f>COEtrainings!$T$5:$T$23</c:f>
              <c:strCache>
                <c:ptCount val="19"/>
                <c:pt idx="1">
                  <c:v>Conformity and  interoperability relating to Smart City</c:v>
                </c:pt>
                <c:pt idx="2">
                  <c:v>Digital Transformation: Enhancing IoT-Driven Accessibility</c:v>
                </c:pt>
                <c:pt idx="3">
                  <c:v>Security Protection and Evaluation for Future Network</c:v>
                </c:pt>
                <c:pt idx="4">
                  <c:v>IoT Sensors and Network for Disaster Communication</c:v>
                </c:pt>
                <c:pt idx="5">
                  <c:v>ICT applications relating to smart cities and communities</c:v>
                </c:pt>
                <c:pt idx="6">
                  <c:v>Spectrum Monitoring Technologies and Practice</c:v>
                </c:pt>
                <c:pt idx="7">
                  <c:v>Advanced Broadband Network QoS and Applications</c:v>
                </c:pt>
                <c:pt idx="8">
                  <c:v>IoT Advanced Applications: : Smart City &amp; Industry 4.0</c:v>
                </c:pt>
                <c:pt idx="9">
                  <c:v>Fifth Generation (5G) Radio Access Network Planning and Coexistence</c:v>
                </c:pt>
                <c:pt idx="10">
                  <c:v>Building IoT Solutions for Smart Sustainable Cities</c:v>
                </c:pt>
                <c:pt idx="11">
                  <c:v>Data Protection Framework with Security Policy &amp; Audit </c:v>
                </c:pt>
                <c:pt idx="12">
                  <c:v>Digital infrastructure planning</c:v>
                </c:pt>
                <c:pt idx="13">
                  <c:v>5G Technology and Applications in practice </c:v>
                </c:pt>
                <c:pt idx="14">
                  <c:v>Developing Internet of Things Ecosystem</c:v>
                </c:pt>
                <c:pt idx="15">
                  <c:v>Government Innovation based on Emerging Technology</c:v>
                </c:pt>
                <c:pt idx="16">
                  <c:v>Cyber Security and Critical Infrastructure Protection</c:v>
                </c:pt>
                <c:pt idx="17">
                  <c:v>Human Exposure to Radio Frequency Electromagnetic Fields</c:v>
                </c:pt>
                <c:pt idx="18">
                  <c:v>Digital Government &amp; Smart City for Resilience</c:v>
                </c:pt>
              </c:strCache>
            </c:strRef>
          </c:cat>
          <c:val>
            <c:numRef>
              <c:f>COEtrainings!$V$5:$V$23</c:f>
              <c:numCache>
                <c:formatCode>0.00</c:formatCode>
                <c:ptCount val="19"/>
                <c:pt idx="1">
                  <c:v>4.0911111111111111</c:v>
                </c:pt>
                <c:pt idx="2" formatCode="General">
                  <c:v>0</c:v>
                </c:pt>
                <c:pt idx="3">
                  <c:v>4.2377777777777776</c:v>
                </c:pt>
                <c:pt idx="4">
                  <c:v>4.5</c:v>
                </c:pt>
                <c:pt idx="5">
                  <c:v>4.1500000000000004</c:v>
                </c:pt>
                <c:pt idx="6">
                  <c:v>4.2</c:v>
                </c:pt>
                <c:pt idx="7">
                  <c:v>4.93</c:v>
                </c:pt>
                <c:pt idx="8">
                  <c:v>4.57</c:v>
                </c:pt>
                <c:pt idx="9">
                  <c:v>4.7</c:v>
                </c:pt>
                <c:pt idx="10">
                  <c:v>4.0999999999999996</c:v>
                </c:pt>
                <c:pt idx="11">
                  <c:v>4.37</c:v>
                </c:pt>
                <c:pt idx="12">
                  <c:v>4.79</c:v>
                </c:pt>
                <c:pt idx="13" formatCode="General">
                  <c:v>4.3499999999999996</c:v>
                </c:pt>
                <c:pt idx="14" formatCode="General">
                  <c:v>4.71</c:v>
                </c:pt>
                <c:pt idx="15" formatCode="General">
                  <c:v>4.38</c:v>
                </c:pt>
                <c:pt idx="16" formatCode="General">
                  <c:v>0</c:v>
                </c:pt>
                <c:pt idx="17" formatCode="General">
                  <c:v>4.5</c:v>
                </c:pt>
                <c:pt idx="18" formatCode="General">
                  <c:v>0</c:v>
                </c:pt>
              </c:numCache>
            </c:numRef>
          </c:val>
          <c:extLst>
            <c:ext xmlns:c16="http://schemas.microsoft.com/office/drawing/2014/chart" uri="{C3380CC4-5D6E-409C-BE32-E72D297353CC}">
              <c16:uniqueId val="{00000001-ED54-44F2-8F8C-1FE429870FFA}"/>
            </c:ext>
          </c:extLst>
        </c:ser>
        <c:ser>
          <c:idx val="2"/>
          <c:order val="2"/>
          <c:tx>
            <c:strRef>
              <c:f>COEtrainings!$W$4</c:f>
              <c:strCache>
                <c:ptCount val="1"/>
                <c:pt idx="0">
                  <c:v>Program Administration</c:v>
                </c:pt>
              </c:strCache>
            </c:strRef>
          </c:tx>
          <c:spPr>
            <a:solidFill>
              <a:schemeClr val="accent3"/>
            </a:solidFill>
            <a:ln>
              <a:noFill/>
            </a:ln>
            <a:effectLst/>
          </c:spPr>
          <c:invertIfNegative val="0"/>
          <c:cat>
            <c:strRef>
              <c:f>COEtrainings!$T$5:$T$23</c:f>
              <c:strCache>
                <c:ptCount val="19"/>
                <c:pt idx="1">
                  <c:v>Conformity and  interoperability relating to Smart City</c:v>
                </c:pt>
                <c:pt idx="2">
                  <c:v>Digital Transformation: Enhancing IoT-Driven Accessibility</c:v>
                </c:pt>
                <c:pt idx="3">
                  <c:v>Security Protection and Evaluation for Future Network</c:v>
                </c:pt>
                <c:pt idx="4">
                  <c:v>IoT Sensors and Network for Disaster Communication</c:v>
                </c:pt>
                <c:pt idx="5">
                  <c:v>ICT applications relating to smart cities and communities</c:v>
                </c:pt>
                <c:pt idx="6">
                  <c:v>Spectrum Monitoring Technologies and Practice</c:v>
                </c:pt>
                <c:pt idx="7">
                  <c:v>Advanced Broadband Network QoS and Applications</c:v>
                </c:pt>
                <c:pt idx="8">
                  <c:v>IoT Advanced Applications: : Smart City &amp; Industry 4.0</c:v>
                </c:pt>
                <c:pt idx="9">
                  <c:v>Fifth Generation (5G) Radio Access Network Planning and Coexistence</c:v>
                </c:pt>
                <c:pt idx="10">
                  <c:v>Building IoT Solutions for Smart Sustainable Cities</c:v>
                </c:pt>
                <c:pt idx="11">
                  <c:v>Data Protection Framework with Security Policy &amp; Audit </c:v>
                </c:pt>
                <c:pt idx="12">
                  <c:v>Digital infrastructure planning</c:v>
                </c:pt>
                <c:pt idx="13">
                  <c:v>5G Technology and Applications in practice </c:v>
                </c:pt>
                <c:pt idx="14">
                  <c:v>Developing Internet of Things Ecosystem</c:v>
                </c:pt>
                <c:pt idx="15">
                  <c:v>Government Innovation based on Emerging Technology</c:v>
                </c:pt>
                <c:pt idx="16">
                  <c:v>Cyber Security and Critical Infrastructure Protection</c:v>
                </c:pt>
                <c:pt idx="17">
                  <c:v>Human Exposure to Radio Frequency Electromagnetic Fields</c:v>
                </c:pt>
                <c:pt idx="18">
                  <c:v>Digital Government &amp; Smart City for Resilience</c:v>
                </c:pt>
              </c:strCache>
            </c:strRef>
          </c:cat>
          <c:val>
            <c:numRef>
              <c:f>COEtrainings!$W$5:$W$23</c:f>
              <c:numCache>
                <c:formatCode>0.00</c:formatCode>
                <c:ptCount val="19"/>
                <c:pt idx="1">
                  <c:v>4.3159999999999998</c:v>
                </c:pt>
                <c:pt idx="2" formatCode="General">
                  <c:v>0</c:v>
                </c:pt>
                <c:pt idx="3">
                  <c:v>4.4039999999999999</c:v>
                </c:pt>
                <c:pt idx="4">
                  <c:v>4.54</c:v>
                </c:pt>
                <c:pt idx="5">
                  <c:v>4.3</c:v>
                </c:pt>
                <c:pt idx="6">
                  <c:v>4.2857142857142856</c:v>
                </c:pt>
                <c:pt idx="7">
                  <c:v>4.47</c:v>
                </c:pt>
                <c:pt idx="8">
                  <c:v>4.63</c:v>
                </c:pt>
                <c:pt idx="9">
                  <c:v>4.76</c:v>
                </c:pt>
                <c:pt idx="10">
                  <c:v>4.3899999999999997</c:v>
                </c:pt>
                <c:pt idx="11">
                  <c:v>4.28</c:v>
                </c:pt>
                <c:pt idx="12">
                  <c:v>4.83</c:v>
                </c:pt>
                <c:pt idx="13" formatCode="General">
                  <c:v>4.53</c:v>
                </c:pt>
                <c:pt idx="14" formatCode="General">
                  <c:v>4.74</c:v>
                </c:pt>
                <c:pt idx="15" formatCode="General">
                  <c:v>4.43</c:v>
                </c:pt>
                <c:pt idx="16" formatCode="General">
                  <c:v>0</c:v>
                </c:pt>
                <c:pt idx="17" formatCode="General">
                  <c:v>4.2699999999999996</c:v>
                </c:pt>
                <c:pt idx="18" formatCode="General">
                  <c:v>0</c:v>
                </c:pt>
              </c:numCache>
            </c:numRef>
          </c:val>
          <c:extLst>
            <c:ext xmlns:c16="http://schemas.microsoft.com/office/drawing/2014/chart" uri="{C3380CC4-5D6E-409C-BE32-E72D297353CC}">
              <c16:uniqueId val="{00000002-ED54-44F2-8F8C-1FE429870FFA}"/>
            </c:ext>
          </c:extLst>
        </c:ser>
        <c:ser>
          <c:idx val="3"/>
          <c:order val="3"/>
          <c:tx>
            <c:strRef>
              <c:f>COEtrainings!$X$4</c:f>
              <c:strCache>
                <c:ptCount val="1"/>
                <c:pt idx="0">
                  <c:v>Overall</c:v>
                </c:pt>
              </c:strCache>
            </c:strRef>
          </c:tx>
          <c:spPr>
            <a:solidFill>
              <a:schemeClr val="accent4"/>
            </a:solidFill>
            <a:ln>
              <a:noFill/>
            </a:ln>
            <a:effectLst/>
          </c:spPr>
          <c:invertIfNegative val="0"/>
          <c:cat>
            <c:strRef>
              <c:f>COEtrainings!$T$5:$T$23</c:f>
              <c:strCache>
                <c:ptCount val="19"/>
                <c:pt idx="1">
                  <c:v>Conformity and  interoperability relating to Smart City</c:v>
                </c:pt>
                <c:pt idx="2">
                  <c:v>Digital Transformation: Enhancing IoT-Driven Accessibility</c:v>
                </c:pt>
                <c:pt idx="3">
                  <c:v>Security Protection and Evaluation for Future Network</c:v>
                </c:pt>
                <c:pt idx="4">
                  <c:v>IoT Sensors and Network for Disaster Communication</c:v>
                </c:pt>
                <c:pt idx="5">
                  <c:v>ICT applications relating to smart cities and communities</c:v>
                </c:pt>
                <c:pt idx="6">
                  <c:v>Spectrum Monitoring Technologies and Practice</c:v>
                </c:pt>
                <c:pt idx="7">
                  <c:v>Advanced Broadband Network QoS and Applications</c:v>
                </c:pt>
                <c:pt idx="8">
                  <c:v>IoT Advanced Applications: : Smart City &amp; Industry 4.0</c:v>
                </c:pt>
                <c:pt idx="9">
                  <c:v>Fifth Generation (5G) Radio Access Network Planning and Coexistence</c:v>
                </c:pt>
                <c:pt idx="10">
                  <c:v>Building IoT Solutions for Smart Sustainable Cities</c:v>
                </c:pt>
                <c:pt idx="11">
                  <c:v>Data Protection Framework with Security Policy &amp; Audit </c:v>
                </c:pt>
                <c:pt idx="12">
                  <c:v>Digital infrastructure planning</c:v>
                </c:pt>
                <c:pt idx="13">
                  <c:v>5G Technology and Applications in practice </c:v>
                </c:pt>
                <c:pt idx="14">
                  <c:v>Developing Internet of Things Ecosystem</c:v>
                </c:pt>
                <c:pt idx="15">
                  <c:v>Government Innovation based on Emerging Technology</c:v>
                </c:pt>
                <c:pt idx="16">
                  <c:v>Cyber Security and Critical Infrastructure Protection</c:v>
                </c:pt>
                <c:pt idx="17">
                  <c:v>Human Exposure to Radio Frequency Electromagnetic Fields</c:v>
                </c:pt>
                <c:pt idx="18">
                  <c:v>Digital Government &amp; Smart City for Resilience</c:v>
                </c:pt>
              </c:strCache>
            </c:strRef>
          </c:cat>
          <c:val>
            <c:numRef>
              <c:f>COEtrainings!$X$5:$X$23</c:f>
              <c:numCache>
                <c:formatCode>0.00</c:formatCode>
                <c:ptCount val="19"/>
                <c:pt idx="1">
                  <c:v>4.2068148148148152</c:v>
                </c:pt>
                <c:pt idx="2" formatCode="General">
                  <c:v>0</c:v>
                </c:pt>
                <c:pt idx="3">
                  <c:v>4.3439259259259257</c:v>
                </c:pt>
                <c:pt idx="4">
                  <c:v>4.5199999999999996</c:v>
                </c:pt>
                <c:pt idx="5">
                  <c:v>4.2333333333333334</c:v>
                </c:pt>
                <c:pt idx="6">
                  <c:v>4.3841269841269837</c:v>
                </c:pt>
                <c:pt idx="7">
                  <c:v>4.626666666666666</c:v>
                </c:pt>
                <c:pt idx="8">
                  <c:v>4.586666666666666</c:v>
                </c:pt>
                <c:pt idx="9">
                  <c:v>4.7299999999999995</c:v>
                </c:pt>
                <c:pt idx="10">
                  <c:v>4.2833333333333341</c:v>
                </c:pt>
                <c:pt idx="11">
                  <c:v>4.4233333333333329</c:v>
                </c:pt>
                <c:pt idx="12">
                  <c:v>4.8166666666666673</c:v>
                </c:pt>
                <c:pt idx="13">
                  <c:v>4.4933333333333332</c:v>
                </c:pt>
                <c:pt idx="14">
                  <c:v>4.7366666666666664</c:v>
                </c:pt>
                <c:pt idx="15">
                  <c:v>4.4333333333333336</c:v>
                </c:pt>
                <c:pt idx="16" formatCode="General">
                  <c:v>0</c:v>
                </c:pt>
                <c:pt idx="17">
                  <c:v>4.45</c:v>
                </c:pt>
                <c:pt idx="18" formatCode="General">
                  <c:v>0</c:v>
                </c:pt>
              </c:numCache>
            </c:numRef>
          </c:val>
          <c:extLst>
            <c:ext xmlns:c16="http://schemas.microsoft.com/office/drawing/2014/chart" uri="{C3380CC4-5D6E-409C-BE32-E72D297353CC}">
              <c16:uniqueId val="{00000003-ED54-44F2-8F8C-1FE429870FFA}"/>
            </c:ext>
          </c:extLst>
        </c:ser>
        <c:dLbls>
          <c:showLegendKey val="0"/>
          <c:showVal val="0"/>
          <c:showCatName val="0"/>
          <c:showSerName val="0"/>
          <c:showPercent val="0"/>
          <c:showBubbleSize val="0"/>
        </c:dLbls>
        <c:gapWidth val="219"/>
        <c:overlap val="-27"/>
        <c:axId val="508431624"/>
        <c:axId val="508438512"/>
      </c:barChart>
      <c:catAx>
        <c:axId val="50843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8438512"/>
        <c:crosses val="autoZero"/>
        <c:auto val="1"/>
        <c:lblAlgn val="ctr"/>
        <c:lblOffset val="100"/>
        <c:noMultiLvlLbl val="0"/>
      </c:catAx>
      <c:valAx>
        <c:axId val="508438512"/>
        <c:scaling>
          <c:orientation val="minMax"/>
          <c:max val="5"/>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84316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0.15702</cdr:x>
      <cdr:y>0.1712</cdr:y>
    </cdr:from>
    <cdr:to>
      <cdr:x>0.9913</cdr:x>
      <cdr:y>0.1712</cdr:y>
    </cdr:to>
    <cdr:cxnSp macro="">
      <cdr:nvCxnSpPr>
        <cdr:cNvPr id="3" name="Straight Connector 2">
          <a:extLst xmlns:a="http://schemas.openxmlformats.org/drawingml/2006/main">
            <a:ext uri="{FF2B5EF4-FFF2-40B4-BE49-F238E27FC236}">
              <a16:creationId xmlns:a16="http://schemas.microsoft.com/office/drawing/2014/main" id="{2CE3A78F-8371-4043-A8EA-1861CADE6A77}"/>
            </a:ext>
          </a:extLst>
        </cdr:cNvPr>
        <cdr:cNvCxnSpPr/>
      </cdr:nvCxnSpPr>
      <cdr:spPr>
        <a:xfrm xmlns:a="http://schemas.openxmlformats.org/drawingml/2006/main">
          <a:off x="1903295" y="902928"/>
          <a:ext cx="10112829" cy="0"/>
        </a:xfrm>
        <a:prstGeom xmlns:a="http://schemas.openxmlformats.org/drawingml/2006/main" prst="line">
          <a:avLst/>
        </a:prstGeom>
        <a:ln xmlns:a="http://schemas.openxmlformats.org/drawingml/2006/main">
          <a:prstDash val="sysDash"/>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F32452-3746-3341-95BE-425B043A057A}" type="datetimeFigureOut">
              <a:rPr lang="en-US" smtClean="0"/>
              <a:t>12/14/2020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305D90-E57A-6D45-8000-6A252EE59F0F}" type="slidenum">
              <a:rPr lang="en-US" smtClean="0"/>
              <a:t>‹#›</a:t>
            </a:fld>
            <a:endParaRPr lang="en-US"/>
          </a:p>
        </p:txBody>
      </p:sp>
    </p:spTree>
    <p:extLst>
      <p:ext uri="{BB962C8B-B14F-4D97-AF65-F5344CB8AC3E}">
        <p14:creationId xmlns:p14="http://schemas.microsoft.com/office/powerpoint/2010/main" val="152264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07C42-881F-814E-AAD7-5E4ACF7C9EFB}" type="datetimeFigureOut">
              <a:rPr lang="en-US" smtClean="0"/>
              <a:t>12/14/2020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FE37A-7181-164D-A063-912F8E130180}" type="slidenum">
              <a:rPr lang="en-US" smtClean="0"/>
              <a:t>‹#›</a:t>
            </a:fld>
            <a:endParaRPr lang="en-US"/>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I take this opportunity to introduce to you our Centre of Excellence or </a:t>
            </a:r>
            <a:r>
              <a:rPr lang="en-GB" sz="1800" dirty="0" err="1">
                <a:effectLst/>
                <a:latin typeface="Calibri" panose="020F0502020204030204" pitchFamily="34" charset="0"/>
                <a:ea typeface="Calibri" panose="020F0502020204030204" pitchFamily="34" charset="0"/>
                <a:cs typeface="Calibri" panose="020F0502020204030204" pitchFamily="34" charset="0"/>
              </a:rPr>
              <a:t>CoE</a:t>
            </a:r>
            <a:r>
              <a:rPr lang="en-GB" sz="1800" dirty="0">
                <a:effectLst/>
                <a:latin typeface="Calibri" panose="020F0502020204030204" pitchFamily="34" charset="0"/>
                <a:ea typeface="Calibri" panose="020F0502020204030204" pitchFamily="34" charset="0"/>
                <a:cs typeface="Calibri" panose="020F0502020204030204" pitchFamily="34" charset="0"/>
              </a:rPr>
              <a:t> initiative. We have 29 </a:t>
            </a:r>
            <a:r>
              <a:rPr lang="en-GB" sz="1800" dirty="0" err="1">
                <a:effectLst/>
                <a:latin typeface="Calibri" panose="020F0502020204030204" pitchFamily="34" charset="0"/>
                <a:ea typeface="Calibri" panose="020F0502020204030204" pitchFamily="34" charset="0"/>
                <a:cs typeface="Calibri" panose="020F0502020204030204" pitchFamily="34" charset="0"/>
              </a:rPr>
              <a:t>CoE</a:t>
            </a:r>
            <a:r>
              <a:rPr lang="en-GB" sz="1800" dirty="0">
                <a:effectLst/>
                <a:latin typeface="Calibri" panose="020F0502020204030204" pitchFamily="34" charset="0"/>
                <a:ea typeface="Calibri" panose="020F0502020204030204" pitchFamily="34" charset="0"/>
                <a:cs typeface="Calibri" panose="020F0502020204030204" pitchFamily="34" charset="0"/>
              </a:rPr>
              <a:t> globally, with 6 </a:t>
            </a:r>
            <a:r>
              <a:rPr lang="en-GB" sz="1800" dirty="0" err="1">
                <a:effectLst/>
                <a:latin typeface="Calibri" panose="020F0502020204030204" pitchFamily="34" charset="0"/>
                <a:ea typeface="Calibri" panose="020F0502020204030204" pitchFamily="34" charset="0"/>
                <a:cs typeface="Calibri" panose="020F0502020204030204" pitchFamily="34" charset="0"/>
              </a:rPr>
              <a:t>CoEs</a:t>
            </a:r>
            <a:r>
              <a:rPr lang="en-GB" sz="1800" dirty="0">
                <a:effectLst/>
                <a:latin typeface="Calibri" panose="020F0502020204030204" pitchFamily="34" charset="0"/>
                <a:ea typeface="Calibri" panose="020F0502020204030204" pitchFamily="34" charset="0"/>
                <a:cs typeface="Calibri" panose="020F0502020204030204" pitchFamily="34" charset="0"/>
              </a:rPr>
              <a:t> in the ASP.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Each of the </a:t>
            </a:r>
            <a:r>
              <a:rPr lang="en-GB" sz="1800" dirty="0" err="1">
                <a:effectLst/>
                <a:latin typeface="Calibri" panose="020F0502020204030204" pitchFamily="34" charset="0"/>
                <a:ea typeface="Calibri" panose="020F0502020204030204" pitchFamily="34" charset="0"/>
                <a:cs typeface="Calibri" panose="020F0502020204030204" pitchFamily="34" charset="0"/>
              </a:rPr>
              <a:t>CoEs</a:t>
            </a:r>
            <a:r>
              <a:rPr lang="en-GB" sz="1800" dirty="0">
                <a:effectLst/>
                <a:latin typeface="Calibri" panose="020F0502020204030204" pitchFamily="34" charset="0"/>
                <a:ea typeface="Calibri" panose="020F0502020204030204" pitchFamily="34" charset="0"/>
                <a:cs typeface="Calibri" panose="020F0502020204030204" pitchFamily="34" charset="0"/>
              </a:rPr>
              <a:t> have different priority areas when it comes to formulating courses which focuses on intermediate to advance level courses which are aligned to ITU’s work and locally unavailable.</a:t>
            </a:r>
          </a:p>
          <a:p>
            <a:pPr marL="342900" marR="0" lvl="0" indent="-342900">
              <a:lnSpc>
                <a:spcPct val="107000"/>
              </a:lnSpc>
              <a:spcBef>
                <a:spcPts val="0"/>
              </a:spcBef>
              <a:spcAft>
                <a:spcPts val="800"/>
              </a:spcAft>
              <a:buFont typeface="+mj-lt"/>
              <a:buAutoNum type="arabicPeriod"/>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800"/>
              </a:spcAft>
              <a:buFont typeface="+mj-lt"/>
              <a:buAutoNum type="arabicPeriod"/>
            </a:pPr>
            <a:r>
              <a:rPr lang="en-GB" sz="1800" dirty="0">
                <a:effectLst/>
                <a:latin typeface="Calibri" panose="020F0502020204030204" pitchFamily="34" charset="0"/>
                <a:ea typeface="Times New Roman" panose="02020603050405020304" pitchFamily="18" charset="0"/>
                <a:cs typeface="Calibri" panose="020F0502020204030204" pitchFamily="34" charset="0"/>
              </a:rPr>
              <a:t>Before I present the report, I would like to take this opportunity to thank the </a:t>
            </a:r>
            <a:r>
              <a:rPr lang="en-GB" sz="1800" dirty="0" err="1">
                <a:effectLst/>
                <a:latin typeface="Calibri" panose="020F0502020204030204" pitchFamily="34" charset="0"/>
                <a:ea typeface="Times New Roman" panose="02020603050405020304" pitchFamily="18" charset="0"/>
                <a:cs typeface="Calibri" panose="020F0502020204030204" pitchFamily="34" charset="0"/>
              </a:rPr>
              <a:t>CoEs</a:t>
            </a:r>
            <a:r>
              <a:rPr lang="en-GB" sz="1800" dirty="0">
                <a:effectLst/>
                <a:latin typeface="Calibri" panose="020F0502020204030204" pitchFamily="34" charset="0"/>
                <a:ea typeface="Times New Roman" panose="02020603050405020304" pitchFamily="18" charset="0"/>
                <a:cs typeface="Calibri" panose="020F0502020204030204" pitchFamily="34" charset="0"/>
              </a:rPr>
              <a:t> for their commitment throughout this challenging year. All </a:t>
            </a:r>
            <a:r>
              <a:rPr lang="en-GB" sz="1800" dirty="0" err="1">
                <a:effectLst/>
                <a:latin typeface="Calibri" panose="020F0502020204030204" pitchFamily="34" charset="0"/>
                <a:ea typeface="Times New Roman" panose="02020603050405020304" pitchFamily="18" charset="0"/>
                <a:cs typeface="Calibri" panose="020F0502020204030204" pitchFamily="34" charset="0"/>
              </a:rPr>
              <a:t>CoEs</a:t>
            </a:r>
            <a:r>
              <a:rPr lang="en-GB" sz="1800" dirty="0">
                <a:effectLst/>
                <a:latin typeface="Calibri" panose="020F0502020204030204" pitchFamily="34" charset="0"/>
                <a:ea typeface="Times New Roman" panose="02020603050405020304" pitchFamily="18" charset="0"/>
                <a:cs typeface="Calibri" panose="020F0502020204030204" pitchFamily="34" charset="0"/>
              </a:rPr>
              <a:t> have had to revisit their training plan at the middle of this year, by shifting their training from face-to-face to online, to accommodate the travel restrictions in place in almost all countries in the region.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682AD7A-66E5-414C-BDB8-B825420F8EDA}" type="slidenum">
              <a:rPr lang="en-US" smtClean="0"/>
              <a:t>1</a:t>
            </a:fld>
            <a:endParaRPr lang="en-US"/>
          </a:p>
        </p:txBody>
      </p:sp>
    </p:spTree>
    <p:extLst>
      <p:ext uri="{BB962C8B-B14F-4D97-AF65-F5344CB8AC3E}">
        <p14:creationId xmlns:p14="http://schemas.microsoft.com/office/powerpoint/2010/main" val="2354456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this slide, we see a breakdown of </a:t>
            </a:r>
            <a:r>
              <a:rPr lang="en-US" dirty="0"/>
              <a:t>International</a:t>
            </a:r>
            <a:r>
              <a:rPr lang="en-US" baseline="0" dirty="0"/>
              <a:t> vs Local Trends of participation from all trainings offered by the </a:t>
            </a:r>
            <a:r>
              <a:rPr lang="en-US" baseline="0" dirty="0" err="1"/>
              <a:t>CoEs</a:t>
            </a:r>
            <a:r>
              <a:rPr lang="en-US" baseline="0" dirty="0"/>
              <a:t>.</a:t>
            </a:r>
            <a:endParaRPr lang="en-US" dirty="0"/>
          </a:p>
          <a:p>
            <a:endParaRPr lang="en-US" baseline="0" dirty="0"/>
          </a:p>
        </p:txBody>
      </p:sp>
      <p:sp>
        <p:nvSpPr>
          <p:cNvPr id="4" name="Slide Number Placeholder 3"/>
          <p:cNvSpPr>
            <a:spLocks noGrp="1"/>
          </p:cNvSpPr>
          <p:nvPr>
            <p:ph type="sldNum" sz="quarter" idx="10"/>
          </p:nvPr>
        </p:nvSpPr>
        <p:spPr/>
        <p:txBody>
          <a:bodyPr/>
          <a:lstStyle/>
          <a:p>
            <a:fld id="{2F6F93F9-6E01-423B-ABB3-8FB3B0651941}" type="slidenum">
              <a:rPr lang="en-US" smtClean="0"/>
              <a:t>10</a:t>
            </a:fld>
            <a:endParaRPr lang="en-US"/>
          </a:p>
        </p:txBody>
      </p:sp>
    </p:spTree>
    <p:extLst>
      <p:ext uri="{BB962C8B-B14F-4D97-AF65-F5344CB8AC3E}">
        <p14:creationId xmlns:p14="http://schemas.microsoft.com/office/powerpoint/2010/main" val="1422359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this graph, we could see the overall performance of each training, with all training scoring above the 4 points training satisfactory rate.</a:t>
            </a:r>
          </a:p>
          <a:p>
            <a:endParaRPr lang="en-US" baseline="0" dirty="0"/>
          </a:p>
          <a:p>
            <a:r>
              <a:rPr lang="en-US" baseline="0" dirty="0"/>
              <a:t>The performance were based on an average score, broken into 3 evaluation </a:t>
            </a:r>
            <a:r>
              <a:rPr lang="en-US" baseline="0" dirty="0" err="1"/>
              <a:t>criterias</a:t>
            </a:r>
            <a:r>
              <a:rPr lang="en-US" baseline="0" dirty="0"/>
              <a:t>,</a:t>
            </a:r>
          </a:p>
          <a:p>
            <a:r>
              <a:rPr lang="en-US" baseline="0" dirty="0"/>
              <a:t>1. Relevance of training, Program Delivery, Administration and overall score</a:t>
            </a:r>
          </a:p>
        </p:txBody>
      </p:sp>
      <p:sp>
        <p:nvSpPr>
          <p:cNvPr id="4" name="Slide Number Placeholder 3"/>
          <p:cNvSpPr>
            <a:spLocks noGrp="1"/>
          </p:cNvSpPr>
          <p:nvPr>
            <p:ph type="sldNum" sz="quarter" idx="10"/>
          </p:nvPr>
        </p:nvSpPr>
        <p:spPr/>
        <p:txBody>
          <a:bodyPr/>
          <a:lstStyle/>
          <a:p>
            <a:fld id="{2F6F93F9-6E01-423B-ABB3-8FB3B0651941}" type="slidenum">
              <a:rPr lang="en-US" smtClean="0"/>
              <a:t>11</a:t>
            </a:fld>
            <a:endParaRPr lang="en-US"/>
          </a:p>
        </p:txBody>
      </p:sp>
    </p:spTree>
    <p:extLst>
      <p:ext uri="{BB962C8B-B14F-4D97-AF65-F5344CB8AC3E}">
        <p14:creationId xmlns:p14="http://schemas.microsoft.com/office/powerpoint/2010/main" val="36581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Based on the analysis, here are the list of recommendations for the consideration of this meeting. </a:t>
            </a:r>
            <a:endParaRPr lang="en-US" baseline="0" dirty="0"/>
          </a:p>
        </p:txBody>
      </p:sp>
      <p:sp>
        <p:nvSpPr>
          <p:cNvPr id="4" name="Slide Number Placeholder 3"/>
          <p:cNvSpPr>
            <a:spLocks noGrp="1"/>
          </p:cNvSpPr>
          <p:nvPr>
            <p:ph type="sldNum" sz="quarter" idx="10"/>
          </p:nvPr>
        </p:nvSpPr>
        <p:spPr/>
        <p:txBody>
          <a:bodyPr/>
          <a:lstStyle/>
          <a:p>
            <a:fld id="{2F6F93F9-6E01-423B-ABB3-8FB3B0651941}" type="slidenum">
              <a:rPr lang="en-US" smtClean="0"/>
              <a:t>12</a:t>
            </a:fld>
            <a:endParaRPr lang="en-US"/>
          </a:p>
        </p:txBody>
      </p:sp>
    </p:spTree>
    <p:extLst>
      <p:ext uri="{BB962C8B-B14F-4D97-AF65-F5344CB8AC3E}">
        <p14:creationId xmlns:p14="http://schemas.microsoft.com/office/powerpoint/2010/main" val="2598573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On that note, I thank you for your time for listening.</a:t>
            </a:r>
          </a:p>
          <a:p>
            <a:endParaRPr lang="en-US" dirty="0"/>
          </a:p>
        </p:txBody>
      </p:sp>
      <p:sp>
        <p:nvSpPr>
          <p:cNvPr id="4" name="Slide Number Placeholder 3"/>
          <p:cNvSpPr>
            <a:spLocks noGrp="1"/>
          </p:cNvSpPr>
          <p:nvPr>
            <p:ph type="sldNum" sz="quarter" idx="10"/>
          </p:nvPr>
        </p:nvSpPr>
        <p:spPr/>
        <p:txBody>
          <a:bodyPr/>
          <a:lstStyle/>
          <a:p>
            <a:fld id="{F37715CE-D539-844B-BDCF-B6468A81E6F7}" type="slidenum">
              <a:rPr lang="en-US" smtClean="0"/>
              <a:t>13</a:t>
            </a:fld>
            <a:endParaRPr lang="en-US"/>
          </a:p>
        </p:txBody>
      </p:sp>
    </p:spTree>
    <p:extLst>
      <p:ext uri="{BB962C8B-B14F-4D97-AF65-F5344CB8AC3E}">
        <p14:creationId xmlns:p14="http://schemas.microsoft.com/office/powerpoint/2010/main" val="56273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sz="1200" b="0" i="0" dirty="0">
                <a:effectLst/>
                <a:latin typeface="Roboto" panose="02000000000000000000" pitchFamily="2" charset="0"/>
              </a:rPr>
              <a:t>I would now like to present to you the report for </a:t>
            </a:r>
            <a:r>
              <a:rPr lang="en-US" sz="1200" b="0" i="0" dirty="0" err="1">
                <a:effectLst/>
                <a:latin typeface="Roboto" panose="02000000000000000000" pitchFamily="2" charset="0"/>
              </a:rPr>
              <a:t>CoE</a:t>
            </a:r>
            <a:r>
              <a:rPr lang="en-US" sz="1200" b="0" i="0" dirty="0">
                <a:effectLst/>
                <a:latin typeface="Roboto" panose="02000000000000000000" pitchFamily="2" charset="0"/>
              </a:rPr>
              <a:t> Activities in 2019 for your information</a:t>
            </a:r>
          </a:p>
          <a:p>
            <a:pPr algn="l">
              <a:buFont typeface="Arial" panose="020B0604020202020204" pitchFamily="34" charset="0"/>
              <a:buNone/>
            </a:pPr>
            <a:endParaRPr lang="en-US" sz="1200" b="0" i="0" dirty="0">
              <a:effectLst/>
              <a:latin typeface="Roboto" panose="02000000000000000000" pitchFamily="2" charset="0"/>
            </a:endParaRPr>
          </a:p>
          <a:p>
            <a:pPr algn="l">
              <a:buFont typeface="Arial" panose="020B0604020202020204" pitchFamily="34" charset="0"/>
              <a:buNone/>
            </a:pPr>
            <a:r>
              <a:rPr lang="en-US" sz="1200" b="0" i="0" dirty="0">
                <a:effectLst/>
                <a:latin typeface="Roboto" panose="02000000000000000000" pitchFamily="2" charset="0"/>
              </a:rPr>
              <a:t>There were 22 training planned in 2019 and all training were implemented. </a:t>
            </a:r>
          </a:p>
          <a:p>
            <a:pPr algn="l">
              <a:buFont typeface="Arial" panose="020B0604020202020204" pitchFamily="34" charset="0"/>
              <a:buNone/>
            </a:pPr>
            <a:endParaRPr lang="en-US" sz="1200" b="0" i="0" dirty="0">
              <a:effectLst/>
              <a:latin typeface="Roboto" panose="02000000000000000000" pitchFamily="2" charset="0"/>
            </a:endParaRPr>
          </a:p>
          <a:p>
            <a:pPr algn="l">
              <a:buFont typeface="Arial" panose="020B0604020202020204" pitchFamily="34" charset="0"/>
              <a:buNone/>
            </a:pPr>
            <a:r>
              <a:rPr lang="en-US" sz="1200" b="0" i="0" dirty="0">
                <a:effectLst/>
                <a:latin typeface="Roboto" panose="02000000000000000000" pitchFamily="2" charset="0"/>
              </a:rPr>
              <a:t>ITU received a total of 866 registration and 506 participants were certified in 2019. </a:t>
            </a:r>
          </a:p>
          <a:p>
            <a:pPr algn="l">
              <a:buFont typeface="Arial" panose="020B0604020202020204" pitchFamily="34" charset="0"/>
              <a:buNone/>
            </a:pPr>
            <a:endParaRPr lang="en-US" sz="1200" b="0" i="0" dirty="0">
              <a:effectLst/>
              <a:latin typeface="Roboto" panose="02000000000000000000" pitchFamily="2" charset="0"/>
            </a:endParaRPr>
          </a:p>
          <a:p>
            <a:pPr algn="l">
              <a:buFont typeface="Arial" panose="020B0604020202020204" pitchFamily="34" charset="0"/>
              <a:buNone/>
            </a:pPr>
            <a:endParaRPr lang="en-US" sz="1200" b="0" i="0" dirty="0">
              <a:effectLst/>
              <a:latin typeface="Roboto" panose="02000000000000000000" pitchFamily="2" charset="0"/>
            </a:endParaRPr>
          </a:p>
          <a:p>
            <a:pPr algn="l">
              <a:buFont typeface="Arial" panose="020B0604020202020204" pitchFamily="34" charset="0"/>
              <a:buNone/>
            </a:pPr>
            <a:endParaRPr lang="en-US" sz="1200" b="0" i="0" dirty="0">
              <a:effectLst/>
              <a:latin typeface="Roboto" panose="02000000000000000000" pitchFamily="2" charset="0"/>
            </a:endParaRPr>
          </a:p>
          <a:p>
            <a:pPr algn="l">
              <a:buFont typeface="Arial" panose="020B0604020202020204" pitchFamily="34" charset="0"/>
              <a:buNone/>
            </a:pPr>
            <a:endParaRPr lang="en-US" sz="1200" b="0" i="0" dirty="0">
              <a:effectLst/>
              <a:latin typeface="Roboto" panose="02000000000000000000" pitchFamily="2" charset="0"/>
            </a:endParaRPr>
          </a:p>
          <a:p>
            <a:pPr algn="l">
              <a:buFont typeface="Arial" panose="020B0604020202020204" pitchFamily="34" charset="0"/>
              <a:buNone/>
            </a:pPr>
            <a:endParaRPr lang="en-US" sz="1200" b="0" i="0" dirty="0">
              <a:effectLst/>
              <a:latin typeface="Roboto" panose="02000000000000000000" pitchFamily="2" charset="0"/>
            </a:endParaRPr>
          </a:p>
          <a:p>
            <a:pPr algn="l">
              <a:buFont typeface="Arial" panose="020B0604020202020204" pitchFamily="34" charset="0"/>
              <a:buNone/>
            </a:pPr>
            <a:endParaRPr lang="en-US" sz="1200" b="0" i="0" dirty="0">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841FE37A-7181-164D-A063-912F8E130180}" type="slidenum">
              <a:rPr lang="en-US" smtClean="0"/>
              <a:t>2</a:t>
            </a:fld>
            <a:endParaRPr lang="en-US"/>
          </a:p>
        </p:txBody>
      </p:sp>
    </p:spTree>
    <p:extLst>
      <p:ext uri="{BB962C8B-B14F-4D97-AF65-F5344CB8AC3E}">
        <p14:creationId xmlns:p14="http://schemas.microsoft.com/office/powerpoint/2010/main" val="1975804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sz="1200" b="0" i="0" dirty="0">
                <a:effectLst/>
                <a:latin typeface="Roboto" panose="02000000000000000000" pitchFamily="2" charset="0"/>
              </a:rPr>
              <a:t>In 2020, a total of 22 trainings were planned and only 18 training was implemented. One revised training was included into this year’s training plan.</a:t>
            </a:r>
          </a:p>
          <a:p>
            <a:pPr algn="l">
              <a:buFont typeface="Arial" panose="020B0604020202020204" pitchFamily="34" charset="0"/>
              <a:buChar char="•"/>
            </a:pPr>
            <a:r>
              <a:rPr lang="en-US" sz="1200" b="0" i="0" dirty="0">
                <a:effectLst/>
                <a:latin typeface="Roboto" panose="02000000000000000000" pitchFamily="2" charset="0"/>
              </a:rPr>
              <a:t>A total of 4 training were canceled for this year and this is due to several partnership could not proceed due to restriction brought upon by COVID.</a:t>
            </a:r>
          </a:p>
          <a:p>
            <a:pPr algn="l">
              <a:buFont typeface="Arial" panose="020B0604020202020204" pitchFamily="34" charset="0"/>
              <a:buChar char="•"/>
            </a:pPr>
            <a:r>
              <a:rPr lang="en-US" sz="1200" b="0" i="0" dirty="0">
                <a:effectLst/>
                <a:latin typeface="Roboto" panose="02000000000000000000" pitchFamily="2" charset="0"/>
              </a:rPr>
              <a:t>As of 13 December, a total of 2979 registration was received, and 1002 participants certified in this year’s training. The number of certified participants is subject to change upon completion and submission of 2 training reports.</a:t>
            </a:r>
          </a:p>
          <a:p>
            <a:pPr algn="l">
              <a:buFont typeface="Arial" panose="020B0604020202020204" pitchFamily="34" charset="0"/>
              <a:buChar char="•"/>
            </a:pPr>
            <a:endParaRPr lang="en-US" sz="1200" b="0" i="0" dirty="0">
              <a:effectLst/>
              <a:latin typeface="Roboto" panose="02000000000000000000" pitchFamily="2" charset="0"/>
            </a:endParaRPr>
          </a:p>
          <a:p>
            <a:pPr algn="l">
              <a:buFont typeface="Arial" panose="020B0604020202020204" pitchFamily="34" charset="0"/>
              <a:buNone/>
            </a:pPr>
            <a:endParaRPr lang="en-US" sz="1200" b="0" i="0" dirty="0">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841FE37A-7181-164D-A063-912F8E130180}" type="slidenum">
              <a:rPr lang="en-US" smtClean="0"/>
              <a:t>3</a:t>
            </a:fld>
            <a:endParaRPr lang="en-US"/>
          </a:p>
        </p:txBody>
      </p:sp>
    </p:spTree>
    <p:extLst>
      <p:ext uri="{BB962C8B-B14F-4D97-AF65-F5344CB8AC3E}">
        <p14:creationId xmlns:p14="http://schemas.microsoft.com/office/powerpoint/2010/main" val="221474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training courses that are planned are based on 5 key strategies:</a:t>
            </a:r>
          </a:p>
        </p:txBody>
      </p:sp>
      <p:sp>
        <p:nvSpPr>
          <p:cNvPr id="4" name="Slide Number Placeholder 3"/>
          <p:cNvSpPr>
            <a:spLocks noGrp="1"/>
          </p:cNvSpPr>
          <p:nvPr>
            <p:ph type="sldNum" sz="quarter" idx="5"/>
          </p:nvPr>
        </p:nvSpPr>
        <p:spPr/>
        <p:txBody>
          <a:bodyPr/>
          <a:lstStyle/>
          <a:p>
            <a:fld id="{E682AD7A-66E5-414C-BDB8-B825420F8EDA}" type="slidenum">
              <a:rPr lang="en-US" smtClean="0"/>
              <a:t>4</a:t>
            </a:fld>
            <a:endParaRPr lang="en-US"/>
          </a:p>
        </p:txBody>
      </p:sp>
    </p:spTree>
    <p:extLst>
      <p:ext uri="{BB962C8B-B14F-4D97-AF65-F5344CB8AC3E}">
        <p14:creationId xmlns:p14="http://schemas.microsoft.com/office/powerpoint/2010/main" val="293585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This is the final list of training that was offered in 2020. </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final training will conclude on the 18 December 2020.</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In total, we had</a:t>
            </a:r>
          </a:p>
          <a:p>
            <a:pPr marL="800100" marR="0" lvl="1"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6 Training from ALTTC</a:t>
            </a:r>
          </a:p>
          <a:p>
            <a:pPr marL="800100" marR="0" lvl="1"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3 training from CAICT</a:t>
            </a:r>
          </a:p>
          <a:p>
            <a:pPr marL="800100" marR="0" lvl="1"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3 Training from IoT Academy</a:t>
            </a:r>
          </a:p>
          <a:p>
            <a:pPr marL="800100" marR="0" lvl="1"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2 Training from NIA</a:t>
            </a:r>
          </a:p>
          <a:p>
            <a:pPr marL="800100" marR="0" lvl="1"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1 Training from SRMC and</a:t>
            </a:r>
          </a:p>
          <a:p>
            <a:pPr marL="800100" marR="0" lvl="1"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2 Training from UTM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682AD7A-66E5-414C-BDB8-B825420F8EDA}" type="slidenum">
              <a:rPr lang="en-US" smtClean="0"/>
              <a:t>5</a:t>
            </a:fld>
            <a:endParaRPr lang="en-US"/>
          </a:p>
        </p:txBody>
      </p:sp>
    </p:spTree>
    <p:extLst>
      <p:ext uri="{BB962C8B-B14F-4D97-AF65-F5344CB8AC3E}">
        <p14:creationId xmlns:p14="http://schemas.microsoft.com/office/powerpoint/2010/main" val="349104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mentioned, due to </a:t>
            </a:r>
            <a:r>
              <a:rPr lang="en-US" baseline="0" dirty="0" err="1"/>
              <a:t>Covid</a:t>
            </a:r>
            <a:r>
              <a:rPr lang="en-US" baseline="0" dirty="0"/>
              <a:t>, all face to face training had to be converted to online training. Hence all 14 F2F training planned in 2020 did not proceed.</a:t>
            </a:r>
          </a:p>
          <a:p>
            <a:endParaRPr lang="en-US" baseline="0" dirty="0"/>
          </a:p>
          <a:p>
            <a:r>
              <a:rPr lang="en-US" baseline="0" dirty="0"/>
              <a:t>The initial online training planned for 2020 is 7, and the final number of online training for 2020 is 18</a:t>
            </a:r>
          </a:p>
        </p:txBody>
      </p:sp>
      <p:sp>
        <p:nvSpPr>
          <p:cNvPr id="4" name="Slide Number Placeholder 3"/>
          <p:cNvSpPr>
            <a:spLocks noGrp="1"/>
          </p:cNvSpPr>
          <p:nvPr>
            <p:ph type="sldNum" sz="quarter" idx="10"/>
          </p:nvPr>
        </p:nvSpPr>
        <p:spPr/>
        <p:txBody>
          <a:bodyPr/>
          <a:lstStyle/>
          <a:p>
            <a:fld id="{2F6F93F9-6E01-423B-ABB3-8FB3B0651941}" type="slidenum">
              <a:rPr lang="en-US" smtClean="0"/>
              <a:t>6</a:t>
            </a:fld>
            <a:endParaRPr lang="en-US"/>
          </a:p>
        </p:txBody>
      </p:sp>
    </p:spTree>
    <p:extLst>
      <p:ext uri="{BB962C8B-B14F-4D97-AF65-F5344CB8AC3E}">
        <p14:creationId xmlns:p14="http://schemas.microsoft.com/office/powerpoint/2010/main" val="504987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you could see number of registered participants since 2015. We saw an increase of 244% in participation for 2020 and 2019, this is possibly due to the accessibility of the course implemented on ITU academy, as well as the affordability of the training courses. </a:t>
            </a:r>
          </a:p>
          <a:p>
            <a:endParaRPr lang="en-US" baseline="0" dirty="0"/>
          </a:p>
          <a:p>
            <a:r>
              <a:rPr lang="en-US" baseline="0" dirty="0"/>
              <a:t>3 </a:t>
            </a:r>
            <a:r>
              <a:rPr lang="en-US" baseline="0" dirty="0" err="1"/>
              <a:t>CoEs</a:t>
            </a:r>
            <a:r>
              <a:rPr lang="en-US" baseline="0" dirty="0"/>
              <a:t> offered their courses at no cost, and 3 </a:t>
            </a:r>
            <a:r>
              <a:rPr lang="en-US" baseline="0" dirty="0" err="1"/>
              <a:t>CoEs</a:t>
            </a:r>
            <a:r>
              <a:rPr lang="en-US" baseline="0" dirty="0"/>
              <a:t> have revised and reduced their course fees. </a:t>
            </a:r>
          </a:p>
        </p:txBody>
      </p:sp>
      <p:sp>
        <p:nvSpPr>
          <p:cNvPr id="4" name="Slide Number Placeholder 3"/>
          <p:cNvSpPr>
            <a:spLocks noGrp="1"/>
          </p:cNvSpPr>
          <p:nvPr>
            <p:ph type="sldNum" sz="quarter" idx="10"/>
          </p:nvPr>
        </p:nvSpPr>
        <p:spPr/>
        <p:txBody>
          <a:bodyPr/>
          <a:lstStyle/>
          <a:p>
            <a:fld id="{2F6F93F9-6E01-423B-ABB3-8FB3B0651941}" type="slidenum">
              <a:rPr lang="en-US" smtClean="0"/>
              <a:t>7</a:t>
            </a:fld>
            <a:endParaRPr lang="en-US"/>
          </a:p>
        </p:txBody>
      </p:sp>
    </p:spTree>
    <p:extLst>
      <p:ext uri="{BB962C8B-B14F-4D97-AF65-F5344CB8AC3E}">
        <p14:creationId xmlns:p14="http://schemas.microsoft.com/office/powerpoint/2010/main" val="596586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this slide you will see analysis based on the participants that registered for all our training courses for 2020. </a:t>
            </a:r>
          </a:p>
          <a:p>
            <a:endParaRPr lang="en-US" baseline="0" dirty="0"/>
          </a:p>
          <a:p>
            <a:r>
              <a:rPr lang="en-US" baseline="0" dirty="0"/>
              <a:t>Read out all the statistics:</a:t>
            </a:r>
          </a:p>
          <a:p>
            <a:endParaRPr lang="en-US" baseline="0" dirty="0"/>
          </a:p>
          <a:p>
            <a:r>
              <a:rPr lang="en-US" baseline="0" dirty="0"/>
              <a:t>Analysis 1: However, despite the high registration number, approximately 53% of participants actively participated in the course. This is measured by their inputs in the ITU Academy system, based on the assessment modules developed by the </a:t>
            </a:r>
            <a:r>
              <a:rPr lang="en-US" baseline="0" dirty="0" err="1"/>
              <a:t>CoEs</a:t>
            </a:r>
            <a:r>
              <a:rPr lang="en-US" baseline="0" dirty="0"/>
              <a:t>.</a:t>
            </a:r>
          </a:p>
          <a:p>
            <a:endParaRPr lang="en-US" baseline="0" dirty="0"/>
          </a:p>
          <a:p>
            <a:r>
              <a:rPr lang="en-US" baseline="0" dirty="0"/>
              <a:t>Analysis 2: We see a very high number of international participation in 5 </a:t>
            </a:r>
            <a:r>
              <a:rPr lang="en-US" baseline="0" dirty="0" err="1"/>
              <a:t>CoEs</a:t>
            </a:r>
            <a:r>
              <a:rPr lang="en-US" baseline="0" dirty="0"/>
              <a:t>, this is again due to accessibility and affordability of participating in the course.</a:t>
            </a:r>
          </a:p>
          <a:p>
            <a:endParaRPr lang="en-US" baseline="0" dirty="0"/>
          </a:p>
          <a:p>
            <a:r>
              <a:rPr lang="en-US" baseline="0" dirty="0"/>
              <a:t>Analysis 3: We see that ¾ of participants are male, in comparison to just a ¼ of female participating in the training.</a:t>
            </a:r>
          </a:p>
          <a:p>
            <a:endParaRPr lang="en-US" baseline="0" dirty="0"/>
          </a:p>
          <a:p>
            <a:r>
              <a:rPr lang="en-US" baseline="0" dirty="0"/>
              <a:t>Analysis 4: The overall passing rate is at 64%. Two training achieved less than 50% passing rate. This is based on the number of participants that are eligible for certificate vs those that have actively participated in the training. This number is subject to change upon completion of assessment of 1 recently concluded training as well as 1 ongoing training.</a:t>
            </a:r>
          </a:p>
          <a:p>
            <a:endParaRPr lang="en-US" baseline="0" dirty="0"/>
          </a:p>
          <a:p>
            <a:r>
              <a:rPr lang="en-US" baseline="0" dirty="0"/>
              <a:t>Analysis 5: We saw registration from approximately 141 countries. This accounts to 60% participation from Asia and the Pacific and 40% from countries in the rest of the world.</a:t>
            </a:r>
          </a:p>
        </p:txBody>
      </p:sp>
      <p:sp>
        <p:nvSpPr>
          <p:cNvPr id="4" name="Slide Number Placeholder 3"/>
          <p:cNvSpPr>
            <a:spLocks noGrp="1"/>
          </p:cNvSpPr>
          <p:nvPr>
            <p:ph type="sldNum" sz="quarter" idx="10"/>
          </p:nvPr>
        </p:nvSpPr>
        <p:spPr/>
        <p:txBody>
          <a:bodyPr/>
          <a:lstStyle/>
          <a:p>
            <a:fld id="{2F6F93F9-6E01-423B-ABB3-8FB3B0651941}" type="slidenum">
              <a:rPr lang="en-US" smtClean="0"/>
              <a:t>8</a:t>
            </a:fld>
            <a:endParaRPr lang="en-US"/>
          </a:p>
        </p:txBody>
      </p:sp>
    </p:spTree>
    <p:extLst>
      <p:ext uri="{BB962C8B-B14F-4D97-AF65-F5344CB8AC3E}">
        <p14:creationId xmlns:p14="http://schemas.microsoft.com/office/powerpoint/2010/main" val="211128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this graph, we see the passing rate for each courses. </a:t>
            </a:r>
          </a:p>
        </p:txBody>
      </p:sp>
      <p:sp>
        <p:nvSpPr>
          <p:cNvPr id="4" name="Slide Number Placeholder 3"/>
          <p:cNvSpPr>
            <a:spLocks noGrp="1"/>
          </p:cNvSpPr>
          <p:nvPr>
            <p:ph type="sldNum" sz="quarter" idx="10"/>
          </p:nvPr>
        </p:nvSpPr>
        <p:spPr/>
        <p:txBody>
          <a:bodyPr/>
          <a:lstStyle/>
          <a:p>
            <a:fld id="{2F6F93F9-6E01-423B-ABB3-8FB3B0651941}" type="slidenum">
              <a:rPr lang="en-US" smtClean="0"/>
              <a:t>9</a:t>
            </a:fld>
            <a:endParaRPr lang="en-US"/>
          </a:p>
        </p:txBody>
      </p:sp>
    </p:spTree>
    <p:extLst>
      <p:ext uri="{BB962C8B-B14F-4D97-AF65-F5344CB8AC3E}">
        <p14:creationId xmlns:p14="http://schemas.microsoft.com/office/powerpoint/2010/main" val="3247506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4400" y="3886200"/>
            <a:ext cx="8534400" cy="1752600"/>
          </a:xfr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p:txBody>
          <a:bodyPr/>
          <a:lstStyle>
            <a:lvl1pPr>
              <a:defRPr>
                <a:effectLst>
                  <a:outerShdw blurRad="50800" dist="50800" dir="5400000" algn="ctr" rotWithShape="0">
                    <a:srgbClr val="00A3E0">
                      <a:alpha val="0"/>
                    </a:srgbClr>
                  </a:outerShdw>
                </a:effectLst>
              </a:defRPr>
            </a:lvl1pPr>
          </a:lstStyle>
          <a:p>
            <a:pPr>
              <a:defRPr/>
            </a:pPr>
            <a:fld id="{10C0A16D-4E84-1B47-B08D-9FBCD0A28C8C}" type="slidenum">
              <a:rPr lang="en-US" smtClean="0"/>
              <a:pPr>
                <a:defRPr/>
              </a:pPr>
              <a:t>‹#›</a:t>
            </a:fld>
            <a:endParaRPr lang="en-US" dirty="0"/>
          </a:p>
        </p:txBody>
      </p:sp>
    </p:spTree>
    <p:extLst>
      <p:ext uri="{BB962C8B-B14F-4D97-AF65-F5344CB8AC3E}">
        <p14:creationId xmlns:p14="http://schemas.microsoft.com/office/powerpoint/2010/main" val="106461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230376"/>
      </p:ext>
    </p:extLst>
  </p:cSld>
  <p:clrMapOvr>
    <a:masterClrMapping/>
  </p:clrMapOvr>
  <mc:AlternateContent xmlns:mc="http://schemas.openxmlformats.org/markup-compatibility/2006" xmlns:p14="http://schemas.microsoft.com/office/powerpoint/2010/main">
    <mc:Choice Requires="p14">
      <p:transition spd="med" p14:dur="700" advTm="1000">
        <p:fade/>
      </p:transition>
    </mc:Choice>
    <mc:Fallback xmlns="">
      <p:transition spd="med"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48499085-7433-724F-9E90-9943A23C5075}" type="slidenum">
              <a:rPr lang="en-US" smtClean="0"/>
              <a:pPr>
                <a:defRPr/>
              </a:pPr>
              <a:t>‹#›</a:t>
            </a:fld>
            <a:endParaRPr lang="en-US" dirty="0"/>
          </a:p>
        </p:txBody>
      </p:sp>
    </p:spTree>
    <p:extLst>
      <p:ext uri="{BB962C8B-B14F-4D97-AF65-F5344CB8AC3E}">
        <p14:creationId xmlns:p14="http://schemas.microsoft.com/office/powerpoint/2010/main" val="23155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4C51C562-FDD7-2A47-AE71-348E4411C925}" type="slidenum">
              <a:rPr lang="en-US"/>
              <a:pPr>
                <a:defRPr/>
              </a:pPr>
              <a:t>‹#›</a:t>
            </a:fld>
            <a:endParaRPr lang="en-US" dirty="0"/>
          </a:p>
        </p:txBody>
      </p:sp>
    </p:spTree>
    <p:extLst>
      <p:ext uri="{BB962C8B-B14F-4D97-AF65-F5344CB8AC3E}">
        <p14:creationId xmlns:p14="http://schemas.microsoft.com/office/powerpoint/2010/main" val="43945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20080"/>
            <a:ext cx="5384800" cy="39430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920080"/>
            <a:ext cx="5384800" cy="39430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60EBF61-273A-ED48-9D45-E91FD5A9665D}" type="slidenum">
              <a:rPr lang="en-US"/>
              <a:pPr>
                <a:defRPr/>
              </a:pPr>
              <a:t>‹#›</a:t>
            </a:fld>
            <a:endParaRPr lang="en-US" dirty="0"/>
          </a:p>
        </p:txBody>
      </p:sp>
    </p:spTree>
    <p:extLst>
      <p:ext uri="{BB962C8B-B14F-4D97-AF65-F5344CB8AC3E}">
        <p14:creationId xmlns:p14="http://schemas.microsoft.com/office/powerpoint/2010/main" val="75315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195096"/>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956374"/>
            <a:ext cx="5386917" cy="290679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2195096"/>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956373"/>
            <a:ext cx="5389033" cy="290679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723CAF4F-F2C9-2349-8DC1-8B80D3B72459}" type="slidenum">
              <a:rPr lang="en-US"/>
              <a:pPr>
                <a:defRPr/>
              </a:pPr>
              <a:t>‹#›</a:t>
            </a:fld>
            <a:endParaRPr lang="en-US" dirty="0"/>
          </a:p>
        </p:txBody>
      </p:sp>
    </p:spTree>
    <p:extLst>
      <p:ext uri="{BB962C8B-B14F-4D97-AF65-F5344CB8AC3E}">
        <p14:creationId xmlns:p14="http://schemas.microsoft.com/office/powerpoint/2010/main" val="92914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910502A8-4D00-3B46-8A5A-1CFCB17C7BDB}" type="slidenum">
              <a:rPr lang="en-US"/>
              <a:pPr>
                <a:defRPr/>
              </a:pPr>
              <a:t>‹#›</a:t>
            </a:fld>
            <a:endParaRPr lang="en-US" dirty="0"/>
          </a:p>
        </p:txBody>
      </p:sp>
    </p:spTree>
    <p:extLst>
      <p:ext uri="{BB962C8B-B14F-4D97-AF65-F5344CB8AC3E}">
        <p14:creationId xmlns:p14="http://schemas.microsoft.com/office/powerpoint/2010/main" val="185300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203F318-E62F-E347-A0F3-D8159781F29D}" type="slidenum">
              <a:rPr lang="en-US"/>
              <a:pPr>
                <a:defRPr/>
              </a:pPr>
              <a:t>‹#›</a:t>
            </a:fld>
            <a:endParaRPr lang="en-US" dirty="0"/>
          </a:p>
        </p:txBody>
      </p:sp>
    </p:spTree>
    <p:extLst>
      <p:ext uri="{BB962C8B-B14F-4D97-AF65-F5344CB8AC3E}">
        <p14:creationId xmlns:p14="http://schemas.microsoft.com/office/powerpoint/2010/main" val="68074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357575"/>
            <a:ext cx="4011084" cy="8318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1357575"/>
            <a:ext cx="6815667" cy="436800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283195"/>
            <a:ext cx="4011084" cy="3442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145BC6F-CEE7-9546-A399-BFA6F2EF3E5A}" type="slidenum">
              <a:rPr lang="en-US"/>
              <a:pPr>
                <a:defRPr/>
              </a:pPr>
              <a:t>‹#›</a:t>
            </a:fld>
            <a:endParaRPr lang="en-US" dirty="0"/>
          </a:p>
        </p:txBody>
      </p:sp>
    </p:spTree>
    <p:extLst>
      <p:ext uri="{BB962C8B-B14F-4D97-AF65-F5344CB8AC3E}">
        <p14:creationId xmlns:p14="http://schemas.microsoft.com/office/powerpoint/2010/main" val="171624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127573"/>
            <a:ext cx="7315200" cy="360000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019E273-69BA-5C45-93D5-C9219F6D01CD}" type="slidenum">
              <a:rPr lang="en-US"/>
              <a:pPr>
                <a:defRPr/>
              </a:pPr>
              <a:t>‹#›</a:t>
            </a:fld>
            <a:endParaRPr lang="en-US" dirty="0"/>
          </a:p>
        </p:txBody>
      </p:sp>
    </p:spTree>
    <p:extLst>
      <p:ext uri="{BB962C8B-B14F-4D97-AF65-F5344CB8AC3E}">
        <p14:creationId xmlns:p14="http://schemas.microsoft.com/office/powerpoint/2010/main" val="214283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0.xml"/><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52359" y="-5175"/>
            <a:ext cx="12326636" cy="607644"/>
          </a:xfrm>
          <a:prstGeom prst="rect">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52359" y="6148359"/>
            <a:ext cx="12326636" cy="709643"/>
          </a:xfrm>
          <a:prstGeom prst="rect">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1"/>
          <p:cNvSpPr>
            <a:spLocks noGrp="1"/>
          </p:cNvSpPr>
          <p:nvPr>
            <p:ph type="title"/>
          </p:nvPr>
        </p:nvSpPr>
        <p:spPr bwMode="auto">
          <a:xfrm>
            <a:off x="609600" y="77708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algn="ctr" eaLnBrk="1" hangingPunct="1"/>
            <a:r>
              <a:rPr lang="en-US" altLang="x-none" dirty="0"/>
              <a:t>Click to edit Master title style</a:t>
            </a:r>
          </a:p>
        </p:txBody>
      </p:sp>
      <p:sp>
        <p:nvSpPr>
          <p:cNvPr id="1027" name="Text Placeholder 2"/>
          <p:cNvSpPr>
            <a:spLocks noGrp="1"/>
          </p:cNvSpPr>
          <p:nvPr>
            <p:ph type="body" idx="1"/>
          </p:nvPr>
        </p:nvSpPr>
        <p:spPr bwMode="auto">
          <a:xfrm>
            <a:off x="609600" y="1968500"/>
            <a:ext cx="109728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6" name="Slide Number Placeholder 5"/>
          <p:cNvSpPr>
            <a:spLocks noGrp="1"/>
          </p:cNvSpPr>
          <p:nvPr>
            <p:ph type="sldNum" sz="quarter" idx="4"/>
          </p:nvPr>
        </p:nvSpPr>
        <p:spPr>
          <a:xfrm>
            <a:off x="609600" y="6304563"/>
            <a:ext cx="2844800" cy="365125"/>
          </a:xfrm>
          <a:prstGeom prst="rect">
            <a:avLst/>
          </a:prstGeom>
          <a:effectLst/>
        </p:spPr>
        <p:txBody>
          <a:bodyPr vert="horz" lIns="91440" tIns="45720" rIns="91440" bIns="45720" rtlCol="0" anchor="ctr"/>
          <a:lstStyle>
            <a:lvl1pPr algn="l" eaLnBrk="1" fontAlgn="auto" hangingPunct="1">
              <a:spcBef>
                <a:spcPts val="0"/>
              </a:spcBef>
              <a:spcAft>
                <a:spcPts val="0"/>
              </a:spcAft>
              <a:defRPr sz="1200" smtClean="0">
                <a:solidFill>
                  <a:schemeClr val="bg1"/>
                </a:solidFill>
                <a:latin typeface="+mn-lt"/>
              </a:defRPr>
            </a:lvl1pPr>
          </a:lstStyle>
          <a:p>
            <a:pPr>
              <a:defRPr/>
            </a:pPr>
            <a:fld id="{F5E0CBA3-8948-9844-A202-8FF0E511EF6D}" type="slidenum">
              <a:rPr lang="en-US" smtClean="0"/>
              <a:pPr>
                <a:defRPr/>
              </a:pPr>
              <a:t>‹#›</a:t>
            </a:fld>
            <a:endParaRPr lang="en-US" dirty="0"/>
          </a:p>
        </p:txBody>
      </p:sp>
      <p:sp>
        <p:nvSpPr>
          <p:cNvPr id="9" name="Title Placeholder 1"/>
          <p:cNvSpPr txBox="1">
            <a:spLocks/>
          </p:cNvSpPr>
          <p:nvPr userDrawn="1"/>
        </p:nvSpPr>
        <p:spPr bwMode="auto">
          <a:xfrm>
            <a:off x="521379" y="98532"/>
            <a:ext cx="10972800" cy="40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500" b="1" i="0" kern="1200">
                <a:solidFill>
                  <a:srgbClr val="00A3E0"/>
                </a:solidFill>
                <a:latin typeface="Arial" charset="0"/>
                <a:ea typeface="Arial" charset="0"/>
                <a:cs typeface="Arial" charset="0"/>
              </a:defRPr>
            </a:lvl1pPr>
            <a:lvl2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2pPr>
            <a:lvl3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3pPr>
            <a:lvl4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4pPr>
            <a:lvl5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5pPr>
            <a:lvl6pPr marL="4572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6pPr>
            <a:lvl7pPr marL="9144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7pPr>
            <a:lvl8pPr marL="13716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8pPr>
            <a:lvl9pPr marL="18288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9pPr>
          </a:lstStyle>
          <a:p>
            <a:r>
              <a:rPr lang="en-US" altLang="x-none" sz="1800" b="0" dirty="0">
                <a:solidFill>
                  <a:schemeClr val="bg1"/>
                </a:solidFill>
              </a:rPr>
              <a:t>4</a:t>
            </a:r>
            <a:r>
              <a:rPr lang="en-US" altLang="x-none" sz="1800" b="0" baseline="30000" dirty="0">
                <a:solidFill>
                  <a:schemeClr val="bg1"/>
                </a:solidFill>
              </a:rPr>
              <a:t>th</a:t>
            </a:r>
            <a:r>
              <a:rPr lang="en-US" altLang="x-none" sz="1800" b="0" dirty="0">
                <a:solidFill>
                  <a:schemeClr val="bg1"/>
                </a:solidFill>
              </a:rPr>
              <a:t> Meeting of Steering Committee for </a:t>
            </a:r>
            <a:r>
              <a:rPr lang="en-US" altLang="x-none" sz="1800" b="0" dirty="0" err="1">
                <a:solidFill>
                  <a:schemeClr val="bg1"/>
                </a:solidFill>
              </a:rPr>
              <a:t>Centres</a:t>
            </a:r>
            <a:r>
              <a:rPr lang="en-US" altLang="x-none" sz="1800" b="0" dirty="0">
                <a:solidFill>
                  <a:schemeClr val="bg1"/>
                </a:solidFill>
              </a:rPr>
              <a:t> of Excellence Network for Asia-Pacific</a:t>
            </a:r>
          </a:p>
          <a:p>
            <a:r>
              <a:rPr lang="en-US" altLang="x-none" sz="1800" b="0" dirty="0">
                <a:solidFill>
                  <a:schemeClr val="bg1"/>
                </a:solidFill>
              </a:rPr>
              <a:t> Region</a:t>
            </a:r>
            <a:endParaRPr lang="en-US" altLang="x-none" sz="1800" b="0" i="0" kern="1200" dirty="0">
              <a:solidFill>
                <a:schemeClr val="bg1"/>
              </a:solidFill>
              <a:latin typeface="Arial" charset="0"/>
              <a:cs typeface="Arial" charset="0"/>
            </a:endParaRPr>
          </a:p>
        </p:txBody>
      </p:sp>
      <p:sp>
        <p:nvSpPr>
          <p:cNvPr id="14" name="Triangle 13"/>
          <p:cNvSpPr/>
          <p:nvPr userDrawn="1"/>
        </p:nvSpPr>
        <p:spPr>
          <a:xfrm rot="10800000">
            <a:off x="443858" y="562759"/>
            <a:ext cx="333382" cy="214320"/>
          </a:xfrm>
          <a:prstGeom prst="triangle">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3E0"/>
              </a:solidFill>
            </a:endParaRPr>
          </a:p>
        </p:txBody>
      </p:sp>
      <p:pic>
        <p:nvPicPr>
          <p:cNvPr id="10" name="Picture 9">
            <a:extLst>
              <a:ext uri="{FF2B5EF4-FFF2-40B4-BE49-F238E27FC236}">
                <a16:creationId xmlns:a16="http://schemas.microsoft.com/office/drawing/2014/main" id="{D3272350-7237-2A42-97EC-178FE518467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229426" y="6214582"/>
            <a:ext cx="529505" cy="5715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457200" rtl="0" eaLnBrk="1" fontAlgn="base" hangingPunct="1">
        <a:spcBef>
          <a:spcPct val="0"/>
        </a:spcBef>
        <a:spcAft>
          <a:spcPct val="0"/>
        </a:spcAft>
        <a:defRPr sz="3200" b="1" i="0" kern="1200">
          <a:solidFill>
            <a:schemeClr val="tx1"/>
          </a:solidFill>
          <a:latin typeface="Arial" charset="0"/>
          <a:ea typeface="Arial" charset="0"/>
          <a:cs typeface="Arial" charset="0"/>
        </a:defRPr>
      </a:lvl1pPr>
      <a:lvl2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2pPr>
      <a:lvl3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3pPr>
      <a:lvl4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4pPr>
      <a:lvl5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5pPr>
      <a:lvl6pPr marL="4572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6pPr>
      <a:lvl7pPr marL="9144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7pPr>
      <a:lvl8pPr marL="13716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8pPr>
      <a:lvl9pPr marL="18288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9pPr>
    </p:titleStyle>
    <p:bodyStyle>
      <a:lvl1pPr marL="342900" indent="-342900" algn="l" defTabSz="457200" rtl="0" eaLnBrk="1" fontAlgn="base" hangingPunct="1">
        <a:spcBef>
          <a:spcPct val="20000"/>
        </a:spcBef>
        <a:spcAft>
          <a:spcPct val="0"/>
        </a:spcAft>
        <a:buFont typeface="Arial" charset="0"/>
        <a:buChar char="•"/>
        <a:defRPr sz="3200" b="0" i="0" kern="1200">
          <a:solidFill>
            <a:schemeClr val="tx1"/>
          </a:solidFill>
          <a:latin typeface="Arial" charset="0"/>
          <a:ea typeface="Arial" charset="0"/>
          <a:cs typeface="Arial" charset="0"/>
        </a:defRPr>
      </a:lvl1pPr>
      <a:lvl2pPr marL="742950" indent="-285750" algn="l" defTabSz="457200" rtl="0" eaLnBrk="1" fontAlgn="base" hangingPunct="1">
        <a:spcBef>
          <a:spcPct val="20000"/>
        </a:spcBef>
        <a:spcAft>
          <a:spcPct val="0"/>
        </a:spcAft>
        <a:buFont typeface="Arial" charset="0"/>
        <a:buChar char="–"/>
        <a:defRPr sz="2800" b="0" i="0" kern="1200">
          <a:solidFill>
            <a:schemeClr val="tx1"/>
          </a:solidFill>
          <a:latin typeface="Arial" charset="0"/>
          <a:ea typeface="Arial" charset="0"/>
          <a:cs typeface="Arial" charset="0"/>
        </a:defRPr>
      </a:lvl2pPr>
      <a:lvl3pPr marL="1143000" indent="-228600" algn="l" defTabSz="457200" rtl="0" eaLnBrk="1" fontAlgn="base" hangingPunct="1">
        <a:spcBef>
          <a:spcPct val="20000"/>
        </a:spcBef>
        <a:spcAft>
          <a:spcPct val="0"/>
        </a:spcAft>
        <a:buFont typeface="Arial" charset="0"/>
        <a:buChar char="•"/>
        <a:defRPr sz="2400" b="0" i="0" kern="1200">
          <a:solidFill>
            <a:schemeClr val="tx1"/>
          </a:solidFill>
          <a:latin typeface="Arial" charset="0"/>
          <a:ea typeface="Arial" charset="0"/>
          <a:cs typeface="Arial" charset="0"/>
        </a:defRPr>
      </a:lvl3pPr>
      <a:lvl4pPr marL="1600200" indent="-228600" algn="l" defTabSz="457200"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4pPr>
      <a:lvl5pPr marL="2057400" indent="-228600" algn="l" defTabSz="457200"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2" descr="C:\Users\Admin\Desktop\shutterstock_129456278 [转换].jpg"/>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3609" t="9576" r="3609" b="9990"/>
          <a:stretch/>
        </p:blipFill>
        <p:spPr bwMode="auto">
          <a:xfrm>
            <a:off x="0" y="0"/>
            <a:ext cx="12194117"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666250"/>
      </p:ext>
    </p:extLst>
  </p:cSld>
  <p:clrMap bg1="lt1" tx1="dk1" bg2="lt2" tx2="dk2" accent1="accent1" accent2="accent2" accent3="accent3" accent4="accent4" accent5="accent5" accent6="accent6" hlink="hlink" folHlink="folHlink"/>
  <p:sldLayoutIdLst>
    <p:sldLayoutId id="2147483672" r:id="rId1"/>
  </p:sldLayoutIdLst>
  <mc:AlternateContent xmlns:mc="http://schemas.openxmlformats.org/markup-compatibility/2006" xmlns:p14="http://schemas.microsoft.com/office/powerpoint/2010/main">
    <mc:Choice Requires="p14">
      <p:transition spd="med" p14:dur="700" advTm="1000">
        <p:fade/>
      </p:transition>
    </mc:Choice>
    <mc:Fallback xmlns="">
      <p:transition spd="med" advTm="1000">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011" y="1670609"/>
            <a:ext cx="3683712" cy="208745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3" name="TextBox 7"/>
          <p:cNvSpPr txBox="1">
            <a:spLocks noChangeArrowheads="1"/>
          </p:cNvSpPr>
          <p:nvPr/>
        </p:nvSpPr>
        <p:spPr bwMode="auto">
          <a:xfrm>
            <a:off x="579543" y="81270"/>
            <a:ext cx="10410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05000"/>
              </a:lnSpc>
              <a:spcBef>
                <a:spcPct val="20000"/>
              </a:spcBef>
              <a:buClr>
                <a:srgbClr val="0E438A"/>
              </a:buClr>
              <a:buSzPct val="110000"/>
              <a:buFont typeface="Wingdings" pitchFamily="2" charset="2"/>
              <a:buChar char="§"/>
              <a:defRPr sz="3200">
                <a:solidFill>
                  <a:srgbClr val="5C5C5C"/>
                </a:solidFill>
                <a:latin typeface="Verdana" pitchFamily="34" charset="0"/>
                <a:cs typeface="Arial" pitchFamily="34" charset="0"/>
              </a:defRPr>
            </a:lvl1pPr>
            <a:lvl2pPr marL="742950" indent="-285750" eaLnBrk="0" hangingPunct="0">
              <a:lnSpc>
                <a:spcPct val="105000"/>
              </a:lnSpc>
              <a:spcBef>
                <a:spcPct val="20000"/>
              </a:spcBef>
              <a:buClr>
                <a:srgbClr val="0099CC"/>
              </a:buClr>
              <a:buFont typeface="Wingdings" pitchFamily="2" charset="2"/>
              <a:buChar char="Ø"/>
              <a:defRPr sz="2800">
                <a:solidFill>
                  <a:srgbClr val="5C5C5C"/>
                </a:solidFill>
                <a:latin typeface="Verdana" pitchFamily="34" charset="0"/>
                <a:cs typeface="Arial" pitchFamily="34" charset="0"/>
              </a:defRPr>
            </a:lvl2pPr>
            <a:lvl3pPr marL="1143000" indent="-228600" eaLnBrk="0" hangingPunct="0">
              <a:lnSpc>
                <a:spcPct val="105000"/>
              </a:lnSpc>
              <a:spcBef>
                <a:spcPct val="20000"/>
              </a:spcBef>
              <a:buClr>
                <a:srgbClr val="0099CC"/>
              </a:buClr>
              <a:buFont typeface="Wingdings" pitchFamily="2" charset="2"/>
              <a:buChar char="§"/>
              <a:defRPr sz="2400">
                <a:solidFill>
                  <a:srgbClr val="5C5C5C"/>
                </a:solidFill>
                <a:latin typeface="Verdana" pitchFamily="34" charset="0"/>
                <a:cs typeface="Arial" pitchFamily="34" charset="0"/>
              </a:defRPr>
            </a:lvl3pPr>
            <a:lvl4pPr marL="16002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4pPr>
            <a:lvl5pPr marL="20574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5pPr>
            <a:lvl6pPr marL="25146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6pPr>
            <a:lvl7pPr marL="29718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7pPr>
            <a:lvl8pPr marL="34290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8pPr>
            <a:lvl9pPr marL="38862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9pPr>
          </a:lstStyle>
          <a:p>
            <a:pPr eaLnBrk="1" hangingPunct="1">
              <a:lnSpc>
                <a:spcPct val="100000"/>
              </a:lnSpc>
              <a:spcBef>
                <a:spcPct val="0"/>
              </a:spcBef>
              <a:buClrTx/>
              <a:buSzTx/>
              <a:buFontTx/>
              <a:buNone/>
            </a:pPr>
            <a:r>
              <a:rPr lang="en-US" alt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ITU Asia-Pacific </a:t>
            </a:r>
            <a:r>
              <a:rPr lang="en-US" altLang="en-US" sz="2800" b="1" dirty="0" err="1">
                <a:solidFill>
                  <a:schemeClr val="bg1"/>
                </a:solidFill>
                <a:latin typeface="Calibri" panose="020F0502020204030204" pitchFamily="34" charset="0"/>
                <a:ea typeface="+mj-ea"/>
                <a:cs typeface="Calibri" panose="020F0502020204030204" pitchFamily="34" charset="0"/>
              </a:rPr>
              <a:t>Centres</a:t>
            </a:r>
            <a:r>
              <a:rPr lang="en-US" alt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of Excellence (2019-2022)</a:t>
            </a:r>
          </a:p>
        </p:txBody>
      </p:sp>
      <p:sp>
        <p:nvSpPr>
          <p:cNvPr id="140295" name="Slide Number Placeholder 3"/>
          <p:cNvSpPr txBox="1">
            <a:spLocks noGrp="1"/>
          </p:cNvSpPr>
          <p:nvPr/>
        </p:nvSpPr>
        <p:spPr bwMode="auto">
          <a:xfrm>
            <a:off x="9028327" y="4896396"/>
            <a:ext cx="184731" cy="2539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05000"/>
              </a:lnSpc>
              <a:spcBef>
                <a:spcPct val="20000"/>
              </a:spcBef>
              <a:buClr>
                <a:srgbClr val="0E438A"/>
              </a:buClr>
              <a:buSzPct val="110000"/>
              <a:buFont typeface="Wingdings" pitchFamily="2" charset="2"/>
              <a:buChar char="§"/>
              <a:defRPr sz="3200">
                <a:solidFill>
                  <a:srgbClr val="5C5C5C"/>
                </a:solidFill>
                <a:latin typeface="Verdana" pitchFamily="34" charset="0"/>
                <a:cs typeface="Arial" pitchFamily="34" charset="0"/>
              </a:defRPr>
            </a:lvl1pPr>
            <a:lvl2pPr marL="742950" indent="-285750" eaLnBrk="0" hangingPunct="0">
              <a:lnSpc>
                <a:spcPct val="105000"/>
              </a:lnSpc>
              <a:spcBef>
                <a:spcPct val="20000"/>
              </a:spcBef>
              <a:buClr>
                <a:srgbClr val="0099CC"/>
              </a:buClr>
              <a:buFont typeface="Wingdings" pitchFamily="2" charset="2"/>
              <a:buChar char="Ø"/>
              <a:defRPr sz="2800">
                <a:solidFill>
                  <a:srgbClr val="5C5C5C"/>
                </a:solidFill>
                <a:latin typeface="Verdana" pitchFamily="34" charset="0"/>
                <a:cs typeface="Arial" pitchFamily="34" charset="0"/>
              </a:defRPr>
            </a:lvl2pPr>
            <a:lvl3pPr marL="1143000" indent="-228600" eaLnBrk="0" hangingPunct="0">
              <a:lnSpc>
                <a:spcPct val="105000"/>
              </a:lnSpc>
              <a:spcBef>
                <a:spcPct val="20000"/>
              </a:spcBef>
              <a:buClr>
                <a:srgbClr val="0099CC"/>
              </a:buClr>
              <a:buFont typeface="Wingdings" pitchFamily="2" charset="2"/>
              <a:buChar char="§"/>
              <a:defRPr sz="2400">
                <a:solidFill>
                  <a:srgbClr val="5C5C5C"/>
                </a:solidFill>
                <a:latin typeface="Verdana" pitchFamily="34" charset="0"/>
                <a:cs typeface="Arial" pitchFamily="34" charset="0"/>
              </a:defRPr>
            </a:lvl3pPr>
            <a:lvl4pPr marL="16002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4pPr>
            <a:lvl5pPr marL="20574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5pPr>
            <a:lvl6pPr marL="25146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6pPr>
            <a:lvl7pPr marL="29718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7pPr>
            <a:lvl8pPr marL="34290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8pPr>
            <a:lvl9pPr marL="38862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9pPr>
          </a:lstStyle>
          <a:p>
            <a:pPr algn="r" eaLnBrk="1" hangingPunct="1">
              <a:lnSpc>
                <a:spcPct val="100000"/>
              </a:lnSpc>
              <a:spcBef>
                <a:spcPct val="0"/>
              </a:spcBef>
              <a:buClrTx/>
              <a:buSzTx/>
              <a:buFontTx/>
              <a:buNone/>
            </a:pPr>
            <a:endParaRPr lang="en-US" altLang="en-US" sz="1050" b="1">
              <a:solidFill>
                <a:srgbClr val="0E438A"/>
              </a:solidFill>
              <a:latin typeface="Calibri" panose="020F0502020204030204" pitchFamily="34" charset="0"/>
              <a:cs typeface="Calibri" panose="020F0502020204030204" pitchFamily="34" charset="0"/>
            </a:endParaRPr>
          </a:p>
        </p:txBody>
      </p:sp>
      <p:sp>
        <p:nvSpPr>
          <p:cNvPr id="140309" name="Rectangle 2"/>
          <p:cNvSpPr>
            <a:spLocks noChangeArrowheads="1"/>
          </p:cNvSpPr>
          <p:nvPr/>
        </p:nvSpPr>
        <p:spPr bwMode="auto">
          <a:xfrm>
            <a:off x="633601" y="999570"/>
            <a:ext cx="3459287" cy="507831"/>
          </a:xfrm>
          <a:prstGeom prst="rect">
            <a:avLst/>
          </a:prstGeom>
          <a:solidFill>
            <a:srgbClr val="00A3E0"/>
          </a:solidFill>
          <a:ln>
            <a:noFill/>
          </a:ln>
        </p:spPr>
        <p:txBody>
          <a:bodyPr wrap="square">
            <a:spAutoFit/>
          </a:bodyPr>
          <a:lstStyle>
            <a:lvl1pPr eaLnBrk="0" hangingPunct="0">
              <a:lnSpc>
                <a:spcPct val="105000"/>
              </a:lnSpc>
              <a:spcBef>
                <a:spcPct val="20000"/>
              </a:spcBef>
              <a:buClr>
                <a:srgbClr val="0E438A"/>
              </a:buClr>
              <a:buSzPct val="110000"/>
              <a:buFont typeface="Wingdings" pitchFamily="2" charset="2"/>
              <a:buChar char="§"/>
              <a:defRPr sz="3200">
                <a:solidFill>
                  <a:srgbClr val="5C5C5C"/>
                </a:solidFill>
                <a:latin typeface="Verdana" pitchFamily="34" charset="0"/>
                <a:cs typeface="Arial" pitchFamily="34" charset="0"/>
              </a:defRPr>
            </a:lvl1pPr>
            <a:lvl2pPr marL="742950" indent="-285750" eaLnBrk="0" hangingPunct="0">
              <a:lnSpc>
                <a:spcPct val="105000"/>
              </a:lnSpc>
              <a:spcBef>
                <a:spcPct val="20000"/>
              </a:spcBef>
              <a:buClr>
                <a:srgbClr val="0099CC"/>
              </a:buClr>
              <a:buFont typeface="Wingdings" pitchFamily="2" charset="2"/>
              <a:buChar char="Ø"/>
              <a:defRPr sz="2800">
                <a:solidFill>
                  <a:srgbClr val="5C5C5C"/>
                </a:solidFill>
                <a:latin typeface="Verdana" pitchFamily="34" charset="0"/>
                <a:cs typeface="Arial" pitchFamily="34" charset="0"/>
              </a:defRPr>
            </a:lvl2pPr>
            <a:lvl3pPr marL="1143000" indent="-228600" eaLnBrk="0" hangingPunct="0">
              <a:lnSpc>
                <a:spcPct val="105000"/>
              </a:lnSpc>
              <a:spcBef>
                <a:spcPct val="20000"/>
              </a:spcBef>
              <a:buClr>
                <a:srgbClr val="0099CC"/>
              </a:buClr>
              <a:buFont typeface="Wingdings" pitchFamily="2" charset="2"/>
              <a:buChar char="§"/>
              <a:defRPr sz="2400">
                <a:solidFill>
                  <a:srgbClr val="5C5C5C"/>
                </a:solidFill>
                <a:latin typeface="Verdana" pitchFamily="34" charset="0"/>
                <a:cs typeface="Arial" pitchFamily="34" charset="0"/>
              </a:defRPr>
            </a:lvl3pPr>
            <a:lvl4pPr marL="16002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4pPr>
            <a:lvl5pPr marL="20574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5pPr>
            <a:lvl6pPr marL="25146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6pPr>
            <a:lvl7pPr marL="29718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7pPr>
            <a:lvl8pPr marL="34290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8pPr>
            <a:lvl9pPr marL="38862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9pPr>
          </a:lstStyle>
          <a:p>
            <a:pPr eaLnBrk="1" hangingPunct="1">
              <a:lnSpc>
                <a:spcPct val="100000"/>
              </a:lnSpc>
              <a:spcBef>
                <a:spcPct val="0"/>
              </a:spcBef>
              <a:buClrTx/>
              <a:buSzTx/>
              <a:buFontTx/>
              <a:buNone/>
            </a:pPr>
            <a:r>
              <a:rPr lang="en-US" altLang="en-US" sz="2700" b="1">
                <a:solidFill>
                  <a:schemeClr val="bg1"/>
                </a:solidFill>
                <a:latin typeface="Calibri" panose="020F0502020204030204" pitchFamily="34" charset="0"/>
                <a:cs typeface="Calibri" panose="020F0502020204030204" pitchFamily="34" charset="0"/>
              </a:rPr>
              <a:t>29 </a:t>
            </a:r>
            <a:r>
              <a:rPr lang="en-US" altLang="en-US" sz="1500" b="1">
                <a:solidFill>
                  <a:schemeClr val="bg1"/>
                </a:solidFill>
                <a:latin typeface="Calibri" panose="020F0502020204030204" pitchFamily="34" charset="0"/>
                <a:cs typeface="Calibri" panose="020F0502020204030204" pitchFamily="34" charset="0"/>
              </a:rPr>
              <a:t>ITU Centres of Excellence  </a:t>
            </a:r>
          </a:p>
        </p:txBody>
      </p:sp>
      <p:sp>
        <p:nvSpPr>
          <p:cNvPr id="43" name="Rectangle 2"/>
          <p:cNvSpPr>
            <a:spLocks noChangeArrowheads="1"/>
          </p:cNvSpPr>
          <p:nvPr/>
        </p:nvSpPr>
        <p:spPr bwMode="auto">
          <a:xfrm>
            <a:off x="6772978" y="742436"/>
            <a:ext cx="45877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lnSpc>
                <a:spcPct val="105000"/>
              </a:lnSpc>
              <a:spcBef>
                <a:spcPct val="20000"/>
              </a:spcBef>
              <a:buClr>
                <a:srgbClr val="0E438A"/>
              </a:buClr>
              <a:buSzPct val="110000"/>
              <a:buFont typeface="Wingdings" pitchFamily="2" charset="2"/>
              <a:buChar char="§"/>
              <a:defRPr sz="3200">
                <a:solidFill>
                  <a:srgbClr val="5C5C5C"/>
                </a:solidFill>
                <a:latin typeface="Verdana" pitchFamily="34" charset="0"/>
                <a:cs typeface="Arial" pitchFamily="34" charset="0"/>
              </a:defRPr>
            </a:lvl1pPr>
            <a:lvl2pPr marL="742950" indent="-285750" eaLnBrk="0" hangingPunct="0">
              <a:lnSpc>
                <a:spcPct val="105000"/>
              </a:lnSpc>
              <a:spcBef>
                <a:spcPct val="20000"/>
              </a:spcBef>
              <a:buClr>
                <a:srgbClr val="0099CC"/>
              </a:buClr>
              <a:buFont typeface="Wingdings" pitchFamily="2" charset="2"/>
              <a:buChar char="Ø"/>
              <a:defRPr sz="2800">
                <a:solidFill>
                  <a:srgbClr val="5C5C5C"/>
                </a:solidFill>
                <a:latin typeface="Verdana" pitchFamily="34" charset="0"/>
                <a:cs typeface="Arial" pitchFamily="34" charset="0"/>
              </a:defRPr>
            </a:lvl2pPr>
            <a:lvl3pPr marL="1143000" indent="-228600" eaLnBrk="0" hangingPunct="0">
              <a:lnSpc>
                <a:spcPct val="105000"/>
              </a:lnSpc>
              <a:spcBef>
                <a:spcPct val="20000"/>
              </a:spcBef>
              <a:buClr>
                <a:srgbClr val="0099CC"/>
              </a:buClr>
              <a:buFont typeface="Wingdings" pitchFamily="2" charset="2"/>
              <a:buChar char="§"/>
              <a:defRPr sz="2400">
                <a:solidFill>
                  <a:srgbClr val="5C5C5C"/>
                </a:solidFill>
                <a:latin typeface="Verdana" pitchFamily="34" charset="0"/>
                <a:cs typeface="Arial" pitchFamily="34" charset="0"/>
              </a:defRPr>
            </a:lvl3pPr>
            <a:lvl4pPr marL="16002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4pPr>
            <a:lvl5pPr marL="20574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5pPr>
            <a:lvl6pPr marL="25146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6pPr>
            <a:lvl7pPr marL="29718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7pPr>
            <a:lvl8pPr marL="34290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8pPr>
            <a:lvl9pPr marL="38862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9pPr>
          </a:lstStyle>
          <a:p>
            <a:pPr algn="r" eaLnBrk="1" hangingPunct="1">
              <a:lnSpc>
                <a:spcPct val="100000"/>
              </a:lnSpc>
              <a:spcBef>
                <a:spcPct val="0"/>
              </a:spcBef>
              <a:buClrTx/>
              <a:buSzTx/>
              <a:buNone/>
            </a:pPr>
            <a:r>
              <a:rPr lang="en-US" altLang="en-US" sz="1600" b="1">
                <a:solidFill>
                  <a:srgbClr val="00B050"/>
                </a:solidFill>
                <a:latin typeface="Calibri"/>
                <a:cs typeface="Calibri"/>
              </a:rPr>
              <a:t>Up to </a:t>
            </a:r>
            <a:r>
              <a:rPr lang="en-US" altLang="en-US" b="1">
                <a:solidFill>
                  <a:srgbClr val="00B050"/>
                </a:solidFill>
                <a:latin typeface="Calibri"/>
                <a:cs typeface="Calibri"/>
              </a:rPr>
              <a:t>6</a:t>
            </a:r>
            <a:r>
              <a:rPr lang="en-US" altLang="en-US" sz="1800" b="1">
                <a:solidFill>
                  <a:srgbClr val="00B050"/>
                </a:solidFill>
                <a:latin typeface="Calibri"/>
                <a:cs typeface="Calibri"/>
              </a:rPr>
              <a:t> </a:t>
            </a:r>
            <a:r>
              <a:rPr lang="en-US" altLang="en-US" sz="1800" b="1" err="1">
                <a:solidFill>
                  <a:srgbClr val="1B5BA2"/>
                </a:solidFill>
                <a:latin typeface="Calibri"/>
                <a:cs typeface="Calibri"/>
              </a:rPr>
              <a:t>Centres</a:t>
            </a:r>
            <a:r>
              <a:rPr lang="en-US" altLang="en-US" sz="1800" b="1">
                <a:solidFill>
                  <a:srgbClr val="1B5BA2"/>
                </a:solidFill>
                <a:latin typeface="Calibri"/>
                <a:cs typeface="Calibri"/>
              </a:rPr>
              <a:t> each in </a:t>
            </a:r>
            <a:endParaRPr lang="en-US" altLang="en-US" sz="1800" b="1">
              <a:solidFill>
                <a:srgbClr val="1B5BA2"/>
              </a:solidFill>
              <a:latin typeface="Calibri" panose="020F0502020204030204" pitchFamily="34" charset="0"/>
              <a:cs typeface="Calibri" panose="020F0502020204030204" pitchFamily="34" charset="0"/>
            </a:endParaRPr>
          </a:p>
          <a:p>
            <a:pPr algn="r" eaLnBrk="1" hangingPunct="1">
              <a:lnSpc>
                <a:spcPct val="100000"/>
              </a:lnSpc>
              <a:spcBef>
                <a:spcPct val="0"/>
              </a:spcBef>
              <a:buClrTx/>
              <a:buSzTx/>
              <a:buFontTx/>
              <a:buNone/>
            </a:pPr>
            <a:r>
              <a:rPr lang="en-US" altLang="en-US" sz="1200" b="1">
                <a:solidFill>
                  <a:srgbClr val="92D050"/>
                </a:solidFill>
                <a:latin typeface="Calibri"/>
                <a:cs typeface="Calibri"/>
              </a:rPr>
              <a:t>Africa</a:t>
            </a:r>
            <a:r>
              <a:rPr lang="en-US" altLang="en-US" sz="1200" b="1">
                <a:solidFill>
                  <a:srgbClr val="00B050"/>
                </a:solidFill>
                <a:latin typeface="Calibri"/>
                <a:cs typeface="Calibri"/>
              </a:rPr>
              <a:t>, </a:t>
            </a:r>
            <a:r>
              <a:rPr lang="en-US" altLang="en-US" sz="1200" b="1">
                <a:solidFill>
                  <a:srgbClr val="FF0000"/>
                </a:solidFill>
                <a:latin typeface="Calibri"/>
                <a:cs typeface="Calibri"/>
              </a:rPr>
              <a:t>Americas</a:t>
            </a:r>
            <a:r>
              <a:rPr lang="en-US" altLang="en-US" sz="1200" b="1">
                <a:solidFill>
                  <a:srgbClr val="00B050"/>
                </a:solidFill>
                <a:latin typeface="Calibri"/>
                <a:cs typeface="Calibri"/>
              </a:rPr>
              <a:t>, </a:t>
            </a:r>
            <a:r>
              <a:rPr lang="en-US" altLang="en-US" sz="1200" b="1">
                <a:solidFill>
                  <a:srgbClr val="FFC000"/>
                </a:solidFill>
                <a:latin typeface="Calibri"/>
                <a:cs typeface="Calibri"/>
              </a:rPr>
              <a:t>Arab</a:t>
            </a:r>
            <a:r>
              <a:rPr lang="en-US" altLang="en-US" sz="1200" b="1">
                <a:solidFill>
                  <a:srgbClr val="00B050"/>
                </a:solidFill>
                <a:latin typeface="Calibri"/>
                <a:cs typeface="Calibri"/>
              </a:rPr>
              <a:t>, </a:t>
            </a:r>
            <a:r>
              <a:rPr lang="en-US" altLang="en-US" sz="1200" b="1">
                <a:solidFill>
                  <a:srgbClr val="7030A0"/>
                </a:solidFill>
                <a:latin typeface="Calibri"/>
                <a:cs typeface="Calibri"/>
              </a:rPr>
              <a:t>Asia-Pacific</a:t>
            </a:r>
            <a:r>
              <a:rPr lang="en-US" altLang="en-US" sz="1200" b="1">
                <a:solidFill>
                  <a:srgbClr val="00B050"/>
                </a:solidFill>
                <a:latin typeface="Calibri"/>
                <a:cs typeface="Calibri"/>
              </a:rPr>
              <a:t>, </a:t>
            </a:r>
            <a:r>
              <a:rPr lang="en-US" altLang="en-US" sz="1200" b="1">
                <a:solidFill>
                  <a:srgbClr val="0070C0"/>
                </a:solidFill>
                <a:latin typeface="Calibri"/>
                <a:cs typeface="Calibri"/>
              </a:rPr>
              <a:t>CIS</a:t>
            </a:r>
            <a:r>
              <a:rPr lang="en-US" altLang="en-US" sz="1200" b="1">
                <a:solidFill>
                  <a:srgbClr val="00B050"/>
                </a:solidFill>
                <a:latin typeface="Calibri"/>
                <a:cs typeface="Calibri"/>
              </a:rPr>
              <a:t> </a:t>
            </a:r>
            <a:r>
              <a:rPr lang="en-US" altLang="en-US" sz="1200" b="1">
                <a:solidFill>
                  <a:srgbClr val="1B5BA2"/>
                </a:solidFill>
                <a:latin typeface="Calibri"/>
                <a:cs typeface="Calibri"/>
              </a:rPr>
              <a:t>and</a:t>
            </a:r>
            <a:r>
              <a:rPr lang="en-US" altLang="en-US" sz="1200" b="1">
                <a:solidFill>
                  <a:srgbClr val="00B050"/>
                </a:solidFill>
                <a:latin typeface="Calibri"/>
                <a:cs typeface="Calibri"/>
              </a:rPr>
              <a:t> </a:t>
            </a:r>
            <a:r>
              <a:rPr lang="en-US" altLang="en-US" sz="1200" b="1">
                <a:solidFill>
                  <a:srgbClr val="00B0F0"/>
                </a:solidFill>
                <a:latin typeface="Calibri"/>
                <a:cs typeface="Calibri"/>
              </a:rPr>
              <a:t>Europe Region</a:t>
            </a:r>
          </a:p>
        </p:txBody>
      </p:sp>
      <p:sp>
        <p:nvSpPr>
          <p:cNvPr id="54" name="Rectangle 2"/>
          <p:cNvSpPr>
            <a:spLocks noChangeArrowheads="1"/>
          </p:cNvSpPr>
          <p:nvPr/>
        </p:nvSpPr>
        <p:spPr bwMode="auto">
          <a:xfrm>
            <a:off x="633601" y="3788400"/>
            <a:ext cx="2205852" cy="738664"/>
          </a:xfrm>
          <a:prstGeom prst="rect">
            <a:avLst/>
          </a:prstGeom>
          <a:solidFill>
            <a:srgbClr val="00A3E0"/>
          </a:solidFill>
          <a:ln>
            <a:noFill/>
          </a:ln>
        </p:spPr>
        <p:txBody>
          <a:bodyPr wrap="square">
            <a:spAutoFit/>
          </a:bodyPr>
          <a:lstStyle>
            <a:lvl1pPr eaLnBrk="0" hangingPunct="0">
              <a:lnSpc>
                <a:spcPct val="105000"/>
              </a:lnSpc>
              <a:spcBef>
                <a:spcPct val="20000"/>
              </a:spcBef>
              <a:buClr>
                <a:srgbClr val="0E438A"/>
              </a:buClr>
              <a:buSzPct val="110000"/>
              <a:buFont typeface="Wingdings" pitchFamily="2" charset="2"/>
              <a:buChar char="§"/>
              <a:defRPr sz="3200">
                <a:solidFill>
                  <a:srgbClr val="5C5C5C"/>
                </a:solidFill>
                <a:latin typeface="Verdana" pitchFamily="34" charset="0"/>
                <a:cs typeface="Arial" pitchFamily="34" charset="0"/>
              </a:defRPr>
            </a:lvl1pPr>
            <a:lvl2pPr marL="742950" indent="-285750" eaLnBrk="0" hangingPunct="0">
              <a:lnSpc>
                <a:spcPct val="105000"/>
              </a:lnSpc>
              <a:spcBef>
                <a:spcPct val="20000"/>
              </a:spcBef>
              <a:buClr>
                <a:srgbClr val="0099CC"/>
              </a:buClr>
              <a:buFont typeface="Wingdings" pitchFamily="2" charset="2"/>
              <a:buChar char="Ø"/>
              <a:defRPr sz="2800">
                <a:solidFill>
                  <a:srgbClr val="5C5C5C"/>
                </a:solidFill>
                <a:latin typeface="Verdana" pitchFamily="34" charset="0"/>
                <a:cs typeface="Arial" pitchFamily="34" charset="0"/>
              </a:defRPr>
            </a:lvl2pPr>
            <a:lvl3pPr marL="1143000" indent="-228600" eaLnBrk="0" hangingPunct="0">
              <a:lnSpc>
                <a:spcPct val="105000"/>
              </a:lnSpc>
              <a:spcBef>
                <a:spcPct val="20000"/>
              </a:spcBef>
              <a:buClr>
                <a:srgbClr val="0099CC"/>
              </a:buClr>
              <a:buFont typeface="Wingdings" pitchFamily="2" charset="2"/>
              <a:buChar char="§"/>
              <a:defRPr sz="2400">
                <a:solidFill>
                  <a:srgbClr val="5C5C5C"/>
                </a:solidFill>
                <a:latin typeface="Verdana" pitchFamily="34" charset="0"/>
                <a:cs typeface="Arial" pitchFamily="34" charset="0"/>
              </a:defRPr>
            </a:lvl3pPr>
            <a:lvl4pPr marL="16002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4pPr>
            <a:lvl5pPr marL="20574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5pPr>
            <a:lvl6pPr marL="25146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6pPr>
            <a:lvl7pPr marL="29718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7pPr>
            <a:lvl8pPr marL="34290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8pPr>
            <a:lvl9pPr marL="38862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9pPr>
          </a:lstStyle>
          <a:p>
            <a:pPr eaLnBrk="1" hangingPunct="1">
              <a:lnSpc>
                <a:spcPct val="100000"/>
              </a:lnSpc>
              <a:spcBef>
                <a:spcPct val="0"/>
              </a:spcBef>
              <a:buClrTx/>
              <a:buSzTx/>
              <a:buFontTx/>
              <a:buNone/>
            </a:pPr>
            <a:r>
              <a:rPr lang="en-US" altLang="en-US" sz="2700" b="1">
                <a:solidFill>
                  <a:schemeClr val="bg1"/>
                </a:solidFill>
                <a:latin typeface="Calibri" panose="020F0502020204030204" pitchFamily="34" charset="0"/>
                <a:cs typeface="Calibri" panose="020F0502020204030204" pitchFamily="34" charset="0"/>
              </a:rPr>
              <a:t>Asia-Pacific </a:t>
            </a:r>
            <a:r>
              <a:rPr lang="en-US" altLang="en-US" sz="1500" b="1">
                <a:solidFill>
                  <a:schemeClr val="bg1"/>
                </a:solidFill>
                <a:latin typeface="Calibri" panose="020F0502020204030204" pitchFamily="34" charset="0"/>
                <a:cs typeface="Calibri" panose="020F0502020204030204" pitchFamily="34" charset="0"/>
              </a:rPr>
              <a:t>Centres of Excellence  </a:t>
            </a:r>
          </a:p>
        </p:txBody>
      </p:sp>
      <p:graphicFrame>
        <p:nvGraphicFramePr>
          <p:cNvPr id="2" name="Table 1"/>
          <p:cNvGraphicFramePr>
            <a:graphicFrameLocks noGrp="1"/>
          </p:cNvGraphicFramePr>
          <p:nvPr/>
        </p:nvGraphicFramePr>
        <p:xfrm>
          <a:off x="4251150" y="1726314"/>
          <a:ext cx="7199952" cy="3423998"/>
        </p:xfrm>
        <a:graphic>
          <a:graphicData uri="http://schemas.openxmlformats.org/drawingml/2006/table">
            <a:tbl>
              <a:tblPr firstRow="1" firstCol="1" bandRow="1">
                <a:tableStyleId>{5A111915-BE36-4E01-A7E5-04B1672EAD32}</a:tableStyleId>
              </a:tblPr>
              <a:tblGrid>
                <a:gridCol w="3249715">
                  <a:extLst>
                    <a:ext uri="{9D8B030D-6E8A-4147-A177-3AD203B41FA5}">
                      <a16:colId xmlns:a16="http://schemas.microsoft.com/office/drawing/2014/main" val="20000"/>
                    </a:ext>
                  </a:extLst>
                </a:gridCol>
                <a:gridCol w="1409893">
                  <a:extLst>
                    <a:ext uri="{9D8B030D-6E8A-4147-A177-3AD203B41FA5}">
                      <a16:colId xmlns:a16="http://schemas.microsoft.com/office/drawing/2014/main" val="20001"/>
                    </a:ext>
                  </a:extLst>
                </a:gridCol>
                <a:gridCol w="2540344">
                  <a:extLst>
                    <a:ext uri="{9D8B030D-6E8A-4147-A177-3AD203B41FA5}">
                      <a16:colId xmlns:a16="http://schemas.microsoft.com/office/drawing/2014/main" val="20002"/>
                    </a:ext>
                  </a:extLst>
                </a:gridCol>
              </a:tblGrid>
              <a:tr h="437668">
                <a:tc>
                  <a:txBody>
                    <a:bodyPr/>
                    <a:lstStyle/>
                    <a:p>
                      <a:pPr>
                        <a:lnSpc>
                          <a:spcPct val="107000"/>
                        </a:lnSpc>
                        <a:spcAft>
                          <a:spcPts val="0"/>
                        </a:spcAft>
                      </a:pPr>
                      <a:r>
                        <a:rPr lang="en-US" sz="1300" dirty="0">
                          <a:effectLst/>
                        </a:rPr>
                        <a:t>Name of institution</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solidFill>
                      <a:srgbClr val="00A3E0"/>
                    </a:solidFill>
                  </a:tcPr>
                </a:tc>
                <a:tc>
                  <a:txBody>
                    <a:bodyPr/>
                    <a:lstStyle/>
                    <a:p>
                      <a:pPr>
                        <a:lnSpc>
                          <a:spcPct val="107000"/>
                        </a:lnSpc>
                        <a:spcAft>
                          <a:spcPts val="0"/>
                        </a:spcAft>
                      </a:pPr>
                      <a:r>
                        <a:rPr lang="en-US" sz="1300">
                          <a:effectLst/>
                        </a:rPr>
                        <a:t>Country </a:t>
                      </a:r>
                      <a:endParaRPr lang="en-US" sz="130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solidFill>
                      <a:srgbClr val="00A3E0"/>
                    </a:solidFill>
                  </a:tcPr>
                </a:tc>
                <a:tc>
                  <a:txBody>
                    <a:bodyPr/>
                    <a:lstStyle/>
                    <a:p>
                      <a:pPr>
                        <a:lnSpc>
                          <a:spcPct val="107000"/>
                        </a:lnSpc>
                        <a:spcAft>
                          <a:spcPts val="0"/>
                        </a:spcAft>
                      </a:pPr>
                      <a:r>
                        <a:rPr lang="en-US" sz="1300">
                          <a:effectLst/>
                        </a:rPr>
                        <a:t>Priority areas</a:t>
                      </a:r>
                    </a:p>
                    <a:p>
                      <a:pPr>
                        <a:lnSpc>
                          <a:spcPct val="107000"/>
                        </a:lnSpc>
                        <a:spcAft>
                          <a:spcPts val="0"/>
                        </a:spcAft>
                      </a:pPr>
                      <a:r>
                        <a:rPr lang="en-US" sz="1300">
                          <a:effectLst/>
                        </a:rPr>
                        <a:t> </a:t>
                      </a:r>
                      <a:endParaRPr lang="en-US" sz="130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solidFill>
                      <a:srgbClr val="00A3E0"/>
                    </a:solidFill>
                  </a:tcPr>
                </a:tc>
                <a:extLst>
                  <a:ext uri="{0D108BD9-81ED-4DB2-BD59-A6C34878D82A}">
                    <a16:rowId xmlns:a16="http://schemas.microsoft.com/office/drawing/2014/main" val="10000"/>
                  </a:ext>
                </a:extLst>
              </a:tr>
              <a:tr h="662151">
                <a:tc>
                  <a:txBody>
                    <a:bodyPr/>
                    <a:lstStyle/>
                    <a:p>
                      <a:pPr>
                        <a:lnSpc>
                          <a:spcPct val="107000"/>
                        </a:lnSpc>
                        <a:spcAft>
                          <a:spcPts val="0"/>
                        </a:spcAft>
                      </a:pPr>
                      <a:r>
                        <a:rPr lang="en-US" sz="1300">
                          <a:effectLst/>
                        </a:rPr>
                        <a:t>Advanced Level Telecom Training Centre (ALTTC)</a:t>
                      </a:r>
                      <a:endParaRPr lang="en-US" sz="130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tc>
                <a:tc>
                  <a:txBody>
                    <a:bodyPr/>
                    <a:lstStyle/>
                    <a:p>
                      <a:pPr>
                        <a:lnSpc>
                          <a:spcPct val="107000"/>
                        </a:lnSpc>
                        <a:spcAft>
                          <a:spcPts val="0"/>
                        </a:spcAft>
                      </a:pPr>
                      <a:r>
                        <a:rPr lang="en-US" sz="1300">
                          <a:effectLst/>
                        </a:rPr>
                        <a:t>India</a:t>
                      </a:r>
                      <a:endParaRPr lang="en-US" sz="130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tc>
                <a:tc>
                  <a:txBody>
                    <a:bodyPr/>
                    <a:lstStyle/>
                    <a:p>
                      <a:pPr>
                        <a:lnSpc>
                          <a:spcPct val="107000"/>
                        </a:lnSpc>
                        <a:spcAft>
                          <a:spcPts val="0"/>
                        </a:spcAft>
                      </a:pPr>
                      <a:r>
                        <a:rPr lang="en-US" sz="1300" dirty="0">
                          <a:effectLst/>
                        </a:rPr>
                        <a:t>Wireless and Fixed Broadband</a:t>
                      </a:r>
                    </a:p>
                    <a:p>
                      <a:pPr>
                        <a:lnSpc>
                          <a:spcPct val="107000"/>
                        </a:lnSpc>
                        <a:spcAft>
                          <a:spcPts val="0"/>
                        </a:spcAft>
                      </a:pPr>
                      <a:r>
                        <a:rPr lang="en-US" sz="1300" dirty="0">
                          <a:effectLst/>
                        </a:rPr>
                        <a:t>Internet of Things</a:t>
                      </a:r>
                    </a:p>
                    <a:p>
                      <a:pPr>
                        <a:lnSpc>
                          <a:spcPct val="107000"/>
                        </a:lnSpc>
                        <a:spcAft>
                          <a:spcPts val="0"/>
                        </a:spcAft>
                      </a:pPr>
                      <a:r>
                        <a:rPr lang="en-US" sz="1300" dirty="0">
                          <a:effectLst/>
                        </a:rPr>
                        <a:t>Cybersecurity</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tc>
                <a:extLst>
                  <a:ext uri="{0D108BD9-81ED-4DB2-BD59-A6C34878D82A}">
                    <a16:rowId xmlns:a16="http://schemas.microsoft.com/office/drawing/2014/main" val="10001"/>
                  </a:ext>
                </a:extLst>
              </a:tr>
              <a:tr h="437668">
                <a:tc>
                  <a:txBody>
                    <a:bodyPr/>
                    <a:lstStyle/>
                    <a:p>
                      <a:pPr>
                        <a:lnSpc>
                          <a:spcPct val="107000"/>
                        </a:lnSpc>
                        <a:spcAft>
                          <a:spcPts val="0"/>
                        </a:spcAft>
                      </a:pPr>
                      <a:r>
                        <a:rPr lang="en-US" sz="1300">
                          <a:effectLst/>
                        </a:rPr>
                        <a:t>China Academy of Information and Communications Technology (CAICT)</a:t>
                      </a:r>
                      <a:endParaRPr lang="en-US" sz="130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tc>
                <a:tc>
                  <a:txBody>
                    <a:bodyPr/>
                    <a:lstStyle/>
                    <a:p>
                      <a:pPr>
                        <a:lnSpc>
                          <a:spcPct val="107000"/>
                        </a:lnSpc>
                        <a:spcAft>
                          <a:spcPts val="0"/>
                        </a:spcAft>
                      </a:pPr>
                      <a:r>
                        <a:rPr lang="en-US" sz="1300">
                          <a:effectLst/>
                        </a:rPr>
                        <a:t>China</a:t>
                      </a:r>
                      <a:endParaRPr lang="en-US" sz="130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tc>
                <a:tc>
                  <a:txBody>
                    <a:bodyPr/>
                    <a:lstStyle/>
                    <a:p>
                      <a:pPr>
                        <a:lnSpc>
                          <a:spcPct val="107000"/>
                        </a:lnSpc>
                        <a:spcAft>
                          <a:spcPts val="0"/>
                        </a:spcAft>
                      </a:pPr>
                      <a:r>
                        <a:rPr lang="en-US" sz="1300" dirty="0">
                          <a:effectLst/>
                        </a:rPr>
                        <a:t>Conformance &amp; Interoperability</a:t>
                      </a:r>
                    </a:p>
                    <a:p>
                      <a:pPr>
                        <a:lnSpc>
                          <a:spcPct val="107000"/>
                        </a:lnSpc>
                        <a:spcAft>
                          <a:spcPts val="0"/>
                        </a:spcAft>
                      </a:pPr>
                      <a:r>
                        <a:rPr lang="en-US" sz="1300" dirty="0">
                          <a:effectLst/>
                        </a:rPr>
                        <a:t>ICT Applications</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tc>
                <a:extLst>
                  <a:ext uri="{0D108BD9-81ED-4DB2-BD59-A6C34878D82A}">
                    <a16:rowId xmlns:a16="http://schemas.microsoft.com/office/drawing/2014/main" val="10002"/>
                  </a:ext>
                </a:extLst>
              </a:tr>
              <a:tr h="349024">
                <a:tc>
                  <a:txBody>
                    <a:bodyPr/>
                    <a:lstStyle/>
                    <a:p>
                      <a:pPr>
                        <a:lnSpc>
                          <a:spcPct val="107000"/>
                        </a:lnSpc>
                        <a:spcAft>
                          <a:spcPts val="0"/>
                        </a:spcAft>
                      </a:pPr>
                      <a:r>
                        <a:rPr lang="en-US" sz="1300">
                          <a:effectLst/>
                        </a:rPr>
                        <a:t>IoT Academy</a:t>
                      </a:r>
                      <a:endParaRPr lang="en-US" sz="130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tc>
                <a:tc>
                  <a:txBody>
                    <a:bodyPr/>
                    <a:lstStyle/>
                    <a:p>
                      <a:pPr>
                        <a:lnSpc>
                          <a:spcPct val="107000"/>
                        </a:lnSpc>
                        <a:spcAft>
                          <a:spcPts val="0"/>
                        </a:spcAft>
                      </a:pPr>
                      <a:r>
                        <a:rPr lang="en-US" sz="1300">
                          <a:effectLst/>
                        </a:rPr>
                        <a:t>Iran</a:t>
                      </a:r>
                      <a:endParaRPr lang="en-US" sz="130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tc>
                <a:tc>
                  <a:txBody>
                    <a:bodyPr/>
                    <a:lstStyle/>
                    <a:p>
                      <a:pPr>
                        <a:lnSpc>
                          <a:spcPct val="107000"/>
                        </a:lnSpc>
                        <a:spcAft>
                          <a:spcPts val="0"/>
                        </a:spcAft>
                      </a:pPr>
                      <a:r>
                        <a:rPr lang="en-US" sz="1300" dirty="0">
                          <a:effectLst/>
                        </a:rPr>
                        <a:t>Internet of Things</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tc>
                <a:extLst>
                  <a:ext uri="{0D108BD9-81ED-4DB2-BD59-A6C34878D82A}">
                    <a16:rowId xmlns:a16="http://schemas.microsoft.com/office/drawing/2014/main" val="10003"/>
                  </a:ext>
                </a:extLst>
              </a:tr>
              <a:tr h="437668">
                <a:tc>
                  <a:txBody>
                    <a:bodyPr/>
                    <a:lstStyle/>
                    <a:p>
                      <a:pPr>
                        <a:lnSpc>
                          <a:spcPct val="107000"/>
                        </a:lnSpc>
                        <a:spcAft>
                          <a:spcPts val="0"/>
                        </a:spcAft>
                      </a:pPr>
                      <a:r>
                        <a:rPr lang="en-US" sz="1300">
                          <a:effectLst/>
                        </a:rPr>
                        <a:t>National Information Society Agency (NIA)</a:t>
                      </a:r>
                      <a:endParaRPr lang="en-US" sz="130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tc>
                <a:tc>
                  <a:txBody>
                    <a:bodyPr/>
                    <a:lstStyle/>
                    <a:p>
                      <a:pPr>
                        <a:lnSpc>
                          <a:spcPct val="107000"/>
                        </a:lnSpc>
                        <a:spcAft>
                          <a:spcPts val="0"/>
                        </a:spcAft>
                      </a:pPr>
                      <a:r>
                        <a:rPr lang="en-US" sz="1300">
                          <a:effectLst/>
                        </a:rPr>
                        <a:t>Republic of Korea</a:t>
                      </a:r>
                      <a:endParaRPr lang="en-US" sz="130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tc>
                <a:tc>
                  <a:txBody>
                    <a:bodyPr/>
                    <a:lstStyle/>
                    <a:p>
                      <a:pPr>
                        <a:lnSpc>
                          <a:spcPct val="107000"/>
                        </a:lnSpc>
                        <a:spcAft>
                          <a:spcPts val="0"/>
                        </a:spcAft>
                      </a:pPr>
                      <a:r>
                        <a:rPr lang="en-US" sz="1300" dirty="0">
                          <a:effectLst/>
                        </a:rPr>
                        <a:t>ICT Applications</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tc>
                <a:extLst>
                  <a:ext uri="{0D108BD9-81ED-4DB2-BD59-A6C34878D82A}">
                    <a16:rowId xmlns:a16="http://schemas.microsoft.com/office/drawing/2014/main" val="10004"/>
                  </a:ext>
                </a:extLst>
              </a:tr>
              <a:tr h="662151">
                <a:tc>
                  <a:txBody>
                    <a:bodyPr/>
                    <a:lstStyle/>
                    <a:p>
                      <a:pPr>
                        <a:lnSpc>
                          <a:spcPct val="107000"/>
                        </a:lnSpc>
                        <a:spcAft>
                          <a:spcPts val="0"/>
                        </a:spcAft>
                      </a:pPr>
                      <a:r>
                        <a:rPr lang="en-US" sz="1300">
                          <a:effectLst/>
                        </a:rPr>
                        <a:t>State Radio Monitoring Center / State Radio Spectrum Management Center (SRMC)</a:t>
                      </a:r>
                      <a:endParaRPr lang="en-US" sz="130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tc>
                <a:tc>
                  <a:txBody>
                    <a:bodyPr/>
                    <a:lstStyle/>
                    <a:p>
                      <a:pPr>
                        <a:lnSpc>
                          <a:spcPct val="107000"/>
                        </a:lnSpc>
                        <a:spcAft>
                          <a:spcPts val="0"/>
                        </a:spcAft>
                      </a:pPr>
                      <a:r>
                        <a:rPr lang="en-US" sz="1300">
                          <a:effectLst/>
                        </a:rPr>
                        <a:t>China</a:t>
                      </a:r>
                      <a:endParaRPr lang="en-US" sz="130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tc>
                <a:tc>
                  <a:txBody>
                    <a:bodyPr/>
                    <a:lstStyle/>
                    <a:p>
                      <a:pPr>
                        <a:lnSpc>
                          <a:spcPct val="107000"/>
                        </a:lnSpc>
                        <a:spcAft>
                          <a:spcPts val="0"/>
                        </a:spcAft>
                      </a:pPr>
                      <a:r>
                        <a:rPr lang="en-US" sz="1300" dirty="0">
                          <a:effectLst/>
                        </a:rPr>
                        <a:t>Spectrum Management</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tc>
                <a:extLst>
                  <a:ext uri="{0D108BD9-81ED-4DB2-BD59-A6C34878D82A}">
                    <a16:rowId xmlns:a16="http://schemas.microsoft.com/office/drawing/2014/main" val="10005"/>
                  </a:ext>
                </a:extLst>
              </a:tr>
              <a:tr h="437668">
                <a:tc>
                  <a:txBody>
                    <a:bodyPr/>
                    <a:lstStyle/>
                    <a:p>
                      <a:pPr>
                        <a:lnSpc>
                          <a:spcPct val="107000"/>
                        </a:lnSpc>
                        <a:spcAft>
                          <a:spcPts val="0"/>
                        </a:spcAft>
                      </a:pPr>
                      <a:r>
                        <a:rPr lang="fr-CH" sz="1300">
                          <a:effectLst/>
                        </a:rPr>
                        <a:t>Wireless Communication Centre, Universiti Teknologi Malaysia (UTM)</a:t>
                      </a:r>
                      <a:endParaRPr lang="en-US" sz="130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tc>
                <a:tc>
                  <a:txBody>
                    <a:bodyPr/>
                    <a:lstStyle/>
                    <a:p>
                      <a:pPr>
                        <a:lnSpc>
                          <a:spcPct val="107000"/>
                        </a:lnSpc>
                        <a:spcAft>
                          <a:spcPts val="0"/>
                        </a:spcAft>
                      </a:pPr>
                      <a:r>
                        <a:rPr lang="en-US" sz="1300">
                          <a:effectLst/>
                        </a:rPr>
                        <a:t>Malaysia</a:t>
                      </a:r>
                      <a:endParaRPr lang="en-US" sz="130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tc>
                <a:tc>
                  <a:txBody>
                    <a:bodyPr/>
                    <a:lstStyle/>
                    <a:p>
                      <a:pPr>
                        <a:lnSpc>
                          <a:spcPct val="107000"/>
                        </a:lnSpc>
                        <a:spcAft>
                          <a:spcPts val="0"/>
                        </a:spcAft>
                      </a:pPr>
                      <a:r>
                        <a:rPr lang="en-US" sz="1300" dirty="0">
                          <a:effectLst/>
                        </a:rPr>
                        <a:t>Wireless and Fixed Broadband</a:t>
                      </a:r>
                    </a:p>
                    <a:p>
                      <a:pPr>
                        <a:lnSpc>
                          <a:spcPct val="107000"/>
                        </a:lnSpc>
                        <a:spcAft>
                          <a:spcPts val="0"/>
                        </a:spcAft>
                      </a:pPr>
                      <a:r>
                        <a:rPr lang="en-US" sz="1300" dirty="0">
                          <a:effectLst/>
                        </a:rPr>
                        <a:t> </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80708" marR="80708" marT="0" marB="0"/>
                </a:tc>
                <a:extLst>
                  <a:ext uri="{0D108BD9-81ED-4DB2-BD59-A6C34878D82A}">
                    <a16:rowId xmlns:a16="http://schemas.microsoft.com/office/drawing/2014/main" val="10006"/>
                  </a:ext>
                </a:extLst>
              </a:tr>
            </a:tbl>
          </a:graphicData>
        </a:graphic>
      </p:graphicFrame>
      <p:sp>
        <p:nvSpPr>
          <p:cNvPr id="6" name="TextBox 5"/>
          <p:cNvSpPr txBox="1"/>
          <p:nvPr/>
        </p:nvSpPr>
        <p:spPr>
          <a:xfrm>
            <a:off x="633601" y="5296064"/>
            <a:ext cx="10685798" cy="369332"/>
          </a:xfrm>
          <a:prstGeom prst="rect">
            <a:avLst/>
          </a:prstGeom>
          <a:solidFill>
            <a:srgbClr val="00A3E0"/>
          </a:solidFill>
        </p:spPr>
        <p:txBody>
          <a:bodyPr wrap="square" rtlCol="0">
            <a:spAutoFit/>
          </a:bodyPr>
          <a:lstStyle/>
          <a:p>
            <a:r>
              <a:rPr lang="en-US" b="1">
                <a:solidFill>
                  <a:schemeClr val="bg1"/>
                </a:solidFill>
                <a:latin typeface="Calibri" panose="020F0502020204030204" pitchFamily="34" charset="0"/>
                <a:cs typeface="Calibri" panose="020F0502020204030204" pitchFamily="34" charset="0"/>
              </a:rPr>
              <a:t>Steering Committee comprises of China, India, Iran, Malaysia, Republic of Korea, Thailand and the ITU</a:t>
            </a:r>
          </a:p>
        </p:txBody>
      </p:sp>
    </p:spTree>
    <p:extLst>
      <p:ext uri="{BB962C8B-B14F-4D97-AF65-F5344CB8AC3E}">
        <p14:creationId xmlns:p14="http://schemas.microsoft.com/office/powerpoint/2010/main" val="282028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2;p14"/>
          <p:cNvSpPr txBox="1"/>
          <p:nvPr/>
        </p:nvSpPr>
        <p:spPr>
          <a:xfrm>
            <a:off x="468403" y="-30372"/>
            <a:ext cx="11546056" cy="779867"/>
          </a:xfrm>
          <a:prstGeom prst="rect">
            <a:avLst/>
          </a:prstGeom>
          <a:noFill/>
          <a:ln>
            <a:noFill/>
          </a:ln>
        </p:spPr>
        <p:txBody>
          <a:bodyPr spcFirstLastPara="1" wrap="square" lIns="121900" tIns="121900" rIns="121900" bIns="121900" anchor="t" anchorCtr="0">
            <a:noAutofit/>
          </a:bodyPr>
          <a:lstStyle/>
          <a:p>
            <a:r>
              <a:rPr lang="en-US" sz="2800" b="1" dirty="0">
                <a:solidFill>
                  <a:schemeClr val="bg1"/>
                </a:solidFill>
              </a:rPr>
              <a:t>ITU Asia-Pacific </a:t>
            </a:r>
            <a:r>
              <a:rPr lang="en-US" sz="2800" b="1" dirty="0" err="1">
                <a:solidFill>
                  <a:schemeClr val="bg1"/>
                </a:solidFill>
              </a:rPr>
              <a:t>CoE</a:t>
            </a:r>
            <a:r>
              <a:rPr lang="en-US" sz="2800" b="1" dirty="0">
                <a:solidFill>
                  <a:schemeClr val="bg1"/>
                </a:solidFill>
              </a:rPr>
              <a:t> Training 2020 Strategic Analysis: Local vs International</a:t>
            </a:r>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graphicFrame>
        <p:nvGraphicFramePr>
          <p:cNvPr id="5" name="Chart 4">
            <a:extLst>
              <a:ext uri="{FF2B5EF4-FFF2-40B4-BE49-F238E27FC236}">
                <a16:creationId xmlns:a16="http://schemas.microsoft.com/office/drawing/2014/main" id="{6589D192-C7B3-4C4A-83DD-1EEEB163BB2B}"/>
              </a:ext>
            </a:extLst>
          </p:cNvPr>
          <p:cNvGraphicFramePr>
            <a:graphicFrameLocks/>
          </p:cNvGraphicFramePr>
          <p:nvPr/>
        </p:nvGraphicFramePr>
        <p:xfrm>
          <a:off x="468403" y="691243"/>
          <a:ext cx="10789845" cy="5464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705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2;p14"/>
          <p:cNvSpPr txBox="1"/>
          <p:nvPr/>
        </p:nvSpPr>
        <p:spPr>
          <a:xfrm>
            <a:off x="468403" y="-30372"/>
            <a:ext cx="11546056" cy="779867"/>
          </a:xfrm>
          <a:prstGeom prst="rect">
            <a:avLst/>
          </a:prstGeom>
          <a:noFill/>
          <a:ln>
            <a:noFill/>
          </a:ln>
        </p:spPr>
        <p:txBody>
          <a:bodyPr spcFirstLastPara="1" wrap="square" lIns="121900" tIns="121900" rIns="121900" bIns="121900" anchor="t" anchorCtr="0">
            <a:noAutofit/>
          </a:bodyPr>
          <a:lstStyle/>
          <a:p>
            <a:r>
              <a:rPr lang="en-US" sz="2800" b="1" dirty="0">
                <a:solidFill>
                  <a:schemeClr val="bg1"/>
                </a:solidFill>
              </a:rPr>
              <a:t>ITU Asia-Pacific </a:t>
            </a:r>
            <a:r>
              <a:rPr lang="en-US" sz="2800" b="1" dirty="0" err="1">
                <a:solidFill>
                  <a:schemeClr val="bg1"/>
                </a:solidFill>
              </a:rPr>
              <a:t>CoE</a:t>
            </a:r>
            <a:r>
              <a:rPr lang="en-US" sz="2800" b="1" dirty="0">
                <a:solidFill>
                  <a:schemeClr val="bg1"/>
                </a:solidFill>
              </a:rPr>
              <a:t> Training 2020 Strategic Analysis: Quality</a:t>
            </a:r>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graphicFrame>
        <p:nvGraphicFramePr>
          <p:cNvPr id="5" name="Chart 4">
            <a:extLst>
              <a:ext uri="{FF2B5EF4-FFF2-40B4-BE49-F238E27FC236}">
                <a16:creationId xmlns:a16="http://schemas.microsoft.com/office/drawing/2014/main" id="{00000000-0008-0000-0000-000003000000}"/>
              </a:ext>
            </a:extLst>
          </p:cNvPr>
          <p:cNvGraphicFramePr>
            <a:graphicFrameLocks/>
          </p:cNvGraphicFramePr>
          <p:nvPr/>
        </p:nvGraphicFramePr>
        <p:xfrm>
          <a:off x="116005" y="833341"/>
          <a:ext cx="12121561" cy="5273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653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2;p14"/>
          <p:cNvSpPr txBox="1"/>
          <p:nvPr/>
        </p:nvSpPr>
        <p:spPr>
          <a:xfrm>
            <a:off x="468403" y="-177329"/>
            <a:ext cx="11546056" cy="779867"/>
          </a:xfrm>
          <a:prstGeom prst="rect">
            <a:avLst/>
          </a:prstGeom>
          <a:noFill/>
          <a:ln>
            <a:noFill/>
          </a:ln>
        </p:spPr>
        <p:txBody>
          <a:bodyPr spcFirstLastPara="1" wrap="square" lIns="121900" tIns="121900" rIns="121900" bIns="121900" anchor="t" anchorCtr="0">
            <a:noAutofit/>
          </a:bodyPr>
          <a:lstStyle/>
          <a:p>
            <a:r>
              <a:rPr lang="en-US" sz="2800" b="1" dirty="0">
                <a:solidFill>
                  <a:schemeClr val="bg1"/>
                </a:solidFill>
              </a:rPr>
              <a:t>ITU Asia-Pacific </a:t>
            </a:r>
            <a:r>
              <a:rPr lang="en-US" sz="2800" b="1" dirty="0" err="1">
                <a:solidFill>
                  <a:schemeClr val="bg1"/>
                </a:solidFill>
              </a:rPr>
              <a:t>CoE</a:t>
            </a:r>
            <a:r>
              <a:rPr lang="en-US" sz="2800" b="1" dirty="0">
                <a:solidFill>
                  <a:schemeClr val="bg1"/>
                </a:solidFill>
              </a:rPr>
              <a:t> Training 2020 Strategic Analysis: Recommendations</a:t>
            </a:r>
            <a:endParaRPr lang="en-US" sz="2800" dirty="0">
              <a:solidFill>
                <a:schemeClr val="bg1"/>
              </a:solidFill>
            </a:endParaRPr>
          </a:p>
          <a:p>
            <a:endParaRPr lang="en-US" sz="2800" dirty="0">
              <a:solidFill>
                <a:schemeClr val="bg1"/>
              </a:solidFill>
            </a:endParaRPr>
          </a:p>
        </p:txBody>
      </p:sp>
      <p:sp>
        <p:nvSpPr>
          <p:cNvPr id="2" name="TextBox 1">
            <a:extLst>
              <a:ext uri="{FF2B5EF4-FFF2-40B4-BE49-F238E27FC236}">
                <a16:creationId xmlns:a16="http://schemas.microsoft.com/office/drawing/2014/main" id="{50F13932-B076-45F0-9880-84B07E725198}"/>
              </a:ext>
            </a:extLst>
          </p:cNvPr>
          <p:cNvSpPr txBox="1"/>
          <p:nvPr/>
        </p:nvSpPr>
        <p:spPr>
          <a:xfrm>
            <a:off x="419417" y="871634"/>
            <a:ext cx="11424240" cy="5324535"/>
          </a:xfrm>
          <a:prstGeom prst="rect">
            <a:avLst/>
          </a:prstGeom>
          <a:noFill/>
        </p:spPr>
        <p:txBody>
          <a:bodyPr wrap="square" rtlCol="0">
            <a:spAutoFit/>
          </a:bodyPr>
          <a:lstStyle/>
          <a:p>
            <a:r>
              <a:rPr lang="en-US" sz="2000" b="1" dirty="0"/>
              <a:t>Recommendations</a:t>
            </a:r>
          </a:p>
          <a:p>
            <a:pPr marL="457200" indent="-457200">
              <a:buFont typeface="+mj-lt"/>
              <a:buAutoNum type="arabicPeriod"/>
            </a:pPr>
            <a:r>
              <a:rPr lang="en-US" sz="2000" b="1" dirty="0"/>
              <a:t>To increase the number of qualified participants:</a:t>
            </a:r>
          </a:p>
          <a:p>
            <a:pPr marL="914400" lvl="1" indent="-457200">
              <a:buFont typeface="Arial" panose="020B0604020202020204" pitchFamily="34" charset="0"/>
              <a:buChar char="•"/>
            </a:pPr>
            <a:r>
              <a:rPr lang="en-US" sz="2000" dirty="0"/>
              <a:t>Conduct an online training delivery workshop for </a:t>
            </a:r>
            <a:r>
              <a:rPr lang="en-US" sz="2000" dirty="0" err="1"/>
              <a:t>CoEs</a:t>
            </a:r>
            <a:r>
              <a:rPr lang="en-US" sz="2000" dirty="0"/>
              <a:t> and to promote the use of best practices to improve the pedagogical skill of </a:t>
            </a:r>
            <a:r>
              <a:rPr lang="en-US" sz="2000" dirty="0" err="1"/>
              <a:t>CoEs</a:t>
            </a:r>
            <a:r>
              <a:rPr lang="en-US" sz="2000" dirty="0"/>
              <a:t> to deliver quality trainings to participants</a:t>
            </a:r>
          </a:p>
          <a:p>
            <a:pPr marL="457200" indent="-457200">
              <a:buFont typeface="+mj-lt"/>
              <a:buAutoNum type="arabicPeriod"/>
            </a:pPr>
            <a:r>
              <a:rPr lang="en-US" sz="2000" b="1" dirty="0"/>
              <a:t>To increase the number of trained participants. </a:t>
            </a:r>
          </a:p>
          <a:p>
            <a:pPr marL="914400" lvl="1" indent="-457200">
              <a:buFont typeface="Arial" panose="020B0604020202020204" pitchFamily="34" charset="0"/>
              <a:buChar char="•"/>
            </a:pPr>
            <a:r>
              <a:rPr lang="en-US" sz="2000" dirty="0"/>
              <a:t>To introduce a screening mechanism and to include an endorsement letter from participants organization to bring about certain level of commitment from participants to complete the course. </a:t>
            </a:r>
          </a:p>
          <a:p>
            <a:pPr marL="914400" lvl="1" indent="-457200">
              <a:buFont typeface="Arial" panose="020B0604020202020204" pitchFamily="34" charset="0"/>
              <a:buChar char="•"/>
            </a:pPr>
            <a:r>
              <a:rPr lang="en-US" sz="2000" dirty="0"/>
              <a:t>Another recommendation for consideration is to introduce a nominal fee, again to ensure a certain level of commitment.</a:t>
            </a:r>
          </a:p>
          <a:p>
            <a:pPr marL="457200" indent="-457200">
              <a:buFont typeface="+mj-lt"/>
              <a:buAutoNum type="arabicPeriod"/>
            </a:pPr>
            <a:r>
              <a:rPr lang="en-US" sz="2000" b="1" dirty="0"/>
              <a:t>To ensure equal value is delivered to participants </a:t>
            </a:r>
          </a:p>
          <a:p>
            <a:pPr marL="914400" lvl="1" indent="-457200">
              <a:buFont typeface="Arial" panose="020B0604020202020204" pitchFamily="34" charset="0"/>
              <a:buChar char="•"/>
            </a:pPr>
            <a:r>
              <a:rPr lang="en-US" sz="2000" dirty="0"/>
              <a:t>Introduce multiple engagement sessions to accommodate participants from other regions as required.</a:t>
            </a:r>
          </a:p>
          <a:p>
            <a:pPr marL="914400" lvl="1" indent="-457200">
              <a:buFont typeface="Arial" panose="020B0604020202020204" pitchFamily="34" charset="0"/>
              <a:buChar char="•"/>
            </a:pPr>
            <a:r>
              <a:rPr lang="en-US" sz="2000" dirty="0"/>
              <a:t>Ensure that engagement sessions are recorded and uploaded for reference of participants</a:t>
            </a:r>
          </a:p>
          <a:p>
            <a:pPr marL="914400" lvl="1" indent="-457200">
              <a:buFont typeface="Arial" panose="020B0604020202020204" pitchFamily="34" charset="0"/>
              <a:buChar char="•"/>
            </a:pPr>
            <a:r>
              <a:rPr lang="en-US" sz="2000" dirty="0"/>
              <a:t>Introduce maximum cap on number of participants according to </a:t>
            </a:r>
            <a:r>
              <a:rPr lang="en-US" sz="2000" dirty="0" err="1"/>
              <a:t>CoE’s</a:t>
            </a:r>
            <a:r>
              <a:rPr lang="en-US" sz="2000" dirty="0"/>
              <a:t> capacity.</a:t>
            </a:r>
          </a:p>
          <a:p>
            <a:pPr marL="457200" indent="-457200">
              <a:buFont typeface="+mj-lt"/>
              <a:buAutoNum type="arabicPeriod"/>
            </a:pPr>
            <a:r>
              <a:rPr lang="en-US" sz="2000" b="1" dirty="0"/>
              <a:t>To promote greater female participation:</a:t>
            </a:r>
          </a:p>
          <a:p>
            <a:pPr marL="914400" lvl="1" indent="-457200">
              <a:buFont typeface="Arial" panose="020B0604020202020204" pitchFamily="34" charset="0"/>
              <a:buChar char="•"/>
            </a:pPr>
            <a:r>
              <a:rPr lang="en-US" sz="2000" dirty="0"/>
              <a:t>ITU to encourage female participation in training invitations and promotion to ITU Members and the public</a:t>
            </a:r>
            <a:endParaRPr lang="en-US" sz="2000" b="1" dirty="0"/>
          </a:p>
        </p:txBody>
      </p:sp>
    </p:spTree>
    <p:extLst>
      <p:ext uri="{BB962C8B-B14F-4D97-AF65-F5344CB8AC3E}">
        <p14:creationId xmlns:p14="http://schemas.microsoft.com/office/powerpoint/2010/main" val="325656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8606" y="-101809"/>
            <a:ext cx="13947817" cy="7048823"/>
          </a:xfrm>
          <a:prstGeom prst="rect">
            <a:avLst/>
          </a:prstGeom>
        </p:spPr>
      </p:pic>
      <p:sp>
        <p:nvSpPr>
          <p:cNvPr id="6" name="Rectangle 5"/>
          <p:cNvSpPr/>
          <p:nvPr/>
        </p:nvSpPr>
        <p:spPr>
          <a:xfrm>
            <a:off x="-1281910" y="-166158"/>
            <a:ext cx="14069367" cy="7176471"/>
          </a:xfrm>
          <a:prstGeom prst="rect">
            <a:avLst/>
          </a:prstGeom>
          <a:solidFill>
            <a:srgbClr val="00A3E0">
              <a:alpha val="6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TextBox 10"/>
          <p:cNvSpPr txBox="1"/>
          <p:nvPr/>
        </p:nvSpPr>
        <p:spPr>
          <a:xfrm>
            <a:off x="-1044908" y="5888291"/>
            <a:ext cx="14006063" cy="913007"/>
          </a:xfrm>
          <a:prstGeom prst="rect">
            <a:avLst/>
          </a:prstGeom>
          <a:noFill/>
        </p:spPr>
        <p:txBody>
          <a:bodyPr wrap="square" rtlCol="0">
            <a:spAutoFit/>
          </a:bodyPr>
          <a:lstStyle/>
          <a:p>
            <a:pPr algn="ctr"/>
            <a:r>
              <a:rPr lang="en-US" sz="5333" b="1" dirty="0" err="1">
                <a:solidFill>
                  <a:schemeClr val="bg1"/>
                </a:solidFill>
                <a:latin typeface="Arial Narrow" panose="020B0606020202030204" pitchFamily="34" charset="0"/>
                <a:cs typeface="Myriad Pro Cond"/>
              </a:rPr>
              <a:t>www.itu.int</a:t>
            </a:r>
            <a:endParaRPr lang="en-US" sz="5333" b="1" dirty="0">
              <a:solidFill>
                <a:schemeClr val="bg1"/>
              </a:solidFill>
              <a:latin typeface="Arial Narrow" panose="020B0606020202030204" pitchFamily="34" charset="0"/>
              <a:cs typeface="Myriad Pro Cond"/>
            </a:endParaRPr>
          </a:p>
        </p:txBody>
      </p:sp>
      <p:sp>
        <p:nvSpPr>
          <p:cNvPr id="4" name="TextBox 3"/>
          <p:cNvSpPr txBox="1"/>
          <p:nvPr/>
        </p:nvSpPr>
        <p:spPr>
          <a:xfrm>
            <a:off x="4335949" y="4454050"/>
            <a:ext cx="3244347" cy="913007"/>
          </a:xfrm>
          <a:prstGeom prst="rect">
            <a:avLst/>
          </a:prstGeom>
          <a:noFill/>
        </p:spPr>
        <p:txBody>
          <a:bodyPr wrap="square" rtlCol="0">
            <a:spAutoFit/>
          </a:bodyPr>
          <a:lstStyle/>
          <a:p>
            <a:pPr algn="ctr"/>
            <a:r>
              <a:rPr lang="en-US" sz="5333" b="1" dirty="0">
                <a:solidFill>
                  <a:schemeClr val="bg1"/>
                </a:solidFill>
                <a:latin typeface="Arial Narrow" panose="020B0606020202030204" pitchFamily="34" charset="0"/>
                <a:cs typeface="Myriad Pro Cond"/>
              </a:rPr>
              <a:t>Thank You</a:t>
            </a:r>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95901" y="1663697"/>
            <a:ext cx="2726003" cy="2726003"/>
          </a:xfrm>
          <a:prstGeom prst="rect">
            <a:avLst/>
          </a:prstGeom>
        </p:spPr>
      </p:pic>
    </p:spTree>
    <p:custDataLst>
      <p:tags r:id="rId1"/>
    </p:custDataLst>
    <p:extLst>
      <p:ext uri="{BB962C8B-B14F-4D97-AF65-F5344CB8AC3E}">
        <p14:creationId xmlns:p14="http://schemas.microsoft.com/office/powerpoint/2010/main" val="1628725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CAE26C-3C84-41C0-A928-C0CE03D6FF0E}"/>
              </a:ext>
            </a:extLst>
          </p:cNvPr>
          <p:cNvSpPr>
            <a:spLocks noGrp="1"/>
          </p:cNvSpPr>
          <p:nvPr>
            <p:ph type="sldNum" sz="quarter" idx="10"/>
          </p:nvPr>
        </p:nvSpPr>
        <p:spPr/>
        <p:txBody>
          <a:bodyPr/>
          <a:lstStyle/>
          <a:p>
            <a:pPr>
              <a:defRPr/>
            </a:pPr>
            <a:fld id="{48499085-7433-724F-9E90-9943A23C5075}" type="slidenum">
              <a:rPr lang="en-US" smtClean="0"/>
              <a:pPr>
                <a:defRPr/>
              </a:pPr>
              <a:t>2</a:t>
            </a:fld>
            <a:endParaRPr lang="en-US" dirty="0"/>
          </a:p>
        </p:txBody>
      </p:sp>
      <p:sp>
        <p:nvSpPr>
          <p:cNvPr id="7" name="TextBox 6">
            <a:extLst>
              <a:ext uri="{FF2B5EF4-FFF2-40B4-BE49-F238E27FC236}">
                <a16:creationId xmlns:a16="http://schemas.microsoft.com/office/drawing/2014/main" id="{38135E22-12CD-4C0B-9B74-33CCE983FD08}"/>
              </a:ext>
            </a:extLst>
          </p:cNvPr>
          <p:cNvSpPr txBox="1"/>
          <p:nvPr/>
        </p:nvSpPr>
        <p:spPr>
          <a:xfrm>
            <a:off x="486221" y="343200"/>
            <a:ext cx="4215995" cy="1015663"/>
          </a:xfrm>
          <a:prstGeom prst="rect">
            <a:avLst/>
          </a:prstGeom>
          <a:noFill/>
        </p:spPr>
        <p:txBody>
          <a:bodyPr wrap="square">
            <a:spAutoFit/>
          </a:bodyPr>
          <a:lstStyle/>
          <a:p>
            <a:pPr algn="l"/>
            <a:br>
              <a:rPr lang="en-US" sz="2000" b="0" i="0" dirty="0">
                <a:effectLst/>
                <a:latin typeface="Roboto" panose="02000000000000000000" pitchFamily="2" charset="0"/>
              </a:rPr>
            </a:br>
            <a:r>
              <a:rPr lang="en-US" sz="2800" b="1" dirty="0">
                <a:latin typeface="Roboto" panose="02000000000000000000" pitchFamily="2" charset="0"/>
              </a:rPr>
              <a:t>2019 MPLEMENTATION:</a:t>
            </a:r>
            <a:endParaRPr lang="en-US" sz="2800" b="1" i="0" dirty="0">
              <a:effectLst/>
              <a:latin typeface="Roboto" panose="02000000000000000000" pitchFamily="2" charset="0"/>
            </a:endParaRPr>
          </a:p>
          <a:p>
            <a:pPr algn="l"/>
            <a:endParaRPr lang="en-US" sz="1200" dirty="0">
              <a:latin typeface="Roboto" panose="02000000000000000000" pitchFamily="2" charset="0"/>
            </a:endParaRPr>
          </a:p>
        </p:txBody>
      </p:sp>
      <p:graphicFrame>
        <p:nvGraphicFramePr>
          <p:cNvPr id="2" name="Table 1">
            <a:extLst>
              <a:ext uri="{FF2B5EF4-FFF2-40B4-BE49-F238E27FC236}">
                <a16:creationId xmlns:a16="http://schemas.microsoft.com/office/drawing/2014/main" id="{DD172FB1-ADC8-49BD-897B-8764DD9817E7}"/>
              </a:ext>
            </a:extLst>
          </p:cNvPr>
          <p:cNvGraphicFramePr>
            <a:graphicFrameLocks noGrp="1"/>
          </p:cNvGraphicFramePr>
          <p:nvPr/>
        </p:nvGraphicFramePr>
        <p:xfrm>
          <a:off x="259429" y="1215877"/>
          <a:ext cx="11534636" cy="4020164"/>
        </p:xfrm>
        <a:graphic>
          <a:graphicData uri="http://schemas.openxmlformats.org/drawingml/2006/table">
            <a:tbl>
              <a:tblPr>
                <a:tableStyleId>{5C22544A-7EE6-4342-B048-85BDC9FD1C3A}</a:tableStyleId>
              </a:tblPr>
              <a:tblGrid>
                <a:gridCol w="773504">
                  <a:extLst>
                    <a:ext uri="{9D8B030D-6E8A-4147-A177-3AD203B41FA5}">
                      <a16:colId xmlns:a16="http://schemas.microsoft.com/office/drawing/2014/main" val="676875038"/>
                    </a:ext>
                  </a:extLst>
                </a:gridCol>
                <a:gridCol w="4783667">
                  <a:extLst>
                    <a:ext uri="{9D8B030D-6E8A-4147-A177-3AD203B41FA5}">
                      <a16:colId xmlns:a16="http://schemas.microsoft.com/office/drawing/2014/main" val="1105937999"/>
                    </a:ext>
                  </a:extLst>
                </a:gridCol>
                <a:gridCol w="852546">
                  <a:extLst>
                    <a:ext uri="{9D8B030D-6E8A-4147-A177-3AD203B41FA5}">
                      <a16:colId xmlns:a16="http://schemas.microsoft.com/office/drawing/2014/main" val="2827951132"/>
                    </a:ext>
                  </a:extLst>
                </a:gridCol>
                <a:gridCol w="1162521">
                  <a:extLst>
                    <a:ext uri="{9D8B030D-6E8A-4147-A177-3AD203B41FA5}">
                      <a16:colId xmlns:a16="http://schemas.microsoft.com/office/drawing/2014/main" val="1788398757"/>
                    </a:ext>
                  </a:extLst>
                </a:gridCol>
                <a:gridCol w="428239">
                  <a:extLst>
                    <a:ext uri="{9D8B030D-6E8A-4147-A177-3AD203B41FA5}">
                      <a16:colId xmlns:a16="http://schemas.microsoft.com/office/drawing/2014/main" val="2907193901"/>
                    </a:ext>
                  </a:extLst>
                </a:gridCol>
                <a:gridCol w="994161">
                  <a:extLst>
                    <a:ext uri="{9D8B030D-6E8A-4147-A177-3AD203B41FA5}">
                      <a16:colId xmlns:a16="http://schemas.microsoft.com/office/drawing/2014/main" val="2763592272"/>
                    </a:ext>
                  </a:extLst>
                </a:gridCol>
                <a:gridCol w="647700">
                  <a:extLst>
                    <a:ext uri="{9D8B030D-6E8A-4147-A177-3AD203B41FA5}">
                      <a16:colId xmlns:a16="http://schemas.microsoft.com/office/drawing/2014/main" val="2954544227"/>
                    </a:ext>
                  </a:extLst>
                </a:gridCol>
                <a:gridCol w="993709">
                  <a:extLst>
                    <a:ext uri="{9D8B030D-6E8A-4147-A177-3AD203B41FA5}">
                      <a16:colId xmlns:a16="http://schemas.microsoft.com/office/drawing/2014/main" val="754538878"/>
                    </a:ext>
                  </a:extLst>
                </a:gridCol>
                <a:gridCol w="898589">
                  <a:extLst>
                    <a:ext uri="{9D8B030D-6E8A-4147-A177-3AD203B41FA5}">
                      <a16:colId xmlns:a16="http://schemas.microsoft.com/office/drawing/2014/main" val="4262731608"/>
                    </a:ext>
                  </a:extLst>
                </a:gridCol>
              </a:tblGrid>
              <a:tr h="240390">
                <a:tc>
                  <a:txBody>
                    <a:bodyPr/>
                    <a:lstStyle/>
                    <a:p>
                      <a:pPr algn="ctr" fontAlgn="ctr"/>
                      <a:r>
                        <a:rPr lang="en-US" sz="700" u="none" strike="noStrike">
                          <a:effectLst/>
                        </a:rPr>
                        <a:t>CoE </a:t>
                      </a:r>
                      <a:endParaRPr lang="en-US" sz="700" b="1" i="0" u="none" strike="noStrike">
                        <a:solidFill>
                          <a:srgbClr val="000000"/>
                        </a:solidFill>
                        <a:effectLst/>
                        <a:latin typeface="Calibri" panose="020F0502020204030204" pitchFamily="34" charset="0"/>
                      </a:endParaRPr>
                    </a:p>
                  </a:txBody>
                  <a:tcPr marL="2453" marR="2453" marT="2453" marB="0" anchor="ctr">
                    <a:solidFill>
                      <a:schemeClr val="accent3">
                        <a:lumMod val="20000"/>
                        <a:lumOff val="80000"/>
                      </a:schemeClr>
                    </a:solidFill>
                  </a:tcPr>
                </a:tc>
                <a:tc>
                  <a:txBody>
                    <a:bodyPr/>
                    <a:lstStyle/>
                    <a:p>
                      <a:pPr algn="ctr" fontAlgn="ctr"/>
                      <a:r>
                        <a:rPr lang="en-US" sz="700" u="none" strike="noStrike" dirty="0">
                          <a:effectLst/>
                        </a:rPr>
                        <a:t>Courses planned</a:t>
                      </a:r>
                      <a:endParaRPr lang="en-US" sz="700" b="1" i="0" u="none" strike="noStrike" dirty="0">
                        <a:solidFill>
                          <a:srgbClr val="000000"/>
                        </a:solidFill>
                        <a:effectLst/>
                        <a:latin typeface="Calibri" panose="020F0502020204030204" pitchFamily="34" charset="0"/>
                      </a:endParaRPr>
                    </a:p>
                  </a:txBody>
                  <a:tcPr marL="2453" marR="2453" marT="2453" marB="0" anchor="ctr">
                    <a:solidFill>
                      <a:schemeClr val="accent3">
                        <a:lumMod val="20000"/>
                        <a:lumOff val="80000"/>
                      </a:schemeClr>
                    </a:solidFill>
                  </a:tcPr>
                </a:tc>
                <a:tc>
                  <a:txBody>
                    <a:bodyPr/>
                    <a:lstStyle/>
                    <a:p>
                      <a:pPr algn="ctr" fontAlgn="ctr"/>
                      <a:r>
                        <a:rPr lang="en-US" sz="700" u="none" strike="noStrike" dirty="0">
                          <a:effectLst/>
                        </a:rPr>
                        <a:t>Delivery mode</a:t>
                      </a:r>
                      <a:endParaRPr lang="en-US" sz="700" b="1" i="0" u="none" strike="noStrike" dirty="0">
                        <a:solidFill>
                          <a:srgbClr val="000000"/>
                        </a:solidFill>
                        <a:effectLst/>
                        <a:latin typeface="Calibri" panose="020F0502020204030204" pitchFamily="34" charset="0"/>
                      </a:endParaRPr>
                    </a:p>
                  </a:txBody>
                  <a:tcPr marL="2453" marR="2453" marT="2453" marB="0" anchor="ctr">
                    <a:solidFill>
                      <a:schemeClr val="accent3">
                        <a:lumMod val="20000"/>
                        <a:lumOff val="80000"/>
                      </a:schemeClr>
                    </a:solidFill>
                  </a:tcPr>
                </a:tc>
                <a:tc>
                  <a:txBody>
                    <a:bodyPr/>
                    <a:lstStyle/>
                    <a:p>
                      <a:pPr algn="ctr" fontAlgn="ctr"/>
                      <a:r>
                        <a:rPr lang="en-US" sz="700" u="none" strike="noStrike" dirty="0">
                          <a:effectLst/>
                        </a:rPr>
                        <a:t>Original dates</a:t>
                      </a:r>
                      <a:endParaRPr lang="en-US" sz="700" b="1" i="0" u="none" strike="noStrike" dirty="0">
                        <a:solidFill>
                          <a:srgbClr val="000000"/>
                        </a:solidFill>
                        <a:effectLst/>
                        <a:latin typeface="Calibri" panose="020F0502020204030204" pitchFamily="34" charset="0"/>
                      </a:endParaRPr>
                    </a:p>
                  </a:txBody>
                  <a:tcPr marL="2453" marR="2453" marT="2453" marB="0" anchor="ctr">
                    <a:solidFill>
                      <a:schemeClr val="accent3">
                        <a:lumMod val="20000"/>
                        <a:lumOff val="80000"/>
                      </a:schemeClr>
                    </a:solidFill>
                  </a:tcPr>
                </a:tc>
                <a:tc>
                  <a:txBody>
                    <a:bodyPr/>
                    <a:lstStyle/>
                    <a:p>
                      <a:pPr algn="ctr" fontAlgn="ctr"/>
                      <a:r>
                        <a:rPr lang="en-US" sz="700" u="none" strike="noStrike" dirty="0">
                          <a:effectLst/>
                        </a:rPr>
                        <a:t>Final dates</a:t>
                      </a:r>
                      <a:endParaRPr lang="en-US" sz="700" b="1" i="0" u="none" strike="noStrike" dirty="0">
                        <a:solidFill>
                          <a:srgbClr val="000000"/>
                        </a:solidFill>
                        <a:effectLst/>
                        <a:latin typeface="Calibri" panose="020F0502020204030204" pitchFamily="34" charset="0"/>
                      </a:endParaRPr>
                    </a:p>
                  </a:txBody>
                  <a:tcPr marL="2453" marR="2453" marT="2453" marB="0" anchor="ctr">
                    <a:solidFill>
                      <a:schemeClr val="accent3">
                        <a:lumMod val="20000"/>
                        <a:lumOff val="80000"/>
                      </a:schemeClr>
                    </a:solidFill>
                  </a:tcPr>
                </a:tc>
                <a:tc>
                  <a:txBody>
                    <a:bodyPr/>
                    <a:lstStyle/>
                    <a:p>
                      <a:pPr algn="ctr" fontAlgn="ctr"/>
                      <a:r>
                        <a:rPr lang="en-US" sz="700" u="none" strike="noStrike">
                          <a:effectLst/>
                        </a:rPr>
                        <a:t>Status</a:t>
                      </a:r>
                      <a:endParaRPr lang="en-US" sz="700" b="1" i="0" u="none" strike="noStrike">
                        <a:solidFill>
                          <a:srgbClr val="000000"/>
                        </a:solidFill>
                        <a:effectLst/>
                        <a:latin typeface="Calibri" panose="020F0502020204030204" pitchFamily="34" charset="0"/>
                      </a:endParaRPr>
                    </a:p>
                  </a:txBody>
                  <a:tcPr marL="2453" marR="2453" marT="2453" marB="0" anchor="ctr">
                    <a:solidFill>
                      <a:schemeClr val="accent3">
                        <a:lumMod val="20000"/>
                        <a:lumOff val="80000"/>
                      </a:schemeClr>
                    </a:solidFill>
                  </a:tcPr>
                </a:tc>
                <a:tc>
                  <a:txBody>
                    <a:bodyPr/>
                    <a:lstStyle/>
                    <a:p>
                      <a:pPr algn="ctr" fontAlgn="ctr"/>
                      <a:r>
                        <a:rPr lang="en-US" sz="700" u="none" strike="noStrike" dirty="0">
                          <a:effectLst/>
                        </a:rPr>
                        <a:t>Number of participants registered</a:t>
                      </a:r>
                      <a:endParaRPr lang="en-US" sz="700" b="1" i="0" u="none" strike="noStrike" dirty="0">
                        <a:solidFill>
                          <a:srgbClr val="000000"/>
                        </a:solidFill>
                        <a:effectLst/>
                        <a:latin typeface="Calibri" panose="020F0502020204030204" pitchFamily="34" charset="0"/>
                      </a:endParaRPr>
                    </a:p>
                  </a:txBody>
                  <a:tcPr marL="2453" marR="2453" marT="2453" marB="0" anchor="ctr">
                    <a:solidFill>
                      <a:schemeClr val="accent3">
                        <a:lumMod val="20000"/>
                        <a:lumOff val="80000"/>
                      </a:schemeClr>
                    </a:solidFill>
                  </a:tcPr>
                </a:tc>
                <a:tc>
                  <a:txBody>
                    <a:bodyPr/>
                    <a:lstStyle/>
                    <a:p>
                      <a:pPr algn="ctr" fontAlgn="ctr"/>
                      <a:r>
                        <a:rPr lang="en-US" sz="700" u="none" strike="noStrike" dirty="0">
                          <a:effectLst/>
                        </a:rPr>
                        <a:t>Number of participants certified</a:t>
                      </a:r>
                      <a:endParaRPr lang="en-US" sz="700" b="1" i="0" u="none" strike="noStrike" dirty="0">
                        <a:solidFill>
                          <a:srgbClr val="000000"/>
                        </a:solidFill>
                        <a:effectLst/>
                        <a:latin typeface="Calibri" panose="020F0502020204030204" pitchFamily="34" charset="0"/>
                      </a:endParaRPr>
                    </a:p>
                  </a:txBody>
                  <a:tcPr marL="2453" marR="2453" marT="2453" marB="0" anchor="ctr">
                    <a:solidFill>
                      <a:schemeClr val="accent3">
                        <a:lumMod val="20000"/>
                        <a:lumOff val="80000"/>
                      </a:schemeClr>
                    </a:solidFill>
                  </a:tcPr>
                </a:tc>
                <a:tc>
                  <a:txBody>
                    <a:bodyPr/>
                    <a:lstStyle/>
                    <a:p>
                      <a:pPr algn="ctr" fontAlgn="ctr"/>
                      <a:r>
                        <a:rPr lang="en-US" sz="700" u="none" strike="noStrike" dirty="0">
                          <a:effectLst/>
                        </a:rPr>
                        <a:t>End-of training reports</a:t>
                      </a:r>
                      <a:endParaRPr lang="en-US" sz="700" b="1" i="0" u="none" strike="noStrike" dirty="0">
                        <a:solidFill>
                          <a:srgbClr val="000000"/>
                        </a:solidFill>
                        <a:effectLst/>
                        <a:latin typeface="Calibri" panose="020F0502020204030204" pitchFamily="34" charset="0"/>
                      </a:endParaRPr>
                    </a:p>
                  </a:txBody>
                  <a:tcPr marL="2453" marR="2453" marT="2453" marB="0" anchor="ctr">
                    <a:solidFill>
                      <a:schemeClr val="accent3">
                        <a:lumMod val="20000"/>
                        <a:lumOff val="80000"/>
                      </a:schemeClr>
                    </a:solidFill>
                  </a:tcPr>
                </a:tc>
                <a:extLst>
                  <a:ext uri="{0D108BD9-81ED-4DB2-BD59-A6C34878D82A}">
                    <a16:rowId xmlns:a16="http://schemas.microsoft.com/office/drawing/2014/main" val="15277316"/>
                  </a:ext>
                </a:extLst>
              </a:tr>
              <a:tr h="142263">
                <a:tc>
                  <a:txBody>
                    <a:bodyPr/>
                    <a:lstStyle/>
                    <a:p>
                      <a:pPr algn="l" fontAlgn="t"/>
                      <a:r>
                        <a:rPr lang="en-GB" sz="1100" b="0" i="0" u="none" strike="noStrike" dirty="0">
                          <a:solidFill>
                            <a:srgbClr val="000000"/>
                          </a:solidFill>
                          <a:effectLst/>
                          <a:latin typeface="Calibri" panose="020F0502020204030204" pitchFamily="34" charset="0"/>
                        </a:rPr>
                        <a:t>ALTTC</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Information Security Internal Audit</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face-to-face</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27-31MAY19</a:t>
                      </a:r>
                    </a:p>
                  </a:txBody>
                  <a:tcPr marL="0" marR="0" marT="0" marB="0"/>
                </a:tc>
                <a:tc>
                  <a:txBody>
                    <a:bodyPr/>
                    <a:lstStyle/>
                    <a:p>
                      <a:pPr algn="l" fontAlgn="t"/>
                      <a:endParaRPr lang="en-GB" sz="11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900" b="0" i="0" u="none" strike="noStrike" dirty="0">
                          <a:solidFill>
                            <a:schemeClr val="tx1"/>
                          </a:solidFill>
                          <a:effectLst/>
                          <a:latin typeface="Calibri" panose="020F0502020204030204" pitchFamily="34" charset="0"/>
                        </a:rPr>
                        <a:t>implemented</a:t>
                      </a:r>
                      <a:endParaRPr lang="en-GB" sz="900" b="0" i="0" u="none" strike="noStrike" dirty="0">
                        <a:solidFill>
                          <a:schemeClr val="tx1"/>
                        </a:solidFill>
                        <a:effectLst/>
                        <a:latin typeface="Calibri" panose="020F0502020204030204" pitchFamily="34" charset="0"/>
                      </a:endParaRPr>
                    </a:p>
                  </a:txBody>
                  <a:tcPr marL="6350" marR="6350" marT="6350" marB="0"/>
                </a:tc>
                <a:tc>
                  <a:txBody>
                    <a:bodyPr/>
                    <a:lstStyle/>
                    <a:p>
                      <a:pPr algn="ctr" fontAlgn="t"/>
                      <a:r>
                        <a:rPr lang="en-GB" sz="1100" b="0" i="0" u="none" strike="noStrike" dirty="0">
                          <a:solidFill>
                            <a:srgbClr val="000000"/>
                          </a:solidFill>
                          <a:effectLst/>
                          <a:latin typeface="Calibri" panose="020F0502020204030204" pitchFamily="34" charset="0"/>
                        </a:rPr>
                        <a:t>60</a:t>
                      </a:r>
                    </a:p>
                  </a:txBody>
                  <a:tcPr marL="0" marR="0" marT="0" marB="0" anchor="ctr"/>
                </a:tc>
                <a:tc>
                  <a:txBody>
                    <a:bodyPr/>
                    <a:lstStyle/>
                    <a:p>
                      <a:pPr algn="ctr" fontAlgn="t"/>
                      <a:r>
                        <a:rPr lang="en-GB" sz="1100" b="0" i="0" u="none" strike="noStrike" dirty="0">
                          <a:solidFill>
                            <a:srgbClr val="000000"/>
                          </a:solidFill>
                          <a:effectLst/>
                          <a:latin typeface="Calibri" panose="020F0502020204030204" pitchFamily="34" charset="0"/>
                        </a:rPr>
                        <a:t>60</a:t>
                      </a:r>
                    </a:p>
                  </a:txBody>
                  <a:tcPr marL="0" marR="0" marT="0" marB="0" anchor="ctr"/>
                </a:tc>
                <a:tc>
                  <a:txBody>
                    <a:bodyPr/>
                    <a:lstStyle/>
                    <a:p>
                      <a:pPr algn="ctr">
                        <a:lnSpc>
                          <a:spcPct val="115000"/>
                        </a:lnSpc>
                        <a:spcAft>
                          <a:spcPts val="1000"/>
                        </a:spcAft>
                      </a:pPr>
                      <a:r>
                        <a:rPr lang="en-US" sz="900" dirty="0">
                          <a:effectLst/>
                          <a:latin typeface="Calibri" panose="020F0502020204030204" pitchFamily="34" charset="0"/>
                          <a:ea typeface="SimSun" panose="02010600030101010101" pitchFamily="2" charset="-122"/>
                          <a:cs typeface="Arial" panose="020B0604020202020204" pitchFamily="34" charset="0"/>
                        </a:rPr>
                        <a:t>Submitted</a:t>
                      </a:r>
                      <a:endParaRPr lang="en-GB" sz="9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263495967"/>
                  </a:ext>
                </a:extLst>
              </a:tr>
              <a:tr h="146200">
                <a:tc>
                  <a:txBody>
                    <a:bodyPr/>
                    <a:lstStyle/>
                    <a:p>
                      <a:pPr algn="l" fontAlgn="t"/>
                      <a:r>
                        <a:rPr lang="en-GB" sz="1100" b="0" i="0" u="none" strike="noStrike" dirty="0">
                          <a:solidFill>
                            <a:srgbClr val="000000"/>
                          </a:solidFill>
                          <a:effectLst/>
                          <a:latin typeface="Calibri" panose="020F0502020204030204" pitchFamily="34" charset="0"/>
                        </a:rPr>
                        <a:t>ALTTC</a:t>
                      </a:r>
                    </a:p>
                  </a:txBody>
                  <a:tcPr marL="0" marR="0" marT="0" marB="0"/>
                </a:tc>
                <a:tc>
                  <a:txBody>
                    <a:bodyPr/>
                    <a:lstStyle/>
                    <a:p>
                      <a:pPr algn="l" fontAlgn="t"/>
                      <a:r>
                        <a:rPr lang="en-US" sz="1100" b="0" i="0" u="none" strike="noStrike">
                          <a:solidFill>
                            <a:srgbClr val="000000"/>
                          </a:solidFill>
                          <a:effectLst/>
                          <a:latin typeface="Calibri" panose="020F0502020204030204" pitchFamily="34" charset="0"/>
                        </a:rPr>
                        <a:t>Evolution and emerging trend of broadband access technologies</a:t>
                      </a:r>
                    </a:p>
                  </a:txBody>
                  <a:tcPr marL="0" marR="0" marT="0" marB="0"/>
                </a:tc>
                <a:tc>
                  <a:txBody>
                    <a:bodyPr/>
                    <a:lstStyle/>
                    <a:p>
                      <a:pPr algn="l" fontAlgn="t"/>
                      <a:r>
                        <a:rPr lang="en-GB" sz="1100" b="0" i="0" u="none" strike="noStrike">
                          <a:solidFill>
                            <a:srgbClr val="000000"/>
                          </a:solidFill>
                          <a:effectLst/>
                          <a:latin typeface="Calibri" panose="020F0502020204030204" pitchFamily="34" charset="0"/>
                        </a:rPr>
                        <a:t>face-to-face</a:t>
                      </a:r>
                    </a:p>
                  </a:txBody>
                  <a:tcPr marL="0" marR="0" marT="0" marB="0"/>
                </a:tc>
                <a:tc>
                  <a:txBody>
                    <a:bodyPr/>
                    <a:lstStyle/>
                    <a:p>
                      <a:pPr algn="l" fontAlgn="t"/>
                      <a:r>
                        <a:rPr lang="en-GB" sz="1100" b="0" i="0" u="none" strike="noStrike">
                          <a:solidFill>
                            <a:srgbClr val="000000"/>
                          </a:solidFill>
                          <a:effectLst/>
                          <a:latin typeface="Calibri" panose="020F0502020204030204" pitchFamily="34" charset="0"/>
                        </a:rPr>
                        <a:t>20-24MAY19</a:t>
                      </a:r>
                    </a:p>
                  </a:txBody>
                  <a:tcPr marL="0" marR="0" marT="0" marB="0"/>
                </a:tc>
                <a:tc>
                  <a:txBody>
                    <a:bodyPr/>
                    <a:lstStyle/>
                    <a:p>
                      <a:pPr algn="l" fontAlgn="t"/>
                      <a:endParaRPr lang="en-GB" sz="1100" b="0" i="0" u="none" strike="noStrike">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6350" marR="6350" marT="6350" marB="0"/>
                </a:tc>
                <a:tc>
                  <a:txBody>
                    <a:bodyPr/>
                    <a:lstStyle/>
                    <a:p>
                      <a:pPr algn="ctr" fontAlgn="t"/>
                      <a:r>
                        <a:rPr lang="en-GB" sz="1100" b="0" i="0" u="none" strike="noStrike">
                          <a:solidFill>
                            <a:srgbClr val="000000"/>
                          </a:solidFill>
                          <a:effectLst/>
                          <a:latin typeface="Calibri" panose="020F0502020204030204" pitchFamily="34" charset="0"/>
                        </a:rPr>
                        <a:t>19</a:t>
                      </a:r>
                    </a:p>
                  </a:txBody>
                  <a:tcPr marL="0" marR="0" marT="0" marB="0" anchor="ctr"/>
                </a:tc>
                <a:tc>
                  <a:txBody>
                    <a:bodyPr/>
                    <a:lstStyle/>
                    <a:p>
                      <a:pPr algn="ctr" fontAlgn="t"/>
                      <a:r>
                        <a:rPr lang="en-GB" sz="1100" b="0" i="0" u="none" strike="noStrike">
                          <a:solidFill>
                            <a:srgbClr val="000000"/>
                          </a:solidFill>
                          <a:effectLst/>
                          <a:latin typeface="Calibri" panose="020F0502020204030204" pitchFamily="34" charset="0"/>
                        </a:rPr>
                        <a:t>19</a:t>
                      </a: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358627030"/>
                  </a:ext>
                </a:extLst>
              </a:tr>
              <a:tr h="175537">
                <a:tc>
                  <a:txBody>
                    <a:bodyPr/>
                    <a:lstStyle/>
                    <a:p>
                      <a:pPr algn="l" fontAlgn="t"/>
                      <a:r>
                        <a:rPr lang="en-GB" sz="1100" b="0" i="0" u="none" strike="noStrike">
                          <a:solidFill>
                            <a:srgbClr val="000000"/>
                          </a:solidFill>
                          <a:effectLst/>
                          <a:latin typeface="Calibri" panose="020F0502020204030204" pitchFamily="34" charset="0"/>
                        </a:rPr>
                        <a:t>ALTTC</a:t>
                      </a:r>
                    </a:p>
                  </a:txBody>
                  <a:tcPr marL="0" marR="0" marT="0" marB="0"/>
                </a:tc>
                <a:tc>
                  <a:txBody>
                    <a:bodyPr/>
                    <a:lstStyle/>
                    <a:p>
                      <a:pPr algn="l" fontAlgn="t"/>
                      <a:r>
                        <a:rPr lang="en-US" sz="1100" b="0" i="0" u="none" strike="noStrike">
                          <a:solidFill>
                            <a:srgbClr val="000000"/>
                          </a:solidFill>
                          <a:effectLst/>
                          <a:latin typeface="Calibri" panose="020F0502020204030204" pitchFamily="34" charset="0"/>
                        </a:rPr>
                        <a:t>Broadband Network Security: Challenges &amp; Solutions</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face-to-face</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26-30AUG19</a:t>
                      </a:r>
                    </a:p>
                  </a:txBody>
                  <a:tcPr marL="0" marR="0" marT="0" marB="0"/>
                </a:tc>
                <a:tc>
                  <a:txBody>
                    <a:bodyPr/>
                    <a:lstStyle/>
                    <a:p>
                      <a:pPr algn="l" fontAlgn="t"/>
                      <a:endParaRPr lang="en-GB" sz="1100" b="0" i="0" u="none" strike="noStrike" dirty="0">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6350" marR="6350" marT="6350" marB="0"/>
                </a:tc>
                <a:tc>
                  <a:txBody>
                    <a:bodyPr/>
                    <a:lstStyle/>
                    <a:p>
                      <a:pPr algn="ctr" fontAlgn="t"/>
                      <a:r>
                        <a:rPr lang="en-GB" sz="1100" b="0" i="0" u="none" strike="noStrike">
                          <a:solidFill>
                            <a:srgbClr val="000000"/>
                          </a:solidFill>
                          <a:effectLst/>
                          <a:latin typeface="Calibri" panose="020F0502020204030204" pitchFamily="34" charset="0"/>
                        </a:rPr>
                        <a:t>10</a:t>
                      </a:r>
                    </a:p>
                  </a:txBody>
                  <a:tcPr marL="0" marR="0" marT="0" marB="0" anchor="ctr"/>
                </a:tc>
                <a:tc>
                  <a:txBody>
                    <a:bodyPr/>
                    <a:lstStyle/>
                    <a:p>
                      <a:pPr algn="ctr" fontAlgn="t"/>
                      <a:r>
                        <a:rPr lang="en-GB" sz="1100" b="0" i="0" u="none" strike="noStrike">
                          <a:solidFill>
                            <a:srgbClr val="000000"/>
                          </a:solidFill>
                          <a:effectLst/>
                          <a:latin typeface="Calibri" panose="020F0502020204030204" pitchFamily="34" charset="0"/>
                        </a:rPr>
                        <a:t>10</a:t>
                      </a: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1659629286"/>
                  </a:ext>
                </a:extLst>
              </a:tr>
              <a:tr h="169334">
                <a:tc>
                  <a:txBody>
                    <a:bodyPr/>
                    <a:lstStyle/>
                    <a:p>
                      <a:pPr algn="l" fontAlgn="t"/>
                      <a:r>
                        <a:rPr lang="en-GB" sz="1100" b="0" i="0" u="none" strike="noStrike" dirty="0">
                          <a:solidFill>
                            <a:srgbClr val="000000"/>
                          </a:solidFill>
                          <a:effectLst/>
                          <a:latin typeface="Calibri" panose="020F0502020204030204" pitchFamily="34" charset="0"/>
                        </a:rPr>
                        <a:t>ALTTC</a:t>
                      </a:r>
                    </a:p>
                  </a:txBody>
                  <a:tcPr marL="0" marR="0" marT="0" marB="0"/>
                </a:tc>
                <a:tc>
                  <a:txBody>
                    <a:bodyPr/>
                    <a:lstStyle/>
                    <a:p>
                      <a:pPr algn="l" fontAlgn="t"/>
                      <a:r>
                        <a:rPr lang="en-US" sz="1100" b="0" i="0" u="none" strike="noStrike" dirty="0">
                          <a:solidFill>
                            <a:srgbClr val="000000"/>
                          </a:solidFill>
                          <a:effectLst/>
                          <a:latin typeface="Calibri" panose="020F0502020204030204" pitchFamily="34" charset="0"/>
                        </a:rPr>
                        <a:t>IoT Applications and IoT Security Aspects</a:t>
                      </a:r>
                    </a:p>
                  </a:txBody>
                  <a:tcPr marL="0" marR="0" marT="0" marB="0"/>
                </a:tc>
                <a:tc>
                  <a:txBody>
                    <a:bodyPr/>
                    <a:lstStyle/>
                    <a:p>
                      <a:pPr algn="l" fontAlgn="t"/>
                      <a:r>
                        <a:rPr lang="en-GB" sz="1100" b="0" i="0" u="none" strike="noStrike">
                          <a:solidFill>
                            <a:srgbClr val="000000"/>
                          </a:solidFill>
                          <a:effectLst/>
                          <a:latin typeface="Calibri" panose="020F0502020204030204" pitchFamily="34" charset="0"/>
                        </a:rPr>
                        <a:t>face-to-face</a:t>
                      </a:r>
                    </a:p>
                  </a:txBody>
                  <a:tcPr marL="0" marR="0" marT="0" marB="0"/>
                </a:tc>
                <a:tc>
                  <a:txBody>
                    <a:bodyPr/>
                    <a:lstStyle/>
                    <a:p>
                      <a:pPr algn="l" fontAlgn="t"/>
                      <a:r>
                        <a:rPr lang="en-GB" sz="1100" b="0" i="0" u="none" strike="noStrike">
                          <a:solidFill>
                            <a:srgbClr val="000000"/>
                          </a:solidFill>
                          <a:effectLst/>
                          <a:latin typeface="Calibri" panose="020F0502020204030204" pitchFamily="34" charset="0"/>
                        </a:rPr>
                        <a:t>9-13DEC19</a:t>
                      </a:r>
                    </a:p>
                  </a:txBody>
                  <a:tcPr marL="0" marR="0" marT="0" marB="0"/>
                </a:tc>
                <a:tc>
                  <a:txBody>
                    <a:bodyPr/>
                    <a:lstStyle/>
                    <a:p>
                      <a:pPr algn="l" fontAlgn="t"/>
                      <a:endParaRPr lang="en-GB" sz="1100" b="0" i="0" u="none" strike="noStrike">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6350" marR="6350" marT="6350" marB="0"/>
                </a:tc>
                <a:tc>
                  <a:txBody>
                    <a:bodyPr/>
                    <a:lstStyle/>
                    <a:p>
                      <a:pPr algn="ctr" fontAlgn="t"/>
                      <a:r>
                        <a:rPr lang="en-GB" sz="1100" b="0" i="0" u="none" strike="noStrike">
                          <a:solidFill>
                            <a:srgbClr val="000000"/>
                          </a:solidFill>
                          <a:effectLst/>
                          <a:latin typeface="Calibri" panose="020F0502020204030204" pitchFamily="34" charset="0"/>
                        </a:rPr>
                        <a:t>30</a:t>
                      </a:r>
                    </a:p>
                  </a:txBody>
                  <a:tcPr marL="0" marR="0" marT="0" marB="0" anchor="ctr"/>
                </a:tc>
                <a:tc>
                  <a:txBody>
                    <a:bodyPr/>
                    <a:lstStyle/>
                    <a:p>
                      <a:pPr algn="ctr" fontAlgn="t"/>
                      <a:r>
                        <a:rPr lang="en-US" sz="1100" b="0" i="0" u="none" strike="noStrike" dirty="0">
                          <a:solidFill>
                            <a:srgbClr val="FF0000"/>
                          </a:solidFill>
                          <a:effectLst/>
                          <a:latin typeface="Calibri" panose="020F0502020204030204" pitchFamily="34" charset="0"/>
                        </a:rPr>
                        <a:t>30</a:t>
                      </a:r>
                      <a:r>
                        <a:rPr lang="en-US" sz="1100" b="0" i="0" u="none" strike="noStrike" dirty="0">
                          <a:solidFill>
                            <a:srgbClr val="FF0000"/>
                          </a:solidFill>
                          <a:effectLst/>
                          <a:latin typeface="Segoe UI Symbol" panose="020B0502040204020203" pitchFamily="34" charset="0"/>
                          <a:ea typeface="Segoe UI Symbol" panose="020B0502040204020203" pitchFamily="34" charset="0"/>
                        </a:rPr>
                        <a:t>*</a:t>
                      </a:r>
                      <a:endParaRPr lang="en-GB" sz="1100" b="0" i="0" u="none" strike="noStrike" dirty="0">
                        <a:solidFill>
                          <a:srgbClr val="FF0000"/>
                        </a:solidFill>
                        <a:effectLst/>
                        <a:latin typeface="Calibri" panose="020F0502020204030204" pitchFamily="34" charset="0"/>
                      </a:endParaRP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3882628102"/>
                  </a:ext>
                </a:extLst>
              </a:tr>
              <a:tr h="160866">
                <a:tc>
                  <a:txBody>
                    <a:bodyPr/>
                    <a:lstStyle/>
                    <a:p>
                      <a:pPr algn="l" fontAlgn="t"/>
                      <a:r>
                        <a:rPr lang="en-GB" sz="1100" b="0" i="0" u="none" strike="noStrike">
                          <a:solidFill>
                            <a:srgbClr val="000000"/>
                          </a:solidFill>
                          <a:effectLst/>
                          <a:latin typeface="Calibri" panose="020F0502020204030204" pitchFamily="34" charset="0"/>
                        </a:rPr>
                        <a:t>ALTTC</a:t>
                      </a:r>
                    </a:p>
                  </a:txBody>
                  <a:tcPr marL="0" marR="0" marT="0" marB="0"/>
                </a:tc>
                <a:tc>
                  <a:txBody>
                    <a:bodyPr/>
                    <a:lstStyle/>
                    <a:p>
                      <a:pPr algn="l" fontAlgn="t"/>
                      <a:r>
                        <a:rPr lang="en-GB" sz="1100" b="0" i="0" u="none" strike="noStrike">
                          <a:solidFill>
                            <a:srgbClr val="000000"/>
                          </a:solidFill>
                          <a:effectLst/>
                          <a:latin typeface="Calibri" panose="020F0502020204030204" pitchFamily="34" charset="0"/>
                        </a:rPr>
                        <a:t>Cybersecurity for Enterprises</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face-to-face</a:t>
                      </a:r>
                    </a:p>
                  </a:txBody>
                  <a:tcPr marL="0" marR="0" marT="0" marB="0"/>
                </a:tc>
                <a:tc>
                  <a:txBody>
                    <a:bodyPr/>
                    <a:lstStyle/>
                    <a:p>
                      <a:pPr algn="l" fontAlgn="t"/>
                      <a:r>
                        <a:rPr lang="en-GB" sz="1100" b="0" i="0" u="none" strike="noStrike">
                          <a:solidFill>
                            <a:srgbClr val="000000"/>
                          </a:solidFill>
                          <a:effectLst/>
                          <a:latin typeface="Calibri" panose="020F0502020204030204" pitchFamily="34" charset="0"/>
                        </a:rPr>
                        <a:t>10-15OCT19</a:t>
                      </a:r>
                    </a:p>
                  </a:txBody>
                  <a:tcPr marL="0" marR="0" marT="0" marB="0"/>
                </a:tc>
                <a:tc>
                  <a:txBody>
                    <a:bodyPr/>
                    <a:lstStyle/>
                    <a:p>
                      <a:pPr algn="l" fontAlgn="t"/>
                      <a:endParaRPr lang="en-GB" sz="1100" b="0" i="0" u="none" strike="noStrike">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6350" marR="6350" marT="6350" marB="0"/>
                </a:tc>
                <a:tc>
                  <a:txBody>
                    <a:bodyPr/>
                    <a:lstStyle/>
                    <a:p>
                      <a:pPr algn="ctr" fontAlgn="t"/>
                      <a:r>
                        <a:rPr lang="en-GB" sz="1100" b="0" i="0" u="none" strike="noStrike" dirty="0">
                          <a:solidFill>
                            <a:srgbClr val="000000"/>
                          </a:solidFill>
                          <a:effectLst/>
                          <a:latin typeface="Calibri" panose="020F0502020204030204" pitchFamily="34" charset="0"/>
                        </a:rPr>
                        <a:t>18</a:t>
                      </a:r>
                    </a:p>
                  </a:txBody>
                  <a:tcPr marL="0" marR="0" marT="0" marB="0" anchor="ct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FF0000"/>
                          </a:solidFill>
                          <a:effectLst/>
                          <a:latin typeface="Calibri" panose="020F0502020204030204" pitchFamily="34" charset="0"/>
                        </a:rPr>
                        <a:t>18</a:t>
                      </a:r>
                      <a:endParaRPr lang="en-GB" sz="1100" b="0" i="0" u="none" strike="noStrike" dirty="0">
                        <a:solidFill>
                          <a:srgbClr val="FF0000"/>
                        </a:solidFill>
                        <a:effectLst/>
                        <a:latin typeface="Calibri" panose="020F0502020204030204" pitchFamily="34" charset="0"/>
                      </a:endParaRP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1753100012"/>
                  </a:ext>
                </a:extLst>
              </a:tr>
              <a:tr h="122767">
                <a:tc>
                  <a:txBody>
                    <a:bodyPr/>
                    <a:lstStyle/>
                    <a:p>
                      <a:pPr algn="l" fontAlgn="t"/>
                      <a:r>
                        <a:rPr lang="en-GB" sz="1100" b="0" i="0" u="none" strike="noStrike" dirty="0">
                          <a:solidFill>
                            <a:srgbClr val="000000"/>
                          </a:solidFill>
                          <a:effectLst/>
                          <a:latin typeface="Calibri" panose="020F0502020204030204" pitchFamily="34" charset="0"/>
                        </a:rPr>
                        <a:t>ALTTC</a:t>
                      </a:r>
                    </a:p>
                  </a:txBody>
                  <a:tcPr marL="0" marR="0" marT="0" marB="0"/>
                </a:tc>
                <a:tc>
                  <a:txBody>
                    <a:bodyPr/>
                    <a:lstStyle/>
                    <a:p>
                      <a:pPr algn="l" fontAlgn="t"/>
                      <a:r>
                        <a:rPr lang="en-US" sz="1100" b="0" i="0" u="none" strike="noStrike">
                          <a:solidFill>
                            <a:srgbClr val="000000"/>
                          </a:solidFill>
                          <a:effectLst/>
                          <a:latin typeface="Calibri" panose="020F0502020204030204" pitchFamily="34" charset="0"/>
                        </a:rPr>
                        <a:t>Next Generation Broadband Network: Design, implementation and applications</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online</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25NOV-20DEC19</a:t>
                      </a:r>
                    </a:p>
                  </a:txBody>
                  <a:tcPr marL="0" marR="0" marT="0" marB="0"/>
                </a:tc>
                <a:tc>
                  <a:txBody>
                    <a:bodyPr/>
                    <a:lstStyle/>
                    <a:p>
                      <a:pPr algn="l" fontAlgn="t"/>
                      <a:endParaRPr lang="en-GB" sz="1100" b="0" i="0" u="none" strike="noStrike" dirty="0">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6350" marR="6350" marT="6350" marB="0"/>
                </a:tc>
                <a:tc>
                  <a:txBody>
                    <a:bodyPr/>
                    <a:lstStyle/>
                    <a:p>
                      <a:pPr algn="ctr" fontAlgn="t"/>
                      <a:r>
                        <a:rPr lang="en-GB" sz="1100" b="0" i="0" u="none" strike="noStrike" dirty="0">
                          <a:solidFill>
                            <a:srgbClr val="000000"/>
                          </a:solidFill>
                          <a:effectLst/>
                          <a:latin typeface="Calibri" panose="020F0502020204030204" pitchFamily="34" charset="0"/>
                        </a:rPr>
                        <a:t>5</a:t>
                      </a:r>
                    </a:p>
                  </a:txBody>
                  <a:tcPr marL="0" marR="0" marT="0" marB="0" anchor="ct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FF0000"/>
                          </a:solidFill>
                          <a:effectLst/>
                          <a:latin typeface="Calibri" panose="020F0502020204030204" pitchFamily="34" charset="0"/>
                        </a:rPr>
                        <a:t>5</a:t>
                      </a:r>
                      <a:endParaRPr lang="en-GB" sz="1100" b="0" i="0" u="none" strike="noStrike" dirty="0">
                        <a:solidFill>
                          <a:srgbClr val="FF0000"/>
                        </a:solidFill>
                        <a:effectLst/>
                        <a:latin typeface="Calibri" panose="020F0502020204030204" pitchFamily="34" charset="0"/>
                      </a:endParaRP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314021444"/>
                  </a:ext>
                </a:extLst>
              </a:tr>
              <a:tr h="143637">
                <a:tc>
                  <a:txBody>
                    <a:bodyPr/>
                    <a:lstStyle/>
                    <a:p>
                      <a:pPr algn="l" fontAlgn="t"/>
                      <a:r>
                        <a:rPr lang="en-GB" sz="1100" b="0" i="0" u="none" strike="noStrike" dirty="0">
                          <a:solidFill>
                            <a:srgbClr val="000000"/>
                          </a:solidFill>
                          <a:effectLst/>
                          <a:latin typeface="Calibri" panose="020F0502020204030204" pitchFamily="34" charset="0"/>
                        </a:rPr>
                        <a:t>ALTTC</a:t>
                      </a:r>
                    </a:p>
                  </a:txBody>
                  <a:tcPr marL="0" marR="0" marT="0" marB="0"/>
                </a:tc>
                <a:tc>
                  <a:txBody>
                    <a:bodyPr/>
                    <a:lstStyle/>
                    <a:p>
                      <a:pPr algn="l" fontAlgn="t"/>
                      <a:r>
                        <a:rPr lang="en-GB" sz="1100" b="0" i="0" u="none" strike="noStrike">
                          <a:solidFill>
                            <a:srgbClr val="000000"/>
                          </a:solidFill>
                          <a:effectLst/>
                          <a:latin typeface="Calibri" panose="020F0502020204030204" pitchFamily="34" charset="0"/>
                        </a:rPr>
                        <a:t>Cyber Network Defense &amp; Cyber Laws</a:t>
                      </a:r>
                    </a:p>
                  </a:txBody>
                  <a:tcPr marL="0" marR="0" marT="0" marB="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face-to-face</a:t>
                      </a:r>
                    </a:p>
                  </a:txBody>
                  <a:tcPr marL="0" marR="0" marT="0" marB="0"/>
                </a:tc>
                <a:tc>
                  <a:txBody>
                    <a:bodyPr/>
                    <a:lstStyle/>
                    <a:p>
                      <a:pPr algn="l" fontAlgn="t"/>
                      <a:r>
                        <a:rPr lang="en-GB" sz="1100" b="0" i="0" u="none" strike="noStrike">
                          <a:solidFill>
                            <a:srgbClr val="000000"/>
                          </a:solidFill>
                          <a:effectLst/>
                          <a:latin typeface="Calibri" panose="020F0502020204030204" pitchFamily="34" charset="0"/>
                        </a:rPr>
                        <a:t>16-20Dec19</a:t>
                      </a:r>
                    </a:p>
                  </a:txBody>
                  <a:tcPr marL="0" marR="0" marT="0" marB="0"/>
                </a:tc>
                <a:tc>
                  <a:txBody>
                    <a:bodyPr/>
                    <a:lstStyle/>
                    <a:p>
                      <a:pPr algn="l" fontAlgn="t"/>
                      <a:endParaRPr lang="en-GB" sz="1100" b="0" i="0" u="none" strike="noStrike">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0" marR="0" marT="0" marB="0"/>
                </a:tc>
                <a:tc>
                  <a:txBody>
                    <a:bodyPr/>
                    <a:lstStyle/>
                    <a:p>
                      <a:pPr algn="ctr" fontAlgn="t"/>
                      <a:r>
                        <a:rPr lang="en-GB" sz="1100" b="0" i="0" u="none" strike="noStrike">
                          <a:solidFill>
                            <a:srgbClr val="000000"/>
                          </a:solidFill>
                          <a:effectLst/>
                          <a:latin typeface="Calibri" panose="020F0502020204030204" pitchFamily="34" charset="0"/>
                        </a:rPr>
                        <a:t>11</a:t>
                      </a:r>
                    </a:p>
                  </a:txBody>
                  <a:tcPr marL="0" marR="0" marT="0" marB="0" anchor="ct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FF0000"/>
                          </a:solidFill>
                          <a:effectLst/>
                          <a:latin typeface="Calibri" panose="020F0502020204030204" pitchFamily="34" charset="0"/>
                        </a:rPr>
                        <a:t>11</a:t>
                      </a:r>
                      <a:endParaRPr lang="en-GB" sz="1100" b="0" i="0" u="none" strike="noStrike" dirty="0">
                        <a:solidFill>
                          <a:srgbClr val="FF0000"/>
                        </a:solidFill>
                        <a:effectLst/>
                        <a:latin typeface="Calibri" panose="020F0502020204030204" pitchFamily="34" charset="0"/>
                      </a:endParaRP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105156912"/>
                  </a:ext>
                </a:extLst>
              </a:tr>
              <a:tr h="109474">
                <a:tc>
                  <a:txBody>
                    <a:bodyPr/>
                    <a:lstStyle/>
                    <a:p>
                      <a:pPr algn="l" fontAlgn="t"/>
                      <a:r>
                        <a:rPr lang="en-GB" sz="1100" b="0" i="0" u="none" strike="noStrike">
                          <a:solidFill>
                            <a:srgbClr val="000000"/>
                          </a:solidFill>
                          <a:effectLst/>
                          <a:latin typeface="Calibri" panose="020F0502020204030204" pitchFamily="34" charset="0"/>
                        </a:rPr>
                        <a:t>ALTTC</a:t>
                      </a:r>
                    </a:p>
                  </a:txBody>
                  <a:tcPr marL="0" marR="0" marT="0" marB="0"/>
                </a:tc>
                <a:tc>
                  <a:txBody>
                    <a:bodyPr/>
                    <a:lstStyle/>
                    <a:p>
                      <a:pPr algn="l" fontAlgn="t"/>
                      <a:r>
                        <a:rPr lang="en-US" sz="1100" b="0" i="0" u="none" strike="noStrike">
                          <a:solidFill>
                            <a:srgbClr val="000000"/>
                          </a:solidFill>
                          <a:effectLst/>
                          <a:latin typeface="Calibri" panose="020F0502020204030204" pitchFamily="34" charset="0"/>
                        </a:rPr>
                        <a:t>IoT: Technological Aspects and Implementation</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online</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16-27Dec19</a:t>
                      </a:r>
                    </a:p>
                  </a:txBody>
                  <a:tcPr marL="0" marR="0" marT="0" marB="0"/>
                </a:tc>
                <a:tc>
                  <a:txBody>
                    <a:bodyPr/>
                    <a:lstStyle/>
                    <a:p>
                      <a:pPr algn="l" fontAlgn="t"/>
                      <a:endParaRPr lang="en-GB" sz="1100" b="0" i="0" u="none" strike="noStrike" dirty="0">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0" marR="0" marT="0" marB="0"/>
                </a:tc>
                <a:tc>
                  <a:txBody>
                    <a:bodyPr/>
                    <a:lstStyle/>
                    <a:p>
                      <a:pPr algn="ctr" fontAlgn="t"/>
                      <a:r>
                        <a:rPr lang="en-US" sz="1100" b="0" i="0" u="none" strike="noStrike" dirty="0">
                          <a:solidFill>
                            <a:srgbClr val="000000"/>
                          </a:solidFill>
                          <a:effectLst/>
                          <a:latin typeface="Calibri" panose="020F0502020204030204" pitchFamily="34" charset="0"/>
                        </a:rPr>
                        <a:t>1</a:t>
                      </a:r>
                      <a:endParaRPr lang="en-GB" sz="11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FF0000"/>
                          </a:solidFill>
                          <a:effectLst/>
                          <a:latin typeface="Calibri" panose="020F0502020204030204" pitchFamily="34" charset="0"/>
                        </a:rPr>
                        <a:t>1</a:t>
                      </a:r>
                      <a:endParaRPr lang="en-GB" sz="1100" b="0" i="0" u="none" strike="noStrike" dirty="0">
                        <a:solidFill>
                          <a:srgbClr val="FF0000"/>
                        </a:solidFill>
                        <a:effectLst/>
                        <a:latin typeface="Calibri" panose="020F0502020204030204" pitchFamily="34" charset="0"/>
                      </a:endParaRP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433495141"/>
                  </a:ext>
                </a:extLst>
              </a:tr>
              <a:tr h="151511">
                <a:tc>
                  <a:txBody>
                    <a:bodyPr/>
                    <a:lstStyle/>
                    <a:p>
                      <a:pPr algn="l" fontAlgn="t"/>
                      <a:r>
                        <a:rPr lang="en-GB" sz="1100" b="0" i="0" u="none" strike="noStrike" dirty="0">
                          <a:solidFill>
                            <a:srgbClr val="000000"/>
                          </a:solidFill>
                          <a:effectLst/>
                          <a:latin typeface="Calibri" panose="020F0502020204030204" pitchFamily="34" charset="0"/>
                        </a:rPr>
                        <a:t>CAICT</a:t>
                      </a:r>
                    </a:p>
                  </a:txBody>
                  <a:tcPr marL="0" marR="0" marT="0" marB="0"/>
                </a:tc>
                <a:tc>
                  <a:txBody>
                    <a:bodyPr/>
                    <a:lstStyle/>
                    <a:p>
                      <a:pPr algn="l" fontAlgn="t"/>
                      <a:r>
                        <a:rPr lang="it-IT" sz="1100" b="0" i="0" u="none" strike="noStrike" dirty="0">
                          <a:solidFill>
                            <a:srgbClr val="000000"/>
                          </a:solidFill>
                          <a:effectLst/>
                          <a:latin typeface="Calibri" panose="020F0502020204030204" pitchFamily="34" charset="0"/>
                        </a:rPr>
                        <a:t>Conformity &amp; Interoperability (C&amp;I) in 5G</a:t>
                      </a:r>
                    </a:p>
                  </a:txBody>
                  <a:tcPr marL="0" marR="0" marT="0" marB="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online</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15APR-11MAY19</a:t>
                      </a:r>
                    </a:p>
                  </a:txBody>
                  <a:tcPr marL="0" marR="0" marT="0" marB="0"/>
                </a:tc>
                <a:tc>
                  <a:txBody>
                    <a:bodyPr/>
                    <a:lstStyle/>
                    <a:p>
                      <a:pPr algn="l" fontAlgn="t"/>
                      <a:endParaRPr lang="en-GB" sz="1100" b="0" i="0" u="none" strike="noStrike" dirty="0">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0" marR="0" marT="0" marB="0"/>
                </a:tc>
                <a:tc>
                  <a:txBody>
                    <a:bodyPr/>
                    <a:lstStyle/>
                    <a:p>
                      <a:pPr algn="ctr" fontAlgn="t"/>
                      <a:r>
                        <a:rPr lang="en-GB" sz="1100" b="0" i="0" u="none" strike="noStrike" dirty="0">
                          <a:solidFill>
                            <a:srgbClr val="000000"/>
                          </a:solidFill>
                          <a:effectLst/>
                          <a:latin typeface="Calibri" panose="020F0502020204030204" pitchFamily="34" charset="0"/>
                        </a:rPr>
                        <a:t>91</a:t>
                      </a:r>
                    </a:p>
                  </a:txBody>
                  <a:tcPr marL="0" marR="0" marT="0" marB="0" anchor="ctr"/>
                </a:tc>
                <a:tc>
                  <a:txBody>
                    <a:bodyPr/>
                    <a:lstStyle/>
                    <a:p>
                      <a:pPr algn="ctr" fontAlgn="t"/>
                      <a:r>
                        <a:rPr lang="en-GB" sz="1100" b="0" i="0" u="none" strike="noStrike" dirty="0">
                          <a:solidFill>
                            <a:srgbClr val="000000"/>
                          </a:solidFill>
                          <a:effectLst/>
                          <a:latin typeface="Calibri" panose="020F0502020204030204" pitchFamily="34" charset="0"/>
                        </a:rPr>
                        <a:t>58</a:t>
                      </a: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805738195"/>
                  </a:ext>
                </a:extLst>
              </a:tr>
              <a:tr h="110067">
                <a:tc>
                  <a:txBody>
                    <a:bodyPr/>
                    <a:lstStyle/>
                    <a:p>
                      <a:pPr algn="l" fontAlgn="t"/>
                      <a:r>
                        <a:rPr lang="en-GB" sz="1100" b="0" i="0" u="none" strike="noStrike">
                          <a:solidFill>
                            <a:srgbClr val="000000"/>
                          </a:solidFill>
                          <a:effectLst/>
                          <a:latin typeface="Calibri" panose="020F0502020204030204" pitchFamily="34" charset="0"/>
                        </a:rPr>
                        <a:t>CAICT</a:t>
                      </a:r>
                    </a:p>
                  </a:txBody>
                  <a:tcPr marL="0" marR="0" marT="0" marB="0"/>
                </a:tc>
                <a:tc>
                  <a:txBody>
                    <a:bodyPr/>
                    <a:lstStyle/>
                    <a:p>
                      <a:pPr algn="l" fontAlgn="t"/>
                      <a:r>
                        <a:rPr lang="en-GB" sz="1100" b="0" i="0" u="none" strike="noStrike">
                          <a:solidFill>
                            <a:srgbClr val="000000"/>
                          </a:solidFill>
                          <a:effectLst/>
                          <a:latin typeface="Calibri" panose="020F0502020204030204" pitchFamily="34" charset="0"/>
                        </a:rPr>
                        <a:t>5G and ICT Applications</a:t>
                      </a:r>
                    </a:p>
                  </a:txBody>
                  <a:tcPr marL="0" marR="0" marT="0" marB="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online</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17JUN-10JUL19</a:t>
                      </a:r>
                    </a:p>
                  </a:txBody>
                  <a:tcPr marL="0" marR="0" marT="0" marB="0"/>
                </a:tc>
                <a:tc>
                  <a:txBody>
                    <a:bodyPr/>
                    <a:lstStyle/>
                    <a:p>
                      <a:pPr algn="l" fontAlgn="t"/>
                      <a:endParaRPr lang="en-GB" sz="1100" b="0" i="0" u="none" strike="noStrike">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0" marR="0" marT="0" marB="0"/>
                </a:tc>
                <a:tc>
                  <a:txBody>
                    <a:bodyPr/>
                    <a:lstStyle/>
                    <a:p>
                      <a:pPr algn="ctr" fontAlgn="t"/>
                      <a:r>
                        <a:rPr lang="en-GB" sz="1100" b="0" i="0" u="none" strike="noStrike">
                          <a:solidFill>
                            <a:srgbClr val="000000"/>
                          </a:solidFill>
                          <a:effectLst/>
                          <a:latin typeface="Calibri" panose="020F0502020204030204" pitchFamily="34" charset="0"/>
                        </a:rPr>
                        <a:t>47</a:t>
                      </a:r>
                    </a:p>
                  </a:txBody>
                  <a:tcPr marL="0" marR="0" marT="0" marB="0" anchor="ctr"/>
                </a:tc>
                <a:tc>
                  <a:txBody>
                    <a:bodyPr/>
                    <a:lstStyle/>
                    <a:p>
                      <a:pPr algn="ctr" fontAlgn="t"/>
                      <a:r>
                        <a:rPr lang="en-GB" sz="1100" b="0" i="0" u="none" strike="noStrike" dirty="0">
                          <a:solidFill>
                            <a:srgbClr val="000000"/>
                          </a:solidFill>
                          <a:effectLst/>
                          <a:latin typeface="Calibri" panose="020F0502020204030204" pitchFamily="34" charset="0"/>
                        </a:rPr>
                        <a:t>29</a:t>
                      </a: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977236925"/>
                  </a:ext>
                </a:extLst>
              </a:tr>
              <a:tr h="143637">
                <a:tc>
                  <a:txBody>
                    <a:bodyPr/>
                    <a:lstStyle/>
                    <a:p>
                      <a:pPr algn="l" fontAlgn="t"/>
                      <a:r>
                        <a:rPr lang="en-GB" sz="1100" b="0" i="0" u="none" strike="noStrike">
                          <a:solidFill>
                            <a:srgbClr val="000000"/>
                          </a:solidFill>
                          <a:effectLst/>
                          <a:latin typeface="Calibri" panose="020F0502020204030204" pitchFamily="34" charset="0"/>
                        </a:rPr>
                        <a:t>CAICT</a:t>
                      </a:r>
                    </a:p>
                  </a:txBody>
                  <a:tcPr marL="0" marR="0" marT="0" marB="0"/>
                </a:tc>
                <a:tc>
                  <a:txBody>
                    <a:bodyPr/>
                    <a:lstStyle/>
                    <a:p>
                      <a:pPr algn="l" fontAlgn="t"/>
                      <a:r>
                        <a:rPr lang="en-US" sz="1100" b="0" i="0" u="none" strike="noStrike">
                          <a:solidFill>
                            <a:srgbClr val="000000"/>
                          </a:solidFill>
                          <a:effectLst/>
                          <a:latin typeface="Calibri" panose="020F0502020204030204" pitchFamily="34" charset="0"/>
                        </a:rPr>
                        <a:t>Conformity and Interoperability relating to Smart City </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face-to-face</a:t>
                      </a:r>
                    </a:p>
                  </a:txBody>
                  <a:tcPr marL="0" marR="0" marT="0" marB="0"/>
                </a:tc>
                <a:tc>
                  <a:txBody>
                    <a:bodyPr/>
                    <a:lstStyle/>
                    <a:p>
                      <a:pPr algn="l" fontAlgn="t"/>
                      <a:r>
                        <a:rPr lang="en-GB" sz="1100" b="0" i="0" u="none" strike="noStrike">
                          <a:solidFill>
                            <a:srgbClr val="000000"/>
                          </a:solidFill>
                          <a:effectLst/>
                          <a:latin typeface="Calibri" panose="020F0502020204030204" pitchFamily="34" charset="0"/>
                        </a:rPr>
                        <a:t>18-21SEP19</a:t>
                      </a:r>
                    </a:p>
                  </a:txBody>
                  <a:tcPr marL="0" marR="0" marT="0" marB="0"/>
                </a:tc>
                <a:tc>
                  <a:txBody>
                    <a:bodyPr/>
                    <a:lstStyle/>
                    <a:p>
                      <a:pPr algn="l" fontAlgn="t"/>
                      <a:endParaRPr lang="en-GB" sz="1100" b="0" i="0" u="none" strike="noStrike" dirty="0">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0" marR="0" marT="0" marB="0"/>
                </a:tc>
                <a:tc>
                  <a:txBody>
                    <a:bodyPr/>
                    <a:lstStyle/>
                    <a:p>
                      <a:pPr algn="ctr" fontAlgn="t"/>
                      <a:r>
                        <a:rPr lang="en-GB" sz="1100" b="0" i="0" u="none" strike="noStrike">
                          <a:solidFill>
                            <a:srgbClr val="000000"/>
                          </a:solidFill>
                          <a:effectLst/>
                          <a:latin typeface="Calibri" panose="020F0502020204030204" pitchFamily="34" charset="0"/>
                        </a:rPr>
                        <a:t>30</a:t>
                      </a:r>
                    </a:p>
                  </a:txBody>
                  <a:tcPr marL="0" marR="0" marT="0" marB="0" anchor="ctr"/>
                </a:tc>
                <a:tc>
                  <a:txBody>
                    <a:bodyPr/>
                    <a:lstStyle/>
                    <a:p>
                      <a:pPr algn="ctr" fontAlgn="t"/>
                      <a:r>
                        <a:rPr lang="en-GB" sz="1100" b="0" i="0" u="none" strike="noStrike">
                          <a:solidFill>
                            <a:srgbClr val="000000"/>
                          </a:solidFill>
                          <a:effectLst/>
                          <a:latin typeface="Calibri" panose="020F0502020204030204" pitchFamily="34" charset="0"/>
                        </a:rPr>
                        <a:t>30</a:t>
                      </a: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1479854805"/>
                  </a:ext>
                </a:extLst>
              </a:tr>
              <a:tr h="117941">
                <a:tc>
                  <a:txBody>
                    <a:bodyPr/>
                    <a:lstStyle/>
                    <a:p>
                      <a:pPr algn="l" fontAlgn="t"/>
                      <a:r>
                        <a:rPr lang="en-GB" sz="1100" b="0" i="0" u="none" strike="noStrike">
                          <a:solidFill>
                            <a:srgbClr val="000000"/>
                          </a:solidFill>
                          <a:effectLst/>
                          <a:latin typeface="Calibri" panose="020F0502020204030204" pitchFamily="34" charset="0"/>
                        </a:rPr>
                        <a:t>CAICT</a:t>
                      </a:r>
                    </a:p>
                  </a:txBody>
                  <a:tcPr marL="0" marR="0" marT="0" marB="0"/>
                </a:tc>
                <a:tc>
                  <a:txBody>
                    <a:bodyPr/>
                    <a:lstStyle/>
                    <a:p>
                      <a:pPr algn="l" fontAlgn="t"/>
                      <a:r>
                        <a:rPr lang="en-US" sz="1100" b="0" i="0" u="none" strike="noStrike">
                          <a:solidFill>
                            <a:srgbClr val="000000"/>
                          </a:solidFill>
                          <a:effectLst/>
                          <a:latin typeface="Calibri" panose="020F0502020204030204" pitchFamily="34" charset="0"/>
                        </a:rPr>
                        <a:t> ICT Application relating to Smart City </a:t>
                      </a:r>
                    </a:p>
                  </a:txBody>
                  <a:tcPr marL="0" marR="0" marT="0" marB="0"/>
                </a:tc>
                <a:tc>
                  <a:txBody>
                    <a:bodyPr/>
                    <a:lstStyle/>
                    <a:p>
                      <a:pPr algn="l" fontAlgn="t"/>
                      <a:r>
                        <a:rPr lang="en-GB" sz="1100" b="0" i="0" u="none" strike="noStrike">
                          <a:solidFill>
                            <a:srgbClr val="000000"/>
                          </a:solidFill>
                          <a:effectLst/>
                          <a:latin typeface="Calibri" panose="020F0502020204030204" pitchFamily="34" charset="0"/>
                        </a:rPr>
                        <a:t>face-to-face</a:t>
                      </a:r>
                    </a:p>
                  </a:txBody>
                  <a:tcPr marL="0" marR="0" marT="0" marB="0"/>
                </a:tc>
                <a:tc>
                  <a:txBody>
                    <a:bodyPr/>
                    <a:lstStyle/>
                    <a:p>
                      <a:pPr algn="l" fontAlgn="t"/>
                      <a:r>
                        <a:rPr lang="en-GB" sz="1100" b="0" i="0" u="none" strike="noStrike">
                          <a:solidFill>
                            <a:srgbClr val="000000"/>
                          </a:solidFill>
                          <a:effectLst/>
                          <a:latin typeface="Calibri" panose="020F0502020204030204" pitchFamily="34" charset="0"/>
                        </a:rPr>
                        <a:t>21-24SEP19</a:t>
                      </a:r>
                    </a:p>
                  </a:txBody>
                  <a:tcPr marL="0" marR="0" marT="0" marB="0"/>
                </a:tc>
                <a:tc>
                  <a:txBody>
                    <a:bodyPr/>
                    <a:lstStyle/>
                    <a:p>
                      <a:pPr algn="l" fontAlgn="t"/>
                      <a:endParaRPr lang="en-GB" sz="1100" b="0" i="0" u="none" strike="noStrike">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0" marR="0" marT="0" marB="0"/>
                </a:tc>
                <a:tc>
                  <a:txBody>
                    <a:bodyPr/>
                    <a:lstStyle/>
                    <a:p>
                      <a:pPr algn="ctr" fontAlgn="t"/>
                      <a:r>
                        <a:rPr lang="en-GB" sz="1100" b="0" i="0" u="none" strike="noStrike">
                          <a:solidFill>
                            <a:srgbClr val="000000"/>
                          </a:solidFill>
                          <a:effectLst/>
                          <a:latin typeface="Calibri" panose="020F0502020204030204" pitchFamily="34" charset="0"/>
                        </a:rPr>
                        <a:t>34</a:t>
                      </a:r>
                    </a:p>
                  </a:txBody>
                  <a:tcPr marL="0" marR="0" marT="0" marB="0" anchor="ctr"/>
                </a:tc>
                <a:tc>
                  <a:txBody>
                    <a:bodyPr/>
                    <a:lstStyle/>
                    <a:p>
                      <a:pPr algn="ctr" fontAlgn="t"/>
                      <a:r>
                        <a:rPr lang="en-GB" sz="1100" b="0" i="0" u="none" strike="noStrike">
                          <a:solidFill>
                            <a:srgbClr val="000000"/>
                          </a:solidFill>
                          <a:effectLst/>
                          <a:latin typeface="Calibri" panose="020F0502020204030204" pitchFamily="34" charset="0"/>
                        </a:rPr>
                        <a:t>26</a:t>
                      </a: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3302817173"/>
                  </a:ext>
                </a:extLst>
              </a:tr>
              <a:tr h="138811">
                <a:tc>
                  <a:txBody>
                    <a:bodyPr/>
                    <a:lstStyle/>
                    <a:p>
                      <a:pPr algn="l" fontAlgn="t"/>
                      <a:r>
                        <a:rPr lang="en-GB" sz="1100" b="0" i="0" u="none" strike="noStrike" dirty="0">
                          <a:solidFill>
                            <a:srgbClr val="000000"/>
                          </a:solidFill>
                          <a:effectLst/>
                          <a:latin typeface="Calibri" panose="020F0502020204030204" pitchFamily="34" charset="0"/>
                        </a:rPr>
                        <a:t>IOT Academy</a:t>
                      </a:r>
                    </a:p>
                  </a:txBody>
                  <a:tcPr marL="0" marR="0" marT="0" marB="0"/>
                </a:tc>
                <a:tc>
                  <a:txBody>
                    <a:bodyPr/>
                    <a:lstStyle/>
                    <a:p>
                      <a:pPr algn="l" fontAlgn="t"/>
                      <a:r>
                        <a:rPr lang="en-US" sz="1100" b="0" i="0" u="none" strike="noStrike" dirty="0">
                          <a:solidFill>
                            <a:srgbClr val="000000"/>
                          </a:solidFill>
                          <a:effectLst/>
                          <a:latin typeface="Calibri" panose="020F0502020204030204" pitchFamily="34" charset="0"/>
                        </a:rPr>
                        <a:t>IOT Security Challenges and Solutions</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online</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26AUG-06SEP19</a:t>
                      </a:r>
                    </a:p>
                  </a:txBody>
                  <a:tcPr marL="0" marR="0" marT="0" marB="0"/>
                </a:tc>
                <a:tc>
                  <a:txBody>
                    <a:bodyPr/>
                    <a:lstStyle/>
                    <a:p>
                      <a:pPr algn="l" fontAlgn="t"/>
                      <a:endParaRPr lang="en-GB" sz="1100" b="0" i="0" u="none" strike="noStrike" dirty="0">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0" marR="0" marT="0" marB="0"/>
                </a:tc>
                <a:tc>
                  <a:txBody>
                    <a:bodyPr/>
                    <a:lstStyle/>
                    <a:p>
                      <a:pPr algn="ctr" fontAlgn="t"/>
                      <a:r>
                        <a:rPr lang="en-GB" sz="1100" b="0" i="0" u="none" strike="noStrike" dirty="0">
                          <a:solidFill>
                            <a:srgbClr val="000000"/>
                          </a:solidFill>
                          <a:effectLst/>
                          <a:latin typeface="Calibri" panose="020F0502020204030204" pitchFamily="34" charset="0"/>
                        </a:rPr>
                        <a:t>59</a:t>
                      </a:r>
                    </a:p>
                  </a:txBody>
                  <a:tcPr marL="0" marR="0" marT="0" marB="0" anchor="ctr"/>
                </a:tc>
                <a:tc>
                  <a:txBody>
                    <a:bodyPr/>
                    <a:lstStyle/>
                    <a:p>
                      <a:pPr algn="ctr" fontAlgn="t"/>
                      <a:r>
                        <a:rPr lang="en-GB" sz="1100" b="0" i="0" u="none" strike="noStrike" dirty="0">
                          <a:solidFill>
                            <a:srgbClr val="000000"/>
                          </a:solidFill>
                          <a:effectLst/>
                          <a:latin typeface="Calibri" panose="020F0502020204030204" pitchFamily="34" charset="0"/>
                        </a:rPr>
                        <a:t>49</a:t>
                      </a: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549022880"/>
                  </a:ext>
                </a:extLst>
              </a:tr>
              <a:tr h="132567">
                <a:tc>
                  <a:txBody>
                    <a:bodyPr/>
                    <a:lstStyle/>
                    <a:p>
                      <a:pPr algn="l" fontAlgn="t"/>
                      <a:r>
                        <a:rPr lang="en-GB" sz="1100" b="0" i="0" u="none" strike="noStrike" dirty="0">
                          <a:solidFill>
                            <a:srgbClr val="000000"/>
                          </a:solidFill>
                          <a:effectLst/>
                          <a:latin typeface="Calibri" panose="020F0502020204030204" pitchFamily="34" charset="0"/>
                        </a:rPr>
                        <a:t>IOT Academy</a:t>
                      </a:r>
                    </a:p>
                  </a:txBody>
                  <a:tcPr marL="0" marR="0" marT="0" marB="0"/>
                </a:tc>
                <a:tc>
                  <a:txBody>
                    <a:bodyPr/>
                    <a:lstStyle/>
                    <a:p>
                      <a:pPr algn="l" fontAlgn="t"/>
                      <a:r>
                        <a:rPr lang="en-US" sz="1100" b="0" i="0" u="none" strike="noStrike">
                          <a:solidFill>
                            <a:srgbClr val="000000"/>
                          </a:solidFill>
                          <a:effectLst/>
                          <a:latin typeface="Calibri" panose="020F0502020204030204" pitchFamily="34" charset="0"/>
                        </a:rPr>
                        <a:t>Building IOT Solutions for Energy and Water Resource Management</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online</a:t>
                      </a:r>
                    </a:p>
                  </a:txBody>
                  <a:tcPr marL="0" marR="0" marT="0" marB="0"/>
                </a:tc>
                <a:tc>
                  <a:txBody>
                    <a:bodyPr/>
                    <a:lstStyle/>
                    <a:p>
                      <a:pPr algn="l" fontAlgn="t"/>
                      <a:r>
                        <a:rPr lang="en-GB" sz="1100" b="0" i="0" u="none" strike="noStrike">
                          <a:solidFill>
                            <a:srgbClr val="000000"/>
                          </a:solidFill>
                          <a:effectLst/>
                          <a:latin typeface="Calibri" panose="020F0502020204030204" pitchFamily="34" charset="0"/>
                        </a:rPr>
                        <a:t>16-27DEC19</a:t>
                      </a:r>
                    </a:p>
                  </a:txBody>
                  <a:tcPr marL="0" marR="0" marT="0" marB="0"/>
                </a:tc>
                <a:tc>
                  <a:txBody>
                    <a:bodyPr/>
                    <a:lstStyle/>
                    <a:p>
                      <a:pPr algn="l" fontAlgn="t"/>
                      <a:endParaRPr lang="en-GB" sz="1100" b="0" i="0" u="none" strike="noStrike">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0" marR="0" marT="0" marB="0"/>
                </a:tc>
                <a:tc>
                  <a:txBody>
                    <a:bodyPr/>
                    <a:lstStyle/>
                    <a:p>
                      <a:pPr algn="ctr" fontAlgn="t"/>
                      <a:r>
                        <a:rPr lang="en-GB" sz="1100" b="0" i="0" u="none" strike="noStrike">
                          <a:solidFill>
                            <a:srgbClr val="000000"/>
                          </a:solidFill>
                          <a:effectLst/>
                          <a:latin typeface="Calibri" panose="020F0502020204030204" pitchFamily="34" charset="0"/>
                        </a:rPr>
                        <a:t>42</a:t>
                      </a:r>
                    </a:p>
                  </a:txBody>
                  <a:tcPr marL="0" marR="0" marT="0" marB="0" anchor="ctr"/>
                </a:tc>
                <a:tc>
                  <a:txBody>
                    <a:bodyPr/>
                    <a:lstStyle/>
                    <a:p>
                      <a:pPr algn="ctr" fontAlgn="t"/>
                      <a:r>
                        <a:rPr lang="en-GB" sz="1100" b="0" i="0" u="none" strike="noStrike">
                          <a:solidFill>
                            <a:srgbClr val="000000"/>
                          </a:solidFill>
                          <a:effectLst/>
                          <a:latin typeface="Calibri" panose="020F0502020204030204" pitchFamily="34" charset="0"/>
                        </a:rPr>
                        <a:t>37</a:t>
                      </a: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965465383"/>
                  </a:ext>
                </a:extLst>
              </a:tr>
              <a:tr h="132567">
                <a:tc>
                  <a:txBody>
                    <a:bodyPr/>
                    <a:lstStyle/>
                    <a:p>
                      <a:pPr algn="l" fontAlgn="t"/>
                      <a:r>
                        <a:rPr lang="en-GB" sz="1100" b="0" i="0" u="none" strike="noStrike" dirty="0">
                          <a:solidFill>
                            <a:srgbClr val="000000"/>
                          </a:solidFill>
                          <a:effectLst/>
                          <a:latin typeface="Calibri" panose="020F0502020204030204" pitchFamily="34" charset="0"/>
                        </a:rPr>
                        <a:t>NIA</a:t>
                      </a:r>
                    </a:p>
                  </a:txBody>
                  <a:tcPr marL="0" marR="0" marT="0" marB="0"/>
                </a:tc>
                <a:tc>
                  <a:txBody>
                    <a:bodyPr/>
                    <a:lstStyle/>
                    <a:p>
                      <a:pPr algn="l" fontAlgn="t"/>
                      <a:r>
                        <a:rPr lang="en-US" sz="1100" b="0" i="0" u="none" strike="noStrike" dirty="0">
                          <a:solidFill>
                            <a:srgbClr val="000000"/>
                          </a:solidFill>
                          <a:effectLst/>
                          <a:latin typeface="Calibri" panose="020F0502020204030204" pitchFamily="34" charset="0"/>
                        </a:rPr>
                        <a:t>Smart Sustainable City driven by Data, Network and AI Technologies</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face-to-face</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15-18JUL19</a:t>
                      </a:r>
                    </a:p>
                  </a:txBody>
                  <a:tcPr marL="0" marR="0" marT="0" marB="0"/>
                </a:tc>
                <a:tc>
                  <a:txBody>
                    <a:bodyPr/>
                    <a:lstStyle/>
                    <a:p>
                      <a:pPr algn="l" fontAlgn="t"/>
                      <a:endParaRPr lang="en-GB" sz="1100" b="0" i="0" u="none" strike="noStrike" dirty="0">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0" marR="0" marT="0" marB="0"/>
                </a:tc>
                <a:tc>
                  <a:txBody>
                    <a:bodyPr/>
                    <a:lstStyle/>
                    <a:p>
                      <a:pPr algn="ctr" fontAlgn="t"/>
                      <a:r>
                        <a:rPr lang="en-GB" sz="1100" b="0" i="0" u="none" strike="noStrike" dirty="0">
                          <a:solidFill>
                            <a:srgbClr val="000000"/>
                          </a:solidFill>
                          <a:effectLst/>
                          <a:latin typeface="Calibri" panose="020F0502020204030204" pitchFamily="34" charset="0"/>
                        </a:rPr>
                        <a:t>24</a:t>
                      </a:r>
                    </a:p>
                  </a:txBody>
                  <a:tcPr marL="0" marR="0" marT="0" marB="0" anchor="ctr"/>
                </a:tc>
                <a:tc>
                  <a:txBody>
                    <a:bodyPr/>
                    <a:lstStyle/>
                    <a:p>
                      <a:pPr algn="ctr" fontAlgn="t"/>
                      <a:r>
                        <a:rPr lang="en-GB" sz="1100" b="0" i="0" u="none" strike="noStrike" dirty="0">
                          <a:solidFill>
                            <a:srgbClr val="000000"/>
                          </a:solidFill>
                          <a:effectLst/>
                          <a:latin typeface="Calibri" panose="020F0502020204030204" pitchFamily="34" charset="0"/>
                        </a:rPr>
                        <a:t>20</a:t>
                      </a: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436874636"/>
                  </a:ext>
                </a:extLst>
              </a:tr>
              <a:tr h="132567">
                <a:tc>
                  <a:txBody>
                    <a:bodyPr/>
                    <a:lstStyle/>
                    <a:p>
                      <a:pPr algn="l" fontAlgn="t"/>
                      <a:r>
                        <a:rPr lang="en-GB" sz="1100" b="0" i="0" u="none" strike="noStrike">
                          <a:solidFill>
                            <a:srgbClr val="000000"/>
                          </a:solidFill>
                          <a:effectLst/>
                          <a:latin typeface="Calibri" panose="020F0502020204030204" pitchFamily="34" charset="0"/>
                        </a:rPr>
                        <a:t>NIA</a:t>
                      </a:r>
                    </a:p>
                  </a:txBody>
                  <a:tcPr marL="0" marR="0" marT="0" marB="0"/>
                </a:tc>
                <a:tc>
                  <a:txBody>
                    <a:bodyPr/>
                    <a:lstStyle/>
                    <a:p>
                      <a:pPr algn="l" fontAlgn="t"/>
                      <a:r>
                        <a:rPr lang="en-US" sz="1100" b="0" i="0" u="none" strike="noStrike">
                          <a:solidFill>
                            <a:srgbClr val="000000"/>
                          </a:solidFill>
                          <a:effectLst/>
                          <a:latin typeface="Calibri" panose="020F0502020204030204" pitchFamily="34" charset="0"/>
                        </a:rPr>
                        <a:t>Artificial Intelligence Overview and Applications</a:t>
                      </a:r>
                    </a:p>
                  </a:txBody>
                  <a:tcPr marL="0" marR="0" marT="0" marB="0"/>
                </a:tc>
                <a:tc>
                  <a:txBody>
                    <a:bodyPr/>
                    <a:lstStyle/>
                    <a:p>
                      <a:pPr algn="l" fontAlgn="t"/>
                      <a:r>
                        <a:rPr lang="en-GB" sz="1100" b="0" i="0" u="none" strike="noStrike">
                          <a:solidFill>
                            <a:srgbClr val="000000"/>
                          </a:solidFill>
                          <a:effectLst/>
                          <a:latin typeface="Calibri" panose="020F0502020204030204" pitchFamily="34" charset="0"/>
                        </a:rPr>
                        <a:t>face-to-face</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16-19SEP19</a:t>
                      </a:r>
                    </a:p>
                  </a:txBody>
                  <a:tcPr marL="0" marR="0" marT="0" marB="0"/>
                </a:tc>
                <a:tc>
                  <a:txBody>
                    <a:bodyPr/>
                    <a:lstStyle/>
                    <a:p>
                      <a:pPr algn="l" fontAlgn="t"/>
                      <a:endParaRPr lang="en-GB" sz="1100" b="0" i="0" u="none" strike="noStrike">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0" marR="0" marT="0" marB="0"/>
                </a:tc>
                <a:tc>
                  <a:txBody>
                    <a:bodyPr/>
                    <a:lstStyle/>
                    <a:p>
                      <a:pPr algn="ctr" fontAlgn="t"/>
                      <a:r>
                        <a:rPr lang="en-GB" sz="1100" b="0" i="0" u="none" strike="noStrike">
                          <a:solidFill>
                            <a:srgbClr val="000000"/>
                          </a:solidFill>
                          <a:effectLst/>
                          <a:latin typeface="Calibri" panose="020F0502020204030204" pitchFamily="34" charset="0"/>
                        </a:rPr>
                        <a:t>47</a:t>
                      </a:r>
                    </a:p>
                  </a:txBody>
                  <a:tcPr marL="0" marR="0" marT="0" marB="0" anchor="ctr"/>
                </a:tc>
                <a:tc>
                  <a:txBody>
                    <a:bodyPr/>
                    <a:lstStyle/>
                    <a:p>
                      <a:pPr algn="ctr" fontAlgn="t"/>
                      <a:r>
                        <a:rPr lang="en-GB" sz="1100" b="0" i="0" u="none" strike="noStrike">
                          <a:solidFill>
                            <a:srgbClr val="000000"/>
                          </a:solidFill>
                          <a:effectLst/>
                          <a:latin typeface="Calibri" panose="020F0502020204030204" pitchFamily="34" charset="0"/>
                        </a:rPr>
                        <a:t>34</a:t>
                      </a: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2752" marR="2752" marT="2752" marB="0" anchor="ctr"/>
                </a:tc>
                <a:extLst>
                  <a:ext uri="{0D108BD9-81ED-4DB2-BD59-A6C34878D82A}">
                    <a16:rowId xmlns:a16="http://schemas.microsoft.com/office/drawing/2014/main" val="1251643543"/>
                  </a:ext>
                </a:extLst>
              </a:tr>
              <a:tr h="132567">
                <a:tc>
                  <a:txBody>
                    <a:bodyPr/>
                    <a:lstStyle/>
                    <a:p>
                      <a:pPr algn="l" fontAlgn="t"/>
                      <a:r>
                        <a:rPr lang="en-GB" sz="1100" b="0" i="0" u="none" strike="noStrike" dirty="0">
                          <a:solidFill>
                            <a:srgbClr val="000000"/>
                          </a:solidFill>
                          <a:effectLst/>
                          <a:latin typeface="Calibri" panose="020F0502020204030204" pitchFamily="34" charset="0"/>
                        </a:rPr>
                        <a:t>NIA</a:t>
                      </a:r>
                    </a:p>
                  </a:txBody>
                  <a:tcPr marL="0" marR="0" marT="0" marB="0"/>
                </a:tc>
                <a:tc>
                  <a:txBody>
                    <a:bodyPr/>
                    <a:lstStyle/>
                    <a:p>
                      <a:pPr algn="l" fontAlgn="t"/>
                      <a:r>
                        <a:rPr lang="en-US" sz="1100" b="0" i="0" u="none" strike="noStrike">
                          <a:solidFill>
                            <a:srgbClr val="000000"/>
                          </a:solidFill>
                          <a:effectLst/>
                          <a:latin typeface="Calibri" panose="020F0502020204030204" pitchFamily="34" charset="0"/>
                        </a:rPr>
                        <a:t>Digital Transformation and Digital Government</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online</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4-29NOV19</a:t>
                      </a:r>
                    </a:p>
                  </a:txBody>
                  <a:tcPr marL="0" marR="0" marT="0" marB="0"/>
                </a:tc>
                <a:tc>
                  <a:txBody>
                    <a:bodyPr/>
                    <a:lstStyle/>
                    <a:p>
                      <a:pPr algn="l" fontAlgn="t"/>
                      <a:endParaRPr lang="en-GB" sz="1100" b="0" i="0" u="none" strike="noStrike">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0" marR="0" marT="0" marB="0"/>
                </a:tc>
                <a:tc>
                  <a:txBody>
                    <a:bodyPr/>
                    <a:lstStyle/>
                    <a:p>
                      <a:pPr algn="ctr" fontAlgn="t"/>
                      <a:r>
                        <a:rPr lang="en-GB" sz="1100" b="0" i="0" u="none" strike="noStrike" dirty="0">
                          <a:solidFill>
                            <a:srgbClr val="000000"/>
                          </a:solidFill>
                          <a:effectLst/>
                          <a:latin typeface="Calibri" panose="020F0502020204030204" pitchFamily="34" charset="0"/>
                        </a:rPr>
                        <a:t>122</a:t>
                      </a:r>
                    </a:p>
                  </a:txBody>
                  <a:tcPr marL="0" marR="0" marT="0" marB="0" anchor="ctr"/>
                </a:tc>
                <a:tc>
                  <a:txBody>
                    <a:bodyPr/>
                    <a:lstStyle/>
                    <a:p>
                      <a:pPr algn="ctr" fontAlgn="t"/>
                      <a:r>
                        <a:rPr lang="en-GB" sz="1100" b="0" i="0" u="none" strike="noStrike">
                          <a:solidFill>
                            <a:srgbClr val="000000"/>
                          </a:solidFill>
                          <a:effectLst/>
                          <a:latin typeface="Calibri" panose="020F0502020204030204" pitchFamily="34" charset="0"/>
                        </a:rPr>
                        <a:t>41</a:t>
                      </a: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3218241389"/>
                  </a:ext>
                </a:extLst>
              </a:tr>
              <a:tr h="116163">
                <a:tc>
                  <a:txBody>
                    <a:bodyPr/>
                    <a:lstStyle/>
                    <a:p>
                      <a:pPr algn="l" fontAlgn="t"/>
                      <a:r>
                        <a:rPr lang="en-GB" sz="1100" b="0" i="0" u="none" strike="noStrike">
                          <a:solidFill>
                            <a:srgbClr val="000000"/>
                          </a:solidFill>
                          <a:effectLst/>
                          <a:latin typeface="Calibri" panose="020F0502020204030204" pitchFamily="34" charset="0"/>
                        </a:rPr>
                        <a:t>SRMC</a:t>
                      </a:r>
                    </a:p>
                  </a:txBody>
                  <a:tcPr marL="0" marR="0" marT="0" marB="0"/>
                </a:tc>
                <a:tc>
                  <a:txBody>
                    <a:bodyPr/>
                    <a:lstStyle/>
                    <a:p>
                      <a:pPr algn="l" fontAlgn="t"/>
                      <a:r>
                        <a:rPr lang="en-US" sz="1100" b="0" i="0" u="none" strike="noStrike">
                          <a:solidFill>
                            <a:srgbClr val="000000"/>
                          </a:solidFill>
                          <a:effectLst/>
                          <a:latin typeface="Calibri" panose="020F0502020204030204" pitchFamily="34" charset="0"/>
                        </a:rPr>
                        <a:t>Spectrum Management and IMT 2020 Radio Technology Application</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face-to-face</a:t>
                      </a:r>
                    </a:p>
                  </a:txBody>
                  <a:tcPr marL="0" marR="0" marT="0" marB="0"/>
                </a:tc>
                <a:tc>
                  <a:txBody>
                    <a:bodyPr/>
                    <a:lstStyle/>
                    <a:p>
                      <a:pPr algn="l" fontAlgn="t"/>
                      <a:r>
                        <a:rPr lang="en-GB" sz="1100" b="0" i="0" u="none" strike="noStrike">
                          <a:solidFill>
                            <a:srgbClr val="000000"/>
                          </a:solidFill>
                          <a:effectLst/>
                          <a:latin typeface="Calibri" panose="020F0502020204030204" pitchFamily="34" charset="0"/>
                        </a:rPr>
                        <a:t>17-21JUNE2019</a:t>
                      </a:r>
                    </a:p>
                  </a:txBody>
                  <a:tcPr marL="0" marR="0" marT="0" marB="0"/>
                </a:tc>
                <a:tc>
                  <a:txBody>
                    <a:bodyPr/>
                    <a:lstStyle/>
                    <a:p>
                      <a:pPr algn="l" fontAlgn="t"/>
                      <a:endParaRPr lang="en-GB" sz="1100" b="0" i="0" u="none" strike="noStrike" dirty="0">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0" marR="0" marT="0" marB="0"/>
                </a:tc>
                <a:tc>
                  <a:txBody>
                    <a:bodyPr/>
                    <a:lstStyle/>
                    <a:p>
                      <a:pPr algn="ctr" fontAlgn="t"/>
                      <a:r>
                        <a:rPr lang="en-GB" sz="1100" b="0" i="0" u="none" strike="noStrike">
                          <a:solidFill>
                            <a:srgbClr val="000000"/>
                          </a:solidFill>
                          <a:effectLst/>
                          <a:latin typeface="Calibri" panose="020F0502020204030204" pitchFamily="34" charset="0"/>
                        </a:rPr>
                        <a:t>35</a:t>
                      </a:r>
                    </a:p>
                  </a:txBody>
                  <a:tcPr marL="0" marR="0" marT="0" marB="0" anchor="ctr"/>
                </a:tc>
                <a:tc>
                  <a:txBody>
                    <a:bodyPr/>
                    <a:lstStyle/>
                    <a:p>
                      <a:pPr algn="ctr" fontAlgn="t"/>
                      <a:r>
                        <a:rPr lang="en-GB" sz="1100" b="0" i="0" u="none" strike="noStrike">
                          <a:solidFill>
                            <a:srgbClr val="000000"/>
                          </a:solidFill>
                          <a:effectLst/>
                          <a:latin typeface="Calibri" panose="020F0502020204030204" pitchFamily="34" charset="0"/>
                        </a:rPr>
                        <a:t>34</a:t>
                      </a: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519211151"/>
                  </a:ext>
                </a:extLst>
              </a:tr>
              <a:tr h="132567">
                <a:tc>
                  <a:txBody>
                    <a:bodyPr/>
                    <a:lstStyle/>
                    <a:p>
                      <a:pPr algn="l" fontAlgn="t"/>
                      <a:r>
                        <a:rPr lang="en-GB" sz="1100" b="0" i="0" u="none" strike="noStrike" dirty="0">
                          <a:solidFill>
                            <a:srgbClr val="000000"/>
                          </a:solidFill>
                          <a:effectLst/>
                          <a:latin typeface="Calibri" panose="020F0502020204030204" pitchFamily="34" charset="0"/>
                        </a:rPr>
                        <a:t>SRMC</a:t>
                      </a:r>
                    </a:p>
                  </a:txBody>
                  <a:tcPr marL="0" marR="0" marT="0" marB="0"/>
                </a:tc>
                <a:tc>
                  <a:txBody>
                    <a:bodyPr/>
                    <a:lstStyle/>
                    <a:p>
                      <a:pPr algn="l" fontAlgn="t"/>
                      <a:r>
                        <a:rPr lang="en-GB" sz="1100" b="0" i="0" u="none" strike="noStrike">
                          <a:solidFill>
                            <a:srgbClr val="000000"/>
                          </a:solidFill>
                          <a:effectLst/>
                          <a:latin typeface="Calibri" panose="020F0502020204030204" pitchFamily="34" charset="0"/>
                        </a:rPr>
                        <a:t>Spectrum Engineering and IMT2020</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online</a:t>
                      </a:r>
                    </a:p>
                  </a:txBody>
                  <a:tcPr marL="0" marR="0" marT="0" marB="0"/>
                </a:tc>
                <a:tc>
                  <a:txBody>
                    <a:bodyPr/>
                    <a:lstStyle/>
                    <a:p>
                      <a:pPr algn="l" fontAlgn="t"/>
                      <a:r>
                        <a:rPr lang="en-GB" sz="1100" b="0" i="0" u="none" strike="noStrike">
                          <a:solidFill>
                            <a:srgbClr val="000000"/>
                          </a:solidFill>
                          <a:effectLst/>
                          <a:latin typeface="Calibri" panose="020F0502020204030204" pitchFamily="34" charset="0"/>
                        </a:rPr>
                        <a:t>1-19JUL19</a:t>
                      </a:r>
                    </a:p>
                  </a:txBody>
                  <a:tcPr marL="0" marR="0" marT="0" marB="0"/>
                </a:tc>
                <a:tc>
                  <a:txBody>
                    <a:bodyPr/>
                    <a:lstStyle/>
                    <a:p>
                      <a:pPr algn="l" fontAlgn="t"/>
                      <a:endParaRPr lang="en-GB" sz="1100" b="0" i="0" u="none" strike="noStrike" dirty="0">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0" marR="0" marT="0" marB="0"/>
                </a:tc>
                <a:tc>
                  <a:txBody>
                    <a:bodyPr/>
                    <a:lstStyle/>
                    <a:p>
                      <a:pPr algn="ctr" fontAlgn="t"/>
                      <a:r>
                        <a:rPr lang="en-GB" sz="1100" b="0" i="0" u="none" strike="noStrike" dirty="0">
                          <a:solidFill>
                            <a:srgbClr val="000000"/>
                          </a:solidFill>
                          <a:effectLst/>
                          <a:latin typeface="Calibri" panose="020F0502020204030204" pitchFamily="34" charset="0"/>
                        </a:rPr>
                        <a:t>88</a:t>
                      </a:r>
                    </a:p>
                  </a:txBody>
                  <a:tcPr marL="0" marR="0" marT="0" marB="0" anchor="ctr"/>
                </a:tc>
                <a:tc>
                  <a:txBody>
                    <a:bodyPr/>
                    <a:lstStyle/>
                    <a:p>
                      <a:pPr algn="ctr" fontAlgn="t"/>
                      <a:r>
                        <a:rPr lang="en-GB" sz="1100" b="0" i="0" u="none" strike="noStrike">
                          <a:solidFill>
                            <a:srgbClr val="000000"/>
                          </a:solidFill>
                          <a:effectLst/>
                          <a:latin typeface="Calibri" panose="020F0502020204030204" pitchFamily="34" charset="0"/>
                        </a:rPr>
                        <a:t>59</a:t>
                      </a: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1509936418"/>
                  </a:ext>
                </a:extLst>
              </a:tr>
              <a:tr h="132567">
                <a:tc>
                  <a:txBody>
                    <a:bodyPr/>
                    <a:lstStyle/>
                    <a:p>
                      <a:pPr algn="l" fontAlgn="t"/>
                      <a:r>
                        <a:rPr lang="en-GB" sz="1100" b="0" i="0" u="none" strike="noStrike" dirty="0">
                          <a:solidFill>
                            <a:srgbClr val="000000"/>
                          </a:solidFill>
                          <a:effectLst/>
                          <a:latin typeface="Calibri" panose="020F0502020204030204" pitchFamily="34" charset="0"/>
                        </a:rPr>
                        <a:t>UTM</a:t>
                      </a:r>
                    </a:p>
                  </a:txBody>
                  <a:tcPr marL="0" marR="0" marT="0" marB="0"/>
                </a:tc>
                <a:tc>
                  <a:txBody>
                    <a:bodyPr/>
                    <a:lstStyle/>
                    <a:p>
                      <a:pPr algn="l" fontAlgn="t"/>
                      <a:r>
                        <a:rPr lang="en-US" sz="1100" b="0" i="0" u="none" strike="noStrike" dirty="0">
                          <a:solidFill>
                            <a:srgbClr val="000000"/>
                          </a:solidFill>
                          <a:effectLst/>
                          <a:latin typeface="Calibri" panose="020F0502020204030204" pitchFamily="34" charset="0"/>
                        </a:rPr>
                        <a:t>Fifth Generation (5G) Technology: State-of-the-Art, Opportunities and </a:t>
                      </a:r>
                      <a:r>
                        <a:rPr lang="en-US" sz="1100" b="0" i="0" u="none" strike="noStrike" dirty="0" err="1">
                          <a:solidFill>
                            <a:srgbClr val="000000"/>
                          </a:solidFill>
                          <a:effectLst/>
                          <a:latin typeface="Calibri" panose="020F0502020204030204" pitchFamily="34" charset="0"/>
                        </a:rPr>
                        <a:t>Challeges</a:t>
                      </a:r>
                      <a:endParaRPr lang="en-US" sz="11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face-to-face</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15-17OCT19</a:t>
                      </a:r>
                    </a:p>
                  </a:txBody>
                  <a:tcPr marL="0" marR="0" marT="0" marB="0"/>
                </a:tc>
                <a:tc>
                  <a:txBody>
                    <a:bodyPr/>
                    <a:lstStyle/>
                    <a:p>
                      <a:pPr algn="l" fontAlgn="t"/>
                      <a:endParaRPr lang="en-GB" sz="1100" b="0" i="0" u="none" strike="noStrike" dirty="0">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0" marR="0" marT="0" marB="0"/>
                </a:tc>
                <a:tc>
                  <a:txBody>
                    <a:bodyPr/>
                    <a:lstStyle/>
                    <a:p>
                      <a:pPr algn="ctr" fontAlgn="t"/>
                      <a:r>
                        <a:rPr lang="en-GB" sz="1100" b="0" i="0" u="none" strike="noStrike" dirty="0">
                          <a:solidFill>
                            <a:srgbClr val="000000"/>
                          </a:solidFill>
                          <a:effectLst/>
                          <a:latin typeface="Calibri" panose="020F0502020204030204" pitchFamily="34" charset="0"/>
                        </a:rPr>
                        <a:t>28</a:t>
                      </a:r>
                    </a:p>
                  </a:txBody>
                  <a:tcPr marL="0" marR="0" marT="0" marB="0" anchor="ctr"/>
                </a:tc>
                <a:tc>
                  <a:txBody>
                    <a:bodyPr/>
                    <a:lstStyle/>
                    <a:p>
                      <a:pPr algn="ctr" fontAlgn="t"/>
                      <a:r>
                        <a:rPr lang="en-GB" sz="1100" b="0" i="0" u="none" strike="noStrike" dirty="0">
                          <a:solidFill>
                            <a:srgbClr val="000000"/>
                          </a:solidFill>
                          <a:effectLst/>
                          <a:latin typeface="Calibri" panose="020F0502020204030204" pitchFamily="34" charset="0"/>
                        </a:rPr>
                        <a:t>28</a:t>
                      </a: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1671339416"/>
                  </a:ext>
                </a:extLst>
              </a:tr>
              <a:tr h="132567">
                <a:tc>
                  <a:txBody>
                    <a:bodyPr/>
                    <a:lstStyle/>
                    <a:p>
                      <a:pPr algn="l" fontAlgn="t"/>
                      <a:r>
                        <a:rPr lang="en-GB" sz="1100" b="0" i="0" u="none" strike="noStrike" dirty="0">
                          <a:solidFill>
                            <a:srgbClr val="000000"/>
                          </a:solidFill>
                          <a:effectLst/>
                          <a:latin typeface="Calibri" panose="020F0502020204030204" pitchFamily="34" charset="0"/>
                        </a:rPr>
                        <a:t>UTM</a:t>
                      </a:r>
                    </a:p>
                  </a:txBody>
                  <a:tcPr marL="0" marR="0" marT="0" marB="0"/>
                </a:tc>
                <a:tc>
                  <a:txBody>
                    <a:bodyPr/>
                    <a:lstStyle/>
                    <a:p>
                      <a:pPr algn="l" fontAlgn="t"/>
                      <a:r>
                        <a:rPr lang="en-US" sz="1100" b="0" i="0" u="none" strike="noStrike" dirty="0">
                          <a:solidFill>
                            <a:srgbClr val="000000"/>
                          </a:solidFill>
                          <a:effectLst/>
                          <a:latin typeface="Calibri" panose="020F0502020204030204" pitchFamily="34" charset="0"/>
                        </a:rPr>
                        <a:t>Human exposure to Radio Frequency Electromagnetic Fields</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face-to-face</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3-5DEC19</a:t>
                      </a:r>
                    </a:p>
                  </a:txBody>
                  <a:tcPr marL="0" marR="0" marT="0" marB="0"/>
                </a:tc>
                <a:tc>
                  <a:txBody>
                    <a:bodyPr/>
                    <a:lstStyle/>
                    <a:p>
                      <a:pPr algn="l" fontAlgn="t"/>
                      <a:endParaRPr lang="en-GB" sz="1100" b="0" i="0" u="none" strike="noStrike" dirty="0">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0" marR="0" marT="0" marB="0"/>
                </a:tc>
                <a:tc>
                  <a:txBody>
                    <a:bodyPr/>
                    <a:lstStyle/>
                    <a:p>
                      <a:pPr algn="ctr" fontAlgn="t"/>
                      <a:r>
                        <a:rPr lang="en-GB" sz="1100" b="0" i="0" u="none" strike="noStrike" dirty="0">
                          <a:solidFill>
                            <a:srgbClr val="000000"/>
                          </a:solidFill>
                          <a:effectLst/>
                          <a:latin typeface="Calibri" panose="020F0502020204030204" pitchFamily="34" charset="0"/>
                        </a:rPr>
                        <a:t>13</a:t>
                      </a:r>
                    </a:p>
                  </a:txBody>
                  <a:tcPr marL="0" marR="0" marT="0" marB="0" anchor="ctr"/>
                </a:tc>
                <a:tc>
                  <a:txBody>
                    <a:bodyPr/>
                    <a:lstStyle/>
                    <a:p>
                      <a:pPr algn="ctr" fontAlgn="t"/>
                      <a:r>
                        <a:rPr lang="en-GB" sz="1100" b="0" i="0" u="none" strike="noStrike">
                          <a:solidFill>
                            <a:srgbClr val="000000"/>
                          </a:solidFill>
                          <a:effectLst/>
                          <a:latin typeface="Calibri" panose="020F0502020204030204" pitchFamily="34" charset="0"/>
                        </a:rPr>
                        <a:t>13</a:t>
                      </a: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4117029467"/>
                  </a:ext>
                </a:extLst>
              </a:tr>
              <a:tr h="132567">
                <a:tc>
                  <a:txBody>
                    <a:bodyPr/>
                    <a:lstStyle/>
                    <a:p>
                      <a:pPr algn="l" fontAlgn="t"/>
                      <a:r>
                        <a:rPr lang="en-GB" sz="1100" b="0" i="0" u="none" strike="noStrike" dirty="0">
                          <a:solidFill>
                            <a:srgbClr val="000000"/>
                          </a:solidFill>
                          <a:effectLst/>
                          <a:latin typeface="Calibri" panose="020F0502020204030204" pitchFamily="34" charset="0"/>
                        </a:rPr>
                        <a:t>UTM</a:t>
                      </a:r>
                    </a:p>
                  </a:txBody>
                  <a:tcPr marL="0" marR="0" marT="0" marB="0"/>
                </a:tc>
                <a:tc>
                  <a:txBody>
                    <a:bodyPr/>
                    <a:lstStyle/>
                    <a:p>
                      <a:pPr algn="l" fontAlgn="t"/>
                      <a:r>
                        <a:rPr lang="en-US" sz="1100" b="0" i="0" u="none" strike="noStrike" dirty="0">
                          <a:solidFill>
                            <a:srgbClr val="000000"/>
                          </a:solidFill>
                          <a:effectLst/>
                          <a:latin typeface="Calibri" panose="020F0502020204030204" pitchFamily="34" charset="0"/>
                        </a:rPr>
                        <a:t>Traffic engineering and advanced wireless network planning</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face-to-face</a:t>
                      </a:r>
                    </a:p>
                  </a:txBody>
                  <a:tcPr marL="0" marR="0" marT="0" marB="0"/>
                </a:tc>
                <a:tc>
                  <a:txBody>
                    <a:bodyPr/>
                    <a:lstStyle/>
                    <a:p>
                      <a:pPr algn="l" fontAlgn="t"/>
                      <a:r>
                        <a:rPr lang="en-GB" sz="1100" b="0" i="0" u="none" strike="noStrike" dirty="0">
                          <a:solidFill>
                            <a:srgbClr val="000000"/>
                          </a:solidFill>
                          <a:effectLst/>
                          <a:latin typeface="Calibri" panose="020F0502020204030204" pitchFamily="34" charset="0"/>
                        </a:rPr>
                        <a:t>30SEP-3OCT19</a:t>
                      </a:r>
                    </a:p>
                  </a:txBody>
                  <a:tcPr marL="0" marR="0" marT="0" marB="0"/>
                </a:tc>
                <a:tc>
                  <a:txBody>
                    <a:bodyPr/>
                    <a:lstStyle/>
                    <a:p>
                      <a:pPr algn="l" fontAlgn="t"/>
                      <a:endParaRPr lang="en-GB" sz="1100" b="0" i="0" u="none" strike="noStrike" dirty="0">
                        <a:solidFill>
                          <a:srgbClr val="000000"/>
                        </a:solidFill>
                        <a:effectLst/>
                        <a:latin typeface="Calibri" panose="020F0502020204030204" pitchFamily="34" charset="0"/>
                      </a:endParaRPr>
                    </a:p>
                  </a:txBody>
                  <a:tcPr marL="0" marR="0" marT="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implemented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0" marR="0" marT="0" marB="0"/>
                </a:tc>
                <a:tc>
                  <a:txBody>
                    <a:bodyPr/>
                    <a:lstStyle/>
                    <a:p>
                      <a:pPr algn="ctr" fontAlgn="t"/>
                      <a:r>
                        <a:rPr lang="en-GB" sz="1100" b="0" i="0" u="none" strike="noStrike" dirty="0">
                          <a:solidFill>
                            <a:srgbClr val="000000"/>
                          </a:solidFill>
                          <a:effectLst/>
                          <a:latin typeface="Calibri" panose="020F0502020204030204" pitchFamily="34" charset="0"/>
                        </a:rPr>
                        <a:t>53</a:t>
                      </a:r>
                    </a:p>
                  </a:txBody>
                  <a:tcPr marL="0" marR="0" marT="0" marB="0" anchor="ctr"/>
                </a:tc>
                <a:tc>
                  <a:txBody>
                    <a:bodyPr/>
                    <a:lstStyle/>
                    <a:p>
                      <a:pPr algn="ctr" fontAlgn="t"/>
                      <a:r>
                        <a:rPr lang="en-GB" sz="1100" b="0" i="0" u="none" strike="noStrike" dirty="0">
                          <a:solidFill>
                            <a:srgbClr val="000000"/>
                          </a:solidFill>
                          <a:effectLst/>
                          <a:latin typeface="Calibri" panose="020F0502020204030204" pitchFamily="34" charset="0"/>
                        </a:rPr>
                        <a:t>33</a:t>
                      </a:r>
                    </a:p>
                  </a:txBody>
                  <a:tcPr marL="0" marR="0" marT="0" marB="0"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rPr>
                        <a:t>Submitted</a:t>
                      </a:r>
                      <a:endPar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3954228126"/>
                  </a:ext>
                </a:extLst>
              </a:tr>
            </a:tbl>
          </a:graphicData>
        </a:graphic>
      </p:graphicFrame>
      <p:sp>
        <p:nvSpPr>
          <p:cNvPr id="8" name="TextBox 7">
            <a:extLst>
              <a:ext uri="{FF2B5EF4-FFF2-40B4-BE49-F238E27FC236}">
                <a16:creationId xmlns:a16="http://schemas.microsoft.com/office/drawing/2014/main" id="{26837E35-9963-4930-B184-8002C609E972}"/>
              </a:ext>
            </a:extLst>
          </p:cNvPr>
          <p:cNvSpPr txBox="1"/>
          <p:nvPr/>
        </p:nvSpPr>
        <p:spPr>
          <a:xfrm>
            <a:off x="4556166" y="598724"/>
            <a:ext cx="7242134" cy="646331"/>
          </a:xfrm>
          <a:prstGeom prst="rect">
            <a:avLst/>
          </a:prstGeom>
          <a:noFill/>
        </p:spPr>
        <p:txBody>
          <a:bodyPr wrap="square">
            <a:spAutoFit/>
          </a:bodyPr>
          <a:lstStyle/>
          <a:p>
            <a:r>
              <a:rPr lang="en-US" sz="1800" b="1" dirty="0">
                <a:latin typeface="Roboto" panose="02000000000000000000" pitchFamily="2" charset="0"/>
              </a:rPr>
              <a:t>22 Trainings Planned / 22 Trainings Implemented </a:t>
            </a:r>
          </a:p>
          <a:p>
            <a:r>
              <a:rPr lang="en-US" b="1" dirty="0">
                <a:latin typeface="Roboto" panose="02000000000000000000" pitchFamily="2" charset="0"/>
              </a:rPr>
              <a:t>866</a:t>
            </a:r>
            <a:r>
              <a:rPr lang="en-US" sz="1800" b="1" dirty="0">
                <a:latin typeface="Roboto" panose="02000000000000000000" pitchFamily="2" charset="0"/>
              </a:rPr>
              <a:t> Registered / 506 Certified</a:t>
            </a:r>
            <a:endParaRPr lang="en-CH" dirty="0"/>
          </a:p>
        </p:txBody>
      </p:sp>
      <p:sp>
        <p:nvSpPr>
          <p:cNvPr id="3" name="TextBox 2">
            <a:extLst>
              <a:ext uri="{FF2B5EF4-FFF2-40B4-BE49-F238E27FC236}">
                <a16:creationId xmlns:a16="http://schemas.microsoft.com/office/drawing/2014/main" id="{A3D28661-57D8-4DC3-BB85-175FDF65FC1F}"/>
              </a:ext>
            </a:extLst>
          </p:cNvPr>
          <p:cNvSpPr txBox="1"/>
          <p:nvPr/>
        </p:nvSpPr>
        <p:spPr>
          <a:xfrm>
            <a:off x="364067" y="5469467"/>
            <a:ext cx="3327400" cy="261610"/>
          </a:xfrm>
          <a:prstGeom prst="rect">
            <a:avLst/>
          </a:prstGeom>
          <a:noFill/>
        </p:spPr>
        <p:txBody>
          <a:bodyPr wrap="square" rtlCol="0">
            <a:spAutoFit/>
          </a:bodyPr>
          <a:lstStyle/>
          <a:p>
            <a:r>
              <a:rPr lang="en-US" sz="1100" dirty="0">
                <a:solidFill>
                  <a:srgbClr val="FF0000"/>
                </a:solidFill>
              </a:rPr>
              <a:t>Fees have not been reconciled</a:t>
            </a:r>
            <a:endParaRPr lang="en-GB" sz="1100" dirty="0">
              <a:solidFill>
                <a:srgbClr val="FF0000"/>
              </a:solidFill>
            </a:endParaRPr>
          </a:p>
        </p:txBody>
      </p:sp>
    </p:spTree>
    <p:extLst>
      <p:ext uri="{BB962C8B-B14F-4D97-AF65-F5344CB8AC3E}">
        <p14:creationId xmlns:p14="http://schemas.microsoft.com/office/powerpoint/2010/main" val="1879691985"/>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CAE26C-3C84-41C0-A928-C0CE03D6FF0E}"/>
              </a:ext>
            </a:extLst>
          </p:cNvPr>
          <p:cNvSpPr>
            <a:spLocks noGrp="1"/>
          </p:cNvSpPr>
          <p:nvPr>
            <p:ph type="sldNum" sz="quarter" idx="10"/>
          </p:nvPr>
        </p:nvSpPr>
        <p:spPr/>
        <p:txBody>
          <a:bodyPr/>
          <a:lstStyle/>
          <a:p>
            <a:pPr>
              <a:defRPr/>
            </a:pPr>
            <a:fld id="{48499085-7433-724F-9E90-9943A23C5075}" type="slidenum">
              <a:rPr lang="en-US" smtClean="0"/>
              <a:pPr>
                <a:defRPr/>
              </a:pPr>
              <a:t>3</a:t>
            </a:fld>
            <a:endParaRPr lang="en-US" dirty="0"/>
          </a:p>
        </p:txBody>
      </p:sp>
      <p:sp>
        <p:nvSpPr>
          <p:cNvPr id="7" name="TextBox 6">
            <a:extLst>
              <a:ext uri="{FF2B5EF4-FFF2-40B4-BE49-F238E27FC236}">
                <a16:creationId xmlns:a16="http://schemas.microsoft.com/office/drawing/2014/main" id="{38135E22-12CD-4C0B-9B74-33CCE983FD08}"/>
              </a:ext>
            </a:extLst>
          </p:cNvPr>
          <p:cNvSpPr txBox="1"/>
          <p:nvPr/>
        </p:nvSpPr>
        <p:spPr>
          <a:xfrm>
            <a:off x="609600" y="196362"/>
            <a:ext cx="8114363" cy="830997"/>
          </a:xfrm>
          <a:prstGeom prst="rect">
            <a:avLst/>
          </a:prstGeom>
          <a:noFill/>
        </p:spPr>
        <p:txBody>
          <a:bodyPr wrap="square">
            <a:spAutoFit/>
          </a:bodyPr>
          <a:lstStyle/>
          <a:p>
            <a:pPr algn="l"/>
            <a:br>
              <a:rPr lang="en-US" sz="2000" b="0" i="0" dirty="0">
                <a:effectLst/>
                <a:latin typeface="Roboto" panose="02000000000000000000" pitchFamily="2" charset="0"/>
              </a:rPr>
            </a:br>
            <a:r>
              <a:rPr lang="en-US" sz="2800" b="1" dirty="0">
                <a:latin typeface="Roboto" panose="02000000000000000000" pitchFamily="2" charset="0"/>
              </a:rPr>
              <a:t>2020 IMPLEMENTATION:</a:t>
            </a:r>
            <a:endParaRPr lang="en-US" sz="1200" dirty="0">
              <a:latin typeface="Roboto" panose="02000000000000000000" pitchFamily="2" charset="0"/>
            </a:endParaRPr>
          </a:p>
        </p:txBody>
      </p:sp>
      <p:graphicFrame>
        <p:nvGraphicFramePr>
          <p:cNvPr id="3" name="Table 2">
            <a:extLst>
              <a:ext uri="{FF2B5EF4-FFF2-40B4-BE49-F238E27FC236}">
                <a16:creationId xmlns:a16="http://schemas.microsoft.com/office/drawing/2014/main" id="{7BFC00A8-BF8C-415C-9C76-F4B1D2046A07}"/>
              </a:ext>
            </a:extLst>
          </p:cNvPr>
          <p:cNvGraphicFramePr>
            <a:graphicFrameLocks noGrp="1"/>
          </p:cNvGraphicFramePr>
          <p:nvPr/>
        </p:nvGraphicFramePr>
        <p:xfrm>
          <a:off x="226483" y="1039596"/>
          <a:ext cx="11798299" cy="4985451"/>
        </p:xfrm>
        <a:graphic>
          <a:graphicData uri="http://schemas.openxmlformats.org/drawingml/2006/table">
            <a:tbl>
              <a:tblPr>
                <a:tableStyleId>{5C22544A-7EE6-4342-B048-85BDC9FD1C3A}</a:tableStyleId>
              </a:tblPr>
              <a:tblGrid>
                <a:gridCol w="810684">
                  <a:extLst>
                    <a:ext uri="{9D8B030D-6E8A-4147-A177-3AD203B41FA5}">
                      <a16:colId xmlns:a16="http://schemas.microsoft.com/office/drawing/2014/main" val="1127183282"/>
                    </a:ext>
                  </a:extLst>
                </a:gridCol>
                <a:gridCol w="3898899">
                  <a:extLst>
                    <a:ext uri="{9D8B030D-6E8A-4147-A177-3AD203B41FA5}">
                      <a16:colId xmlns:a16="http://schemas.microsoft.com/office/drawing/2014/main" val="1235858947"/>
                    </a:ext>
                  </a:extLst>
                </a:gridCol>
                <a:gridCol w="1498600">
                  <a:extLst>
                    <a:ext uri="{9D8B030D-6E8A-4147-A177-3AD203B41FA5}">
                      <a16:colId xmlns:a16="http://schemas.microsoft.com/office/drawing/2014/main" val="1215712950"/>
                    </a:ext>
                  </a:extLst>
                </a:gridCol>
                <a:gridCol w="1380067">
                  <a:extLst>
                    <a:ext uri="{9D8B030D-6E8A-4147-A177-3AD203B41FA5}">
                      <a16:colId xmlns:a16="http://schemas.microsoft.com/office/drawing/2014/main" val="1129984468"/>
                    </a:ext>
                  </a:extLst>
                </a:gridCol>
                <a:gridCol w="1274234">
                  <a:extLst>
                    <a:ext uri="{9D8B030D-6E8A-4147-A177-3AD203B41FA5}">
                      <a16:colId xmlns:a16="http://schemas.microsoft.com/office/drawing/2014/main" val="409264643"/>
                    </a:ext>
                  </a:extLst>
                </a:gridCol>
                <a:gridCol w="850899">
                  <a:extLst>
                    <a:ext uri="{9D8B030D-6E8A-4147-A177-3AD203B41FA5}">
                      <a16:colId xmlns:a16="http://schemas.microsoft.com/office/drawing/2014/main" val="344188684"/>
                    </a:ext>
                  </a:extLst>
                </a:gridCol>
                <a:gridCol w="647850">
                  <a:extLst>
                    <a:ext uri="{9D8B030D-6E8A-4147-A177-3AD203B41FA5}">
                      <a16:colId xmlns:a16="http://schemas.microsoft.com/office/drawing/2014/main" val="611709128"/>
                    </a:ext>
                  </a:extLst>
                </a:gridCol>
                <a:gridCol w="735400">
                  <a:extLst>
                    <a:ext uri="{9D8B030D-6E8A-4147-A177-3AD203B41FA5}">
                      <a16:colId xmlns:a16="http://schemas.microsoft.com/office/drawing/2014/main" val="1050143618"/>
                    </a:ext>
                  </a:extLst>
                </a:gridCol>
                <a:gridCol w="701666">
                  <a:extLst>
                    <a:ext uri="{9D8B030D-6E8A-4147-A177-3AD203B41FA5}">
                      <a16:colId xmlns:a16="http://schemas.microsoft.com/office/drawing/2014/main" val="416750395"/>
                    </a:ext>
                  </a:extLst>
                </a:gridCol>
              </a:tblGrid>
              <a:tr h="320419">
                <a:tc>
                  <a:txBody>
                    <a:bodyPr/>
                    <a:lstStyle/>
                    <a:p>
                      <a:pPr algn="ctr" fontAlgn="ctr"/>
                      <a:r>
                        <a:rPr lang="en-US" sz="700" u="none" strike="noStrike" dirty="0" err="1">
                          <a:effectLst/>
                        </a:rPr>
                        <a:t>CoE</a:t>
                      </a:r>
                      <a:r>
                        <a:rPr lang="en-US" sz="700" u="none" strike="noStrike" dirty="0">
                          <a:effectLst/>
                        </a:rPr>
                        <a:t> </a:t>
                      </a:r>
                      <a:endParaRPr lang="en-US" sz="700" b="1" i="0" u="none" strike="noStrike" dirty="0">
                        <a:solidFill>
                          <a:srgbClr val="000000"/>
                        </a:solidFill>
                        <a:effectLst/>
                        <a:latin typeface="Calibri" panose="020F0502020204030204" pitchFamily="34" charset="0"/>
                      </a:endParaRPr>
                    </a:p>
                  </a:txBody>
                  <a:tcPr marL="2559" marR="2559" marT="2559" marB="0" anchor="ctr">
                    <a:solidFill>
                      <a:schemeClr val="accent3">
                        <a:lumMod val="20000"/>
                        <a:lumOff val="80000"/>
                      </a:schemeClr>
                    </a:solidFill>
                  </a:tcPr>
                </a:tc>
                <a:tc>
                  <a:txBody>
                    <a:bodyPr/>
                    <a:lstStyle/>
                    <a:p>
                      <a:pPr algn="ctr" fontAlgn="ctr"/>
                      <a:r>
                        <a:rPr lang="en-US" sz="700" u="none" strike="noStrike" dirty="0">
                          <a:effectLst/>
                        </a:rPr>
                        <a:t>Courses planned</a:t>
                      </a:r>
                      <a:endParaRPr lang="en-US" sz="700" b="1" i="0" u="none" strike="noStrike" dirty="0">
                        <a:solidFill>
                          <a:srgbClr val="000000"/>
                        </a:solidFill>
                        <a:effectLst/>
                        <a:latin typeface="Calibri" panose="020F0502020204030204" pitchFamily="34" charset="0"/>
                      </a:endParaRPr>
                    </a:p>
                  </a:txBody>
                  <a:tcPr marL="2559" marR="2559" marT="2559" marB="0" anchor="ctr">
                    <a:solidFill>
                      <a:schemeClr val="accent3">
                        <a:lumMod val="20000"/>
                        <a:lumOff val="80000"/>
                      </a:schemeClr>
                    </a:solidFill>
                  </a:tcPr>
                </a:tc>
                <a:tc>
                  <a:txBody>
                    <a:bodyPr/>
                    <a:lstStyle/>
                    <a:p>
                      <a:pPr algn="ctr" fontAlgn="ctr"/>
                      <a:r>
                        <a:rPr lang="en-US" sz="700" u="none" strike="noStrike" dirty="0">
                          <a:effectLst/>
                        </a:rPr>
                        <a:t>Delivery mode</a:t>
                      </a:r>
                      <a:endParaRPr lang="en-US" sz="700" b="1" i="0" u="none" strike="noStrike" dirty="0">
                        <a:solidFill>
                          <a:srgbClr val="000000"/>
                        </a:solidFill>
                        <a:effectLst/>
                        <a:latin typeface="Calibri" panose="020F0502020204030204" pitchFamily="34" charset="0"/>
                      </a:endParaRPr>
                    </a:p>
                  </a:txBody>
                  <a:tcPr marL="2559" marR="2559" marT="2559" marB="0" anchor="ctr">
                    <a:solidFill>
                      <a:schemeClr val="accent3">
                        <a:lumMod val="20000"/>
                        <a:lumOff val="80000"/>
                      </a:schemeClr>
                    </a:solidFill>
                  </a:tcPr>
                </a:tc>
                <a:tc>
                  <a:txBody>
                    <a:bodyPr/>
                    <a:lstStyle/>
                    <a:p>
                      <a:pPr algn="ctr" fontAlgn="ctr"/>
                      <a:r>
                        <a:rPr lang="en-US" sz="700" u="none" strike="noStrike" dirty="0">
                          <a:effectLst/>
                        </a:rPr>
                        <a:t>Original dates</a:t>
                      </a:r>
                      <a:endParaRPr lang="en-US" sz="700" b="1" i="0" u="none" strike="noStrike" dirty="0">
                        <a:solidFill>
                          <a:srgbClr val="000000"/>
                        </a:solidFill>
                        <a:effectLst/>
                        <a:latin typeface="Calibri" panose="020F0502020204030204" pitchFamily="34" charset="0"/>
                      </a:endParaRPr>
                    </a:p>
                  </a:txBody>
                  <a:tcPr marL="2559" marR="2559" marT="2559" marB="0" anchor="ctr">
                    <a:solidFill>
                      <a:schemeClr val="accent3">
                        <a:lumMod val="20000"/>
                        <a:lumOff val="80000"/>
                      </a:schemeClr>
                    </a:solidFill>
                  </a:tcPr>
                </a:tc>
                <a:tc>
                  <a:txBody>
                    <a:bodyPr/>
                    <a:lstStyle/>
                    <a:p>
                      <a:pPr algn="ctr" fontAlgn="ctr"/>
                      <a:r>
                        <a:rPr lang="en-US" sz="700" u="none" strike="noStrike" dirty="0">
                          <a:effectLst/>
                        </a:rPr>
                        <a:t>Final dates</a:t>
                      </a:r>
                      <a:endParaRPr lang="en-US" sz="700" b="1" i="0" u="none" strike="noStrike" dirty="0">
                        <a:solidFill>
                          <a:srgbClr val="000000"/>
                        </a:solidFill>
                        <a:effectLst/>
                        <a:latin typeface="Calibri" panose="020F0502020204030204" pitchFamily="34" charset="0"/>
                      </a:endParaRPr>
                    </a:p>
                  </a:txBody>
                  <a:tcPr marL="2559" marR="2559" marT="2559" marB="0" anchor="ctr">
                    <a:solidFill>
                      <a:schemeClr val="accent3">
                        <a:lumMod val="20000"/>
                        <a:lumOff val="80000"/>
                      </a:schemeClr>
                    </a:solidFill>
                  </a:tcPr>
                </a:tc>
                <a:tc>
                  <a:txBody>
                    <a:bodyPr/>
                    <a:lstStyle/>
                    <a:p>
                      <a:pPr algn="ctr" fontAlgn="ctr"/>
                      <a:r>
                        <a:rPr lang="en-US" sz="700" u="none" strike="noStrike" dirty="0">
                          <a:effectLst/>
                        </a:rPr>
                        <a:t>Status</a:t>
                      </a:r>
                      <a:endParaRPr lang="en-US" sz="700" b="1" i="0" u="none" strike="noStrike" dirty="0">
                        <a:solidFill>
                          <a:srgbClr val="000000"/>
                        </a:solidFill>
                        <a:effectLst/>
                        <a:latin typeface="Calibri" panose="020F0502020204030204" pitchFamily="34" charset="0"/>
                      </a:endParaRPr>
                    </a:p>
                  </a:txBody>
                  <a:tcPr marL="2559" marR="2559" marT="2559" marB="0" anchor="ctr">
                    <a:solidFill>
                      <a:schemeClr val="accent3">
                        <a:lumMod val="20000"/>
                        <a:lumOff val="80000"/>
                      </a:schemeClr>
                    </a:solidFill>
                  </a:tcPr>
                </a:tc>
                <a:tc>
                  <a:txBody>
                    <a:bodyPr/>
                    <a:lstStyle/>
                    <a:p>
                      <a:pPr algn="ctr" fontAlgn="ctr"/>
                      <a:r>
                        <a:rPr lang="en-US" sz="700" u="none" strike="noStrike" dirty="0">
                          <a:effectLst/>
                        </a:rPr>
                        <a:t>Number of participants registered</a:t>
                      </a:r>
                      <a:endParaRPr lang="en-US" sz="700" b="1" i="0" u="none" strike="noStrike" dirty="0">
                        <a:solidFill>
                          <a:srgbClr val="000000"/>
                        </a:solidFill>
                        <a:effectLst/>
                        <a:latin typeface="Calibri" panose="020F0502020204030204" pitchFamily="34" charset="0"/>
                      </a:endParaRPr>
                    </a:p>
                  </a:txBody>
                  <a:tcPr marL="2559" marR="2559" marT="2559" marB="0" anchor="ctr">
                    <a:solidFill>
                      <a:schemeClr val="accent3">
                        <a:lumMod val="20000"/>
                        <a:lumOff val="80000"/>
                      </a:schemeClr>
                    </a:solidFill>
                  </a:tcPr>
                </a:tc>
                <a:tc>
                  <a:txBody>
                    <a:bodyPr/>
                    <a:lstStyle/>
                    <a:p>
                      <a:pPr algn="ctr" fontAlgn="ctr"/>
                      <a:r>
                        <a:rPr lang="en-US" sz="700" u="none" strike="noStrike" dirty="0">
                          <a:effectLst/>
                        </a:rPr>
                        <a:t>Number of participants certified</a:t>
                      </a:r>
                      <a:endParaRPr lang="en-US" sz="700" b="1" i="0" u="none" strike="noStrike" dirty="0">
                        <a:solidFill>
                          <a:srgbClr val="000000"/>
                        </a:solidFill>
                        <a:effectLst/>
                        <a:latin typeface="Calibri" panose="020F0502020204030204" pitchFamily="34" charset="0"/>
                      </a:endParaRPr>
                    </a:p>
                  </a:txBody>
                  <a:tcPr marL="2559" marR="2559" marT="2559" marB="0" anchor="ctr">
                    <a:solidFill>
                      <a:schemeClr val="accent3">
                        <a:lumMod val="20000"/>
                        <a:lumOff val="80000"/>
                      </a:schemeClr>
                    </a:solidFill>
                  </a:tcPr>
                </a:tc>
                <a:tc>
                  <a:txBody>
                    <a:bodyPr/>
                    <a:lstStyle/>
                    <a:p>
                      <a:pPr algn="ctr" fontAlgn="ctr"/>
                      <a:r>
                        <a:rPr lang="en-US" sz="700" u="none" strike="noStrike" dirty="0">
                          <a:effectLst/>
                        </a:rPr>
                        <a:t>End-of training reports</a:t>
                      </a:r>
                      <a:endParaRPr lang="en-US" sz="700" b="1" i="0" u="none" strike="noStrike" dirty="0">
                        <a:solidFill>
                          <a:srgbClr val="000000"/>
                        </a:solidFill>
                        <a:effectLst/>
                        <a:latin typeface="Calibri" panose="020F0502020204030204" pitchFamily="34" charset="0"/>
                      </a:endParaRPr>
                    </a:p>
                  </a:txBody>
                  <a:tcPr marL="2559" marR="2559" marT="2559" marB="0" anchor="ctr">
                    <a:solidFill>
                      <a:schemeClr val="accent3">
                        <a:lumMod val="20000"/>
                        <a:lumOff val="80000"/>
                      </a:schemeClr>
                    </a:solidFill>
                  </a:tcPr>
                </a:tc>
                <a:extLst>
                  <a:ext uri="{0D108BD9-81ED-4DB2-BD59-A6C34878D82A}">
                    <a16:rowId xmlns:a16="http://schemas.microsoft.com/office/drawing/2014/main" val="3939464139"/>
                  </a:ext>
                </a:extLst>
              </a:tr>
              <a:tr h="146276">
                <a:tc>
                  <a:txBody>
                    <a:bodyPr/>
                    <a:lstStyle/>
                    <a:p>
                      <a:pPr algn="ctr" fontAlgn="t"/>
                      <a:r>
                        <a:rPr lang="en-GB" sz="1000" b="0" i="0" u="none" strike="noStrike" dirty="0">
                          <a:solidFill>
                            <a:srgbClr val="000000"/>
                          </a:solidFill>
                          <a:effectLst/>
                          <a:latin typeface="Calibri" panose="020F0502020204030204" pitchFamily="34" charset="0"/>
                        </a:rPr>
                        <a:t>ALTTC</a:t>
                      </a:r>
                    </a:p>
                  </a:txBody>
                  <a:tcPr marL="6350" marR="6350" marT="6350"/>
                </a:tc>
                <a:tc>
                  <a:txBody>
                    <a:bodyPr/>
                    <a:lstStyle/>
                    <a:p>
                      <a:pPr algn="l" fontAlgn="t"/>
                      <a:r>
                        <a:rPr lang="en-US" sz="1000" b="0" i="0" u="none" strike="noStrike" dirty="0">
                          <a:solidFill>
                            <a:schemeClr val="tx1"/>
                          </a:solidFill>
                          <a:effectLst/>
                          <a:latin typeface="Calibri" panose="020F0502020204030204" pitchFamily="34" charset="0"/>
                        </a:rPr>
                        <a:t>IoT Advanced Applications - Smart City and Industry 4.0</a:t>
                      </a:r>
                    </a:p>
                  </a:txBody>
                  <a:tcPr marL="6350" marR="6350" marT="6350"/>
                </a:tc>
                <a:tc>
                  <a:txBody>
                    <a:bodyPr/>
                    <a:lstStyle/>
                    <a:p>
                      <a:pPr algn="l" fontAlgn="t"/>
                      <a:r>
                        <a:rPr lang="en-GB" sz="1000" b="0" i="0" u="none" strike="noStrike" dirty="0">
                          <a:solidFill>
                            <a:schemeClr val="tx1"/>
                          </a:solidFill>
                          <a:effectLst/>
                          <a:latin typeface="Calibri" panose="020F0502020204030204" pitchFamily="34" charset="0"/>
                        </a:rPr>
                        <a:t>online instructor-led</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20-24APR20</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14-25SEP20</a:t>
                      </a:r>
                    </a:p>
                  </a:txBody>
                  <a:tcPr marL="6350" marR="6350" marT="6350"/>
                </a:tc>
                <a:tc>
                  <a:txBody>
                    <a:bodyPr/>
                    <a:lstStyle/>
                    <a:p>
                      <a:pPr algn="l" fontAlgn="t"/>
                      <a:r>
                        <a:rPr lang="en-GB" sz="1000" b="0" i="0" u="none" strike="noStrike" dirty="0">
                          <a:solidFill>
                            <a:schemeClr val="tx1"/>
                          </a:solidFill>
                          <a:effectLst/>
                          <a:latin typeface="Calibri" panose="020F0502020204030204" pitchFamily="34" charset="0"/>
                        </a:rPr>
                        <a:t>implemented</a:t>
                      </a:r>
                    </a:p>
                  </a:txBody>
                  <a:tcPr marL="6350" marR="6350" marT="6350"/>
                </a:tc>
                <a:tc>
                  <a:txBody>
                    <a:bodyPr/>
                    <a:lstStyle/>
                    <a:p>
                      <a:pPr algn="r" fontAlgn="t"/>
                      <a:r>
                        <a:rPr lang="en-GB" sz="1000" b="0" i="0" u="none" strike="noStrike" dirty="0">
                          <a:solidFill>
                            <a:srgbClr val="000000"/>
                          </a:solidFill>
                          <a:effectLst/>
                          <a:latin typeface="Calibri" panose="020F0502020204030204" pitchFamily="34" charset="0"/>
                        </a:rPr>
                        <a:t>40</a:t>
                      </a:r>
                    </a:p>
                  </a:txBody>
                  <a:tcPr marL="6350" marR="6350" marT="6350"/>
                </a:tc>
                <a:tc>
                  <a:txBody>
                    <a:bodyPr/>
                    <a:lstStyle/>
                    <a:p>
                      <a:pPr algn="r" fontAlgn="t"/>
                      <a:r>
                        <a:rPr lang="en-GB" sz="1000" b="0" i="0" u="none" strike="noStrike" dirty="0">
                          <a:solidFill>
                            <a:schemeClr val="tx1"/>
                          </a:solidFill>
                          <a:effectLst/>
                          <a:latin typeface="Calibri" panose="020F0502020204030204" pitchFamily="34" charset="0"/>
                        </a:rPr>
                        <a:t>31</a:t>
                      </a:r>
                    </a:p>
                  </a:txBody>
                  <a:tcPr marL="6350" marR="6350" marT="6350"/>
                </a:tc>
                <a:tc>
                  <a:txBody>
                    <a:bodyPr/>
                    <a:lstStyle/>
                    <a:p>
                      <a:pPr algn="l" fontAlgn="t"/>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received</a:t>
                      </a:r>
                      <a:endParaRPr lang="en-GB" sz="1000" b="0" i="0" u="none" strike="noStrike" dirty="0">
                        <a:solidFill>
                          <a:srgbClr val="FF0000"/>
                        </a:solidFill>
                        <a:effectLst/>
                        <a:latin typeface="Calibri" panose="020F0502020204030204" pitchFamily="34" charset="0"/>
                      </a:endParaRPr>
                    </a:p>
                  </a:txBody>
                  <a:tcPr marL="6350" marR="6350" marT="6350"/>
                </a:tc>
                <a:extLst>
                  <a:ext uri="{0D108BD9-81ED-4DB2-BD59-A6C34878D82A}">
                    <a16:rowId xmlns:a16="http://schemas.microsoft.com/office/drawing/2014/main" val="1767361035"/>
                  </a:ext>
                </a:extLst>
              </a:tr>
              <a:tr h="146276">
                <a:tc>
                  <a:txBody>
                    <a:bodyPr/>
                    <a:lstStyle/>
                    <a:p>
                      <a:pPr algn="ctr" fontAlgn="t"/>
                      <a:r>
                        <a:rPr lang="en-GB" sz="1000" b="0" i="0" u="none" strike="noStrike" dirty="0">
                          <a:solidFill>
                            <a:srgbClr val="000000"/>
                          </a:solidFill>
                          <a:effectLst/>
                          <a:latin typeface="Calibri" panose="020F0502020204030204" pitchFamily="34" charset="0"/>
                        </a:rPr>
                        <a:t>ALTTC</a:t>
                      </a:r>
                    </a:p>
                  </a:txBody>
                  <a:tcPr marL="6350" marR="6350" marT="6350"/>
                </a:tc>
                <a:tc>
                  <a:txBody>
                    <a:bodyPr/>
                    <a:lstStyle/>
                    <a:p>
                      <a:pPr algn="l" fontAlgn="t"/>
                      <a:r>
                        <a:rPr lang="en-US" sz="1000" b="0" i="0" u="none" strike="noStrike" dirty="0">
                          <a:solidFill>
                            <a:schemeClr val="tx1"/>
                          </a:solidFill>
                          <a:effectLst/>
                          <a:latin typeface="Calibri" panose="020F0502020204030204" pitchFamily="34" charset="0"/>
                        </a:rPr>
                        <a:t>Data Protection Framework, Security Policy &amp; Audit</a:t>
                      </a:r>
                    </a:p>
                  </a:txBody>
                  <a:tcPr marL="6350" marR="6350" marT="6350"/>
                </a:tc>
                <a:tc>
                  <a:txBody>
                    <a:bodyPr/>
                    <a:lstStyle/>
                    <a:p>
                      <a:pPr algn="l" fontAlgn="t"/>
                      <a:r>
                        <a:rPr lang="en-GB" sz="1000" b="0" i="0" u="none" strike="noStrike">
                          <a:solidFill>
                            <a:schemeClr val="tx1"/>
                          </a:solidFill>
                          <a:effectLst/>
                          <a:latin typeface="Calibri" panose="020F0502020204030204" pitchFamily="34" charset="0"/>
                        </a:rPr>
                        <a:t>online instructor-led</a:t>
                      </a:r>
                    </a:p>
                  </a:txBody>
                  <a:tcPr marL="6350" marR="6350" marT="6350"/>
                </a:tc>
                <a:tc>
                  <a:txBody>
                    <a:bodyPr/>
                    <a:lstStyle/>
                    <a:p>
                      <a:pPr algn="ctr" fontAlgn="t"/>
                      <a:r>
                        <a:rPr lang="en-GB" sz="1000" b="0" i="0" u="none" strike="noStrike">
                          <a:solidFill>
                            <a:schemeClr val="tx1"/>
                          </a:solidFill>
                          <a:effectLst/>
                          <a:latin typeface="Calibri" panose="020F0502020204030204" pitchFamily="34" charset="0"/>
                        </a:rPr>
                        <a:t>21-25JULY20</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5-16OCT20</a:t>
                      </a:r>
                    </a:p>
                  </a:txBody>
                  <a:tcPr marL="6350" marR="6350" marT="6350"/>
                </a:tc>
                <a:tc>
                  <a:txBody>
                    <a:bodyPr/>
                    <a:lstStyle/>
                    <a:p>
                      <a:pPr algn="l" fontAlgn="t"/>
                      <a:r>
                        <a:rPr lang="en-GB" sz="1000" b="0" i="0" u="none" strike="noStrike">
                          <a:solidFill>
                            <a:schemeClr val="tx1"/>
                          </a:solidFill>
                          <a:effectLst/>
                          <a:latin typeface="Calibri" panose="020F0502020204030204" pitchFamily="34" charset="0"/>
                        </a:rPr>
                        <a:t>implemented</a:t>
                      </a:r>
                    </a:p>
                  </a:txBody>
                  <a:tcPr marL="6350" marR="6350" marT="6350"/>
                </a:tc>
                <a:tc>
                  <a:txBody>
                    <a:bodyPr/>
                    <a:lstStyle/>
                    <a:p>
                      <a:pPr algn="r" fontAlgn="t"/>
                      <a:r>
                        <a:rPr lang="en-GB" sz="1000" b="0" i="0" u="none" strike="noStrike">
                          <a:solidFill>
                            <a:srgbClr val="000000"/>
                          </a:solidFill>
                          <a:effectLst/>
                          <a:latin typeface="Calibri" panose="020F0502020204030204" pitchFamily="34" charset="0"/>
                        </a:rPr>
                        <a:t>96</a:t>
                      </a:r>
                    </a:p>
                  </a:txBody>
                  <a:tcPr marL="6350" marR="6350" marT="6350"/>
                </a:tc>
                <a:tc>
                  <a:txBody>
                    <a:bodyPr/>
                    <a:lstStyle/>
                    <a:p>
                      <a:pPr algn="r" fontAlgn="t"/>
                      <a:r>
                        <a:rPr lang="en-GB" sz="1000" b="0" i="0" u="none" strike="noStrike" dirty="0">
                          <a:solidFill>
                            <a:schemeClr val="tx1"/>
                          </a:solidFill>
                          <a:effectLst/>
                          <a:latin typeface="Calibri" panose="020F0502020204030204" pitchFamily="34" charset="0"/>
                        </a:rPr>
                        <a:t>94</a:t>
                      </a:r>
                    </a:p>
                  </a:txBody>
                  <a:tcPr marL="6350" marR="6350" marT="6350"/>
                </a:tc>
                <a:tc>
                  <a:txBody>
                    <a:bodyPr/>
                    <a:lstStyle/>
                    <a:p>
                      <a:pPr algn="l" fontAlgn="t"/>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received</a:t>
                      </a:r>
                      <a:endParaRPr lang="en-GB" sz="1000" b="0" i="0" u="none" strike="noStrike" dirty="0">
                        <a:solidFill>
                          <a:srgbClr val="FF0000"/>
                        </a:solidFill>
                        <a:effectLst/>
                        <a:latin typeface="Calibri" panose="020F0502020204030204" pitchFamily="34" charset="0"/>
                      </a:endParaRPr>
                    </a:p>
                  </a:txBody>
                  <a:tcPr marL="6350" marR="6350" marT="6350"/>
                </a:tc>
                <a:extLst>
                  <a:ext uri="{0D108BD9-81ED-4DB2-BD59-A6C34878D82A}">
                    <a16:rowId xmlns:a16="http://schemas.microsoft.com/office/drawing/2014/main" val="2150618603"/>
                  </a:ext>
                </a:extLst>
              </a:tr>
              <a:tr h="146276">
                <a:tc>
                  <a:txBody>
                    <a:bodyPr/>
                    <a:lstStyle/>
                    <a:p>
                      <a:pPr algn="ctr" fontAlgn="t"/>
                      <a:r>
                        <a:rPr lang="en-GB" sz="1000" b="0" i="0" u="none" strike="noStrike" dirty="0">
                          <a:solidFill>
                            <a:srgbClr val="000000"/>
                          </a:solidFill>
                          <a:effectLst/>
                          <a:latin typeface="Calibri" panose="020F0502020204030204" pitchFamily="34" charset="0"/>
                        </a:rPr>
                        <a:t>ALTTC</a:t>
                      </a:r>
                    </a:p>
                  </a:txBody>
                  <a:tcPr marL="6350" marR="6350" marT="6350"/>
                </a:tc>
                <a:tc>
                  <a:txBody>
                    <a:bodyPr/>
                    <a:lstStyle/>
                    <a:p>
                      <a:pPr algn="l" fontAlgn="t"/>
                      <a:r>
                        <a:rPr lang="en-GB" sz="1000" b="0" i="0" u="none" strike="noStrike" dirty="0">
                          <a:solidFill>
                            <a:schemeClr val="tx1"/>
                          </a:solidFill>
                          <a:effectLst/>
                          <a:latin typeface="Calibri" panose="020F0502020204030204" pitchFamily="34" charset="0"/>
                        </a:rPr>
                        <a:t>Digital infrastructure planning</a:t>
                      </a:r>
                    </a:p>
                  </a:txBody>
                  <a:tcPr marL="6350" marR="6350" marT="6350"/>
                </a:tc>
                <a:tc>
                  <a:txBody>
                    <a:bodyPr/>
                    <a:lstStyle/>
                    <a:p>
                      <a:pPr algn="l" fontAlgn="t"/>
                      <a:r>
                        <a:rPr lang="en-GB" sz="1000" b="0" i="0" u="none" strike="noStrike" dirty="0">
                          <a:solidFill>
                            <a:schemeClr val="tx1"/>
                          </a:solidFill>
                          <a:effectLst/>
                          <a:latin typeface="Calibri" panose="020F0502020204030204" pitchFamily="34" charset="0"/>
                        </a:rPr>
                        <a:t>online instructor-led</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24-28AUG20</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12-23OCT20</a:t>
                      </a:r>
                    </a:p>
                  </a:txBody>
                  <a:tcPr marL="6350" marR="6350" marT="6350"/>
                </a:tc>
                <a:tc>
                  <a:txBody>
                    <a:bodyPr/>
                    <a:lstStyle/>
                    <a:p>
                      <a:pPr algn="l" fontAlgn="t"/>
                      <a:r>
                        <a:rPr lang="en-GB" sz="1000" b="0" i="0" u="none" strike="noStrike">
                          <a:solidFill>
                            <a:schemeClr val="tx1"/>
                          </a:solidFill>
                          <a:effectLst/>
                          <a:latin typeface="Calibri" panose="020F0502020204030204" pitchFamily="34" charset="0"/>
                        </a:rPr>
                        <a:t>implemented</a:t>
                      </a:r>
                    </a:p>
                  </a:txBody>
                  <a:tcPr marL="6350" marR="6350" marT="6350"/>
                </a:tc>
                <a:tc>
                  <a:txBody>
                    <a:bodyPr/>
                    <a:lstStyle/>
                    <a:p>
                      <a:pPr algn="r" fontAlgn="t"/>
                      <a:r>
                        <a:rPr lang="en-GB" sz="1000" b="0" i="0" u="none" strike="noStrike">
                          <a:solidFill>
                            <a:srgbClr val="000000"/>
                          </a:solidFill>
                          <a:effectLst/>
                          <a:latin typeface="Calibri" panose="020F0502020204030204" pitchFamily="34" charset="0"/>
                        </a:rPr>
                        <a:t>17</a:t>
                      </a:r>
                    </a:p>
                  </a:txBody>
                  <a:tcPr marL="6350" marR="6350" marT="6350"/>
                </a:tc>
                <a:tc>
                  <a:txBody>
                    <a:bodyPr/>
                    <a:lstStyle/>
                    <a:p>
                      <a:pPr algn="r" fontAlgn="t"/>
                      <a:r>
                        <a:rPr lang="en-US" sz="1000" b="0" i="0" u="none" strike="noStrike" dirty="0">
                          <a:solidFill>
                            <a:schemeClr val="tx1"/>
                          </a:solidFill>
                          <a:effectLst/>
                          <a:latin typeface="Calibri" panose="020F0502020204030204" pitchFamily="34" charset="0"/>
                        </a:rPr>
                        <a:t>13</a:t>
                      </a:r>
                      <a:endParaRPr lang="en-GB" sz="1000" b="0" i="0" u="none" strike="noStrike" dirty="0">
                        <a:solidFill>
                          <a:schemeClr val="tx1"/>
                        </a:solidFill>
                        <a:effectLst/>
                        <a:latin typeface="Calibri" panose="020F0502020204030204" pitchFamily="34" charset="0"/>
                      </a:endParaRPr>
                    </a:p>
                  </a:txBody>
                  <a:tcPr marL="6350" marR="6350" marT="6350"/>
                </a:tc>
                <a:tc>
                  <a:txBody>
                    <a:bodyPr/>
                    <a:lstStyle/>
                    <a:p>
                      <a:pPr algn="l" fontAlgn="t"/>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received</a:t>
                      </a:r>
                      <a:endParaRPr lang="en-GB" sz="1000" b="0" i="0" u="none" strike="noStrike" dirty="0">
                        <a:solidFill>
                          <a:srgbClr val="FF0000"/>
                        </a:solidFill>
                        <a:effectLst/>
                        <a:latin typeface="Calibri" panose="020F0502020204030204" pitchFamily="34" charset="0"/>
                      </a:endParaRPr>
                    </a:p>
                  </a:txBody>
                  <a:tcPr marL="6350" marR="6350" marT="6350"/>
                </a:tc>
                <a:extLst>
                  <a:ext uri="{0D108BD9-81ED-4DB2-BD59-A6C34878D82A}">
                    <a16:rowId xmlns:a16="http://schemas.microsoft.com/office/drawing/2014/main" val="4112544426"/>
                  </a:ext>
                </a:extLst>
              </a:tr>
              <a:tr h="146276">
                <a:tc>
                  <a:txBody>
                    <a:bodyPr/>
                    <a:lstStyle/>
                    <a:p>
                      <a:pPr algn="ctr" fontAlgn="t"/>
                      <a:r>
                        <a:rPr lang="en-GB" sz="1000" b="0" i="0" u="none" strike="noStrike">
                          <a:solidFill>
                            <a:srgbClr val="000000"/>
                          </a:solidFill>
                          <a:effectLst/>
                          <a:latin typeface="Calibri" panose="020F0502020204030204" pitchFamily="34" charset="0"/>
                        </a:rPr>
                        <a:t>ALTTC</a:t>
                      </a:r>
                    </a:p>
                  </a:txBody>
                  <a:tcPr marL="6350" marR="6350" marT="6350"/>
                </a:tc>
                <a:tc>
                  <a:txBody>
                    <a:bodyPr/>
                    <a:lstStyle/>
                    <a:p>
                      <a:pPr algn="l" fontAlgn="t"/>
                      <a:r>
                        <a:rPr lang="en-US" sz="1000" b="0" i="0" u="none" strike="noStrike" dirty="0">
                          <a:solidFill>
                            <a:schemeClr val="tx1"/>
                          </a:solidFill>
                          <a:effectLst/>
                          <a:latin typeface="Calibri" panose="020F0502020204030204" pitchFamily="34" charset="0"/>
                        </a:rPr>
                        <a:t>Cyber Security and Critical Infrastructure Protection </a:t>
                      </a:r>
                    </a:p>
                  </a:txBody>
                  <a:tcPr marL="6350" marR="6350" marT="6350"/>
                </a:tc>
                <a:tc>
                  <a:txBody>
                    <a:bodyPr/>
                    <a:lstStyle/>
                    <a:p>
                      <a:pPr algn="l" fontAlgn="t"/>
                      <a:r>
                        <a:rPr lang="en-GB" sz="1000" b="0" i="0" u="none" strike="noStrike" dirty="0">
                          <a:solidFill>
                            <a:schemeClr val="tx1"/>
                          </a:solidFill>
                          <a:effectLst/>
                          <a:latin typeface="Calibri" panose="020F0502020204030204" pitchFamily="34" charset="0"/>
                        </a:rPr>
                        <a:t>online instructor-led</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8-12SEP20</a:t>
                      </a:r>
                    </a:p>
                  </a:txBody>
                  <a:tcPr marL="6350" marR="6350" marT="6350"/>
                </a:tc>
                <a:tc>
                  <a:txBody>
                    <a:bodyPr/>
                    <a:lstStyle/>
                    <a:p>
                      <a:pPr algn="ctr" fontAlgn="t"/>
                      <a:r>
                        <a:rPr lang="en-GB" sz="1000" b="0" i="0" u="none" strike="noStrike">
                          <a:solidFill>
                            <a:schemeClr val="tx1"/>
                          </a:solidFill>
                          <a:effectLst/>
                          <a:latin typeface="Calibri" panose="020F0502020204030204" pitchFamily="34" charset="0"/>
                        </a:rPr>
                        <a:t>23NOV-5DEC20</a:t>
                      </a:r>
                    </a:p>
                  </a:txBody>
                  <a:tcPr marL="6350" marR="6350" marT="6350"/>
                </a:tc>
                <a:tc>
                  <a:txBody>
                    <a:bodyPr/>
                    <a:lstStyle/>
                    <a:p>
                      <a:pPr algn="l" fontAlgn="t"/>
                      <a:r>
                        <a:rPr lang="en-GB" sz="1000" b="0" i="0" u="none" strike="noStrike">
                          <a:solidFill>
                            <a:schemeClr val="tx1"/>
                          </a:solidFill>
                          <a:effectLst/>
                          <a:latin typeface="Calibri" panose="020F0502020204030204" pitchFamily="34" charset="0"/>
                        </a:rPr>
                        <a:t>implemented</a:t>
                      </a:r>
                    </a:p>
                  </a:txBody>
                  <a:tcPr marL="6350" marR="6350" marT="6350"/>
                </a:tc>
                <a:tc>
                  <a:txBody>
                    <a:bodyPr/>
                    <a:lstStyle/>
                    <a:p>
                      <a:pPr algn="r" fontAlgn="t"/>
                      <a:r>
                        <a:rPr lang="en-GB" sz="1000" b="0" i="0" u="none" strike="noStrike">
                          <a:solidFill>
                            <a:srgbClr val="000000"/>
                          </a:solidFill>
                          <a:effectLst/>
                          <a:latin typeface="Calibri" panose="020F0502020204030204" pitchFamily="34" charset="0"/>
                        </a:rPr>
                        <a:t>96</a:t>
                      </a:r>
                    </a:p>
                  </a:txBody>
                  <a:tcPr marL="6350" marR="6350" marT="6350"/>
                </a:tc>
                <a:tc>
                  <a:txBody>
                    <a:bodyPr/>
                    <a:lstStyle/>
                    <a:p>
                      <a:pPr algn="r" fontAlgn="t"/>
                      <a:endParaRPr lang="en-GB" sz="1000" b="0" i="0" u="none" strike="noStrike" dirty="0">
                        <a:solidFill>
                          <a:schemeClr val="tx1"/>
                        </a:solidFill>
                        <a:effectLst/>
                        <a:latin typeface="Calibri" panose="020F0502020204030204" pitchFamily="34" charset="0"/>
                      </a:endParaRPr>
                    </a:p>
                  </a:txBody>
                  <a:tcPr marL="6350" marR="6350" marT="6350"/>
                </a:tc>
                <a:tc>
                  <a:txBody>
                    <a:bodyPr/>
                    <a:lstStyle/>
                    <a:p>
                      <a:pPr algn="l" fontAlgn="t"/>
                      <a:r>
                        <a:rPr lang="en-GB" sz="1000" b="0" i="0" u="none" strike="noStrike" dirty="0">
                          <a:solidFill>
                            <a:srgbClr val="FF0000"/>
                          </a:solidFill>
                          <a:effectLst/>
                          <a:latin typeface="Calibri" panose="020F0502020204030204" pitchFamily="34" charset="0"/>
                        </a:rPr>
                        <a:t>pending</a:t>
                      </a:r>
                    </a:p>
                  </a:txBody>
                  <a:tcPr marL="6350" marR="6350" marT="6350"/>
                </a:tc>
                <a:extLst>
                  <a:ext uri="{0D108BD9-81ED-4DB2-BD59-A6C34878D82A}">
                    <a16:rowId xmlns:a16="http://schemas.microsoft.com/office/drawing/2014/main" val="600193689"/>
                  </a:ext>
                </a:extLst>
              </a:tr>
              <a:tr h="146276">
                <a:tc>
                  <a:txBody>
                    <a:bodyPr/>
                    <a:lstStyle/>
                    <a:p>
                      <a:pPr algn="ctr" fontAlgn="ctr"/>
                      <a:r>
                        <a:rPr lang="en-GB" sz="1000" b="0" i="0" u="none" strike="noStrike">
                          <a:solidFill>
                            <a:srgbClr val="000000"/>
                          </a:solidFill>
                          <a:effectLst/>
                          <a:latin typeface="Calibri" panose="020F0502020204030204" pitchFamily="34" charset="0"/>
                        </a:rPr>
                        <a:t>ALTTC</a:t>
                      </a:r>
                    </a:p>
                  </a:txBody>
                  <a:tcPr marL="6350" marR="6350" marT="6350" anchor="ctr"/>
                </a:tc>
                <a:tc>
                  <a:txBody>
                    <a:bodyPr/>
                    <a:lstStyle/>
                    <a:p>
                      <a:pPr algn="l" fontAlgn="ctr"/>
                      <a:r>
                        <a:rPr lang="en-US" sz="1000" b="0" i="0" u="none" strike="noStrike" dirty="0">
                          <a:solidFill>
                            <a:schemeClr val="tx1"/>
                          </a:solidFill>
                          <a:effectLst/>
                          <a:latin typeface="Calibri" panose="020F0502020204030204" pitchFamily="34" charset="0"/>
                        </a:rPr>
                        <a:t>Advanced Broadband Network QoS and Applications</a:t>
                      </a:r>
                    </a:p>
                  </a:txBody>
                  <a:tcPr marL="6350" marR="6350" marT="6350" anchor="ctr"/>
                </a:tc>
                <a:tc>
                  <a:txBody>
                    <a:bodyPr/>
                    <a:lstStyle/>
                    <a:p>
                      <a:pPr algn="l" fontAlgn="t"/>
                      <a:r>
                        <a:rPr lang="en-GB" sz="1000" b="0" i="0" u="none" strike="noStrike" dirty="0">
                          <a:solidFill>
                            <a:schemeClr val="tx1"/>
                          </a:solidFill>
                          <a:effectLst/>
                          <a:latin typeface="Calibri" panose="020F0502020204030204" pitchFamily="34" charset="0"/>
                        </a:rPr>
                        <a:t>online instructor-led</a:t>
                      </a:r>
                    </a:p>
                  </a:txBody>
                  <a:tcPr marL="6350" marR="6350" marT="6350"/>
                </a:tc>
                <a:tc>
                  <a:txBody>
                    <a:bodyPr/>
                    <a:lstStyle/>
                    <a:p>
                      <a:pPr algn="ctr" fontAlgn="ctr"/>
                      <a:r>
                        <a:rPr lang="en-GB" sz="1000" b="0" i="0" u="none" strike="noStrike">
                          <a:solidFill>
                            <a:schemeClr val="tx1"/>
                          </a:solidFill>
                          <a:effectLst/>
                          <a:latin typeface="Calibri" panose="020F0502020204030204" pitchFamily="34" charset="0"/>
                        </a:rPr>
                        <a:t>4-22MAY20</a:t>
                      </a:r>
                    </a:p>
                  </a:txBody>
                  <a:tcPr marL="6350" marR="6350" marT="6350" anchor="ctr"/>
                </a:tc>
                <a:tc>
                  <a:txBody>
                    <a:bodyPr/>
                    <a:lstStyle/>
                    <a:p>
                      <a:pPr algn="ctr" fontAlgn="ctr"/>
                      <a:r>
                        <a:rPr lang="en-GB" sz="1000" b="0" i="0" u="none" strike="noStrike" dirty="0">
                          <a:solidFill>
                            <a:schemeClr val="tx1"/>
                          </a:solidFill>
                          <a:effectLst/>
                          <a:latin typeface="Calibri" panose="020F0502020204030204" pitchFamily="34" charset="0"/>
                        </a:rPr>
                        <a:t>24AUG-04SEP20</a:t>
                      </a:r>
                    </a:p>
                  </a:txBody>
                  <a:tcPr marL="6350" marR="6350" marT="6350" anchor="ctr"/>
                </a:tc>
                <a:tc>
                  <a:txBody>
                    <a:bodyPr/>
                    <a:lstStyle/>
                    <a:p>
                      <a:pPr algn="l" fontAlgn="t"/>
                      <a:r>
                        <a:rPr lang="en-GB" sz="1000" b="0" i="0" u="none" strike="noStrike">
                          <a:solidFill>
                            <a:schemeClr val="tx1"/>
                          </a:solidFill>
                          <a:effectLst/>
                          <a:latin typeface="Calibri" panose="020F0502020204030204" pitchFamily="34" charset="0"/>
                        </a:rPr>
                        <a:t>implemented</a:t>
                      </a:r>
                    </a:p>
                  </a:txBody>
                  <a:tcPr marL="6350" marR="6350" marT="6350"/>
                </a:tc>
                <a:tc>
                  <a:txBody>
                    <a:bodyPr/>
                    <a:lstStyle/>
                    <a:p>
                      <a:pPr algn="r" fontAlgn="t"/>
                      <a:r>
                        <a:rPr lang="en-GB" sz="1000" b="0" i="0" u="none" strike="noStrike">
                          <a:solidFill>
                            <a:srgbClr val="000000"/>
                          </a:solidFill>
                          <a:effectLst/>
                          <a:latin typeface="Calibri" panose="020F0502020204030204" pitchFamily="34" charset="0"/>
                        </a:rPr>
                        <a:t>75</a:t>
                      </a:r>
                    </a:p>
                  </a:txBody>
                  <a:tcPr marL="6350" marR="6350" marT="6350"/>
                </a:tc>
                <a:tc>
                  <a:txBody>
                    <a:bodyPr/>
                    <a:lstStyle/>
                    <a:p>
                      <a:pPr algn="r" fontAlgn="t"/>
                      <a:r>
                        <a:rPr lang="en-GB" sz="1000" b="0" i="0" u="none" strike="noStrike" dirty="0">
                          <a:solidFill>
                            <a:schemeClr val="tx1"/>
                          </a:solidFill>
                          <a:effectLst/>
                          <a:latin typeface="Calibri" panose="020F0502020204030204" pitchFamily="34" charset="0"/>
                        </a:rPr>
                        <a:t>57</a:t>
                      </a:r>
                    </a:p>
                  </a:txBody>
                  <a:tcPr marL="6350" marR="6350" marT="6350"/>
                </a:tc>
                <a:tc>
                  <a:txBody>
                    <a:bodyPr/>
                    <a:lstStyle/>
                    <a:p>
                      <a:pPr algn="l" fontAlgn="t"/>
                      <a:r>
                        <a:rPr lang="en-GB" sz="1000" b="0" i="0" u="none" strike="noStrike" dirty="0">
                          <a:solidFill>
                            <a:srgbClr val="000000"/>
                          </a:solidFill>
                          <a:effectLst/>
                          <a:latin typeface="Calibri" panose="020F0502020204030204" pitchFamily="34" charset="0"/>
                        </a:rPr>
                        <a:t>received</a:t>
                      </a:r>
                      <a:endParaRPr lang="en-GB" sz="1000" b="0" i="0" u="none" strike="noStrike" dirty="0">
                        <a:solidFill>
                          <a:srgbClr val="FF0000"/>
                        </a:solidFill>
                        <a:effectLst/>
                        <a:latin typeface="Calibri" panose="020F0502020204030204" pitchFamily="34" charset="0"/>
                      </a:endParaRPr>
                    </a:p>
                  </a:txBody>
                  <a:tcPr marL="6350" marR="6350" marT="6350"/>
                </a:tc>
                <a:extLst>
                  <a:ext uri="{0D108BD9-81ED-4DB2-BD59-A6C34878D82A}">
                    <a16:rowId xmlns:a16="http://schemas.microsoft.com/office/drawing/2014/main" val="1408147095"/>
                  </a:ext>
                </a:extLst>
              </a:tr>
              <a:tr h="146276">
                <a:tc>
                  <a:txBody>
                    <a:bodyPr/>
                    <a:lstStyle/>
                    <a:p>
                      <a:pPr algn="ctr" fontAlgn="t"/>
                      <a:r>
                        <a:rPr lang="en-GB" sz="1000" b="0" i="0" u="none" strike="noStrike">
                          <a:solidFill>
                            <a:srgbClr val="000000"/>
                          </a:solidFill>
                          <a:effectLst/>
                          <a:latin typeface="Calibri" panose="020F0502020204030204" pitchFamily="34" charset="0"/>
                        </a:rPr>
                        <a:t>ALTTC</a:t>
                      </a:r>
                    </a:p>
                  </a:txBody>
                  <a:tcPr marL="6350" marR="6350" marT="6350"/>
                </a:tc>
                <a:tc>
                  <a:txBody>
                    <a:bodyPr/>
                    <a:lstStyle/>
                    <a:p>
                      <a:pPr algn="l" fontAlgn="t"/>
                      <a:r>
                        <a:rPr lang="en-US" sz="1000" b="0" i="0" u="none" strike="noStrike" dirty="0">
                          <a:solidFill>
                            <a:schemeClr val="tx1"/>
                          </a:solidFill>
                          <a:effectLst/>
                          <a:latin typeface="Calibri" panose="020F0502020204030204" pitchFamily="34" charset="0"/>
                        </a:rPr>
                        <a:t>IoT Sensors and Network for Disaster Communication</a:t>
                      </a:r>
                    </a:p>
                  </a:txBody>
                  <a:tcPr marL="6350" marR="6350" marT="6350"/>
                </a:tc>
                <a:tc>
                  <a:txBody>
                    <a:bodyPr/>
                    <a:lstStyle/>
                    <a:p>
                      <a:pPr algn="l" fontAlgn="t"/>
                      <a:r>
                        <a:rPr lang="en-GB" sz="1000" b="0" i="0" u="none" strike="noStrike">
                          <a:solidFill>
                            <a:schemeClr val="tx1"/>
                          </a:solidFill>
                          <a:effectLst/>
                          <a:latin typeface="Calibri" panose="020F0502020204030204" pitchFamily="34" charset="0"/>
                        </a:rPr>
                        <a:t>online instructor-led</a:t>
                      </a:r>
                    </a:p>
                  </a:txBody>
                  <a:tcPr marL="6350" marR="6350" marT="6350"/>
                </a:tc>
                <a:tc>
                  <a:txBody>
                    <a:bodyPr/>
                    <a:lstStyle/>
                    <a:p>
                      <a:pPr algn="ctr" fontAlgn="t"/>
                      <a:r>
                        <a:rPr lang="en-GB" sz="1000" b="0" i="0" u="none" strike="noStrike">
                          <a:solidFill>
                            <a:schemeClr val="tx1"/>
                          </a:solidFill>
                          <a:effectLst/>
                          <a:latin typeface="Calibri" panose="020F0502020204030204" pitchFamily="34" charset="0"/>
                        </a:rPr>
                        <a:t>2-13NOV20</a:t>
                      </a:r>
                    </a:p>
                  </a:txBody>
                  <a:tcPr marL="6350" marR="6350" marT="6350"/>
                </a:tc>
                <a:tc>
                  <a:txBody>
                    <a:bodyPr/>
                    <a:lstStyle/>
                    <a:p>
                      <a:pPr algn="ctr" fontAlgn="t"/>
                      <a:r>
                        <a:rPr lang="en-GB" sz="1000" b="0" i="0" u="none" strike="noStrike">
                          <a:solidFill>
                            <a:schemeClr val="tx1"/>
                          </a:solidFill>
                          <a:effectLst/>
                          <a:latin typeface="Calibri" panose="020F0502020204030204" pitchFamily="34" charset="0"/>
                        </a:rPr>
                        <a:t>20JUL-31JUL20</a:t>
                      </a:r>
                    </a:p>
                  </a:txBody>
                  <a:tcPr marL="6350" marR="6350" marT="6350"/>
                </a:tc>
                <a:tc>
                  <a:txBody>
                    <a:bodyPr/>
                    <a:lstStyle/>
                    <a:p>
                      <a:pPr algn="l" fontAlgn="b"/>
                      <a:r>
                        <a:rPr lang="en-GB" sz="1000" b="0" i="0" u="none" strike="noStrike" dirty="0">
                          <a:solidFill>
                            <a:schemeClr val="tx1"/>
                          </a:solidFill>
                          <a:effectLst/>
                          <a:latin typeface="Calibri" panose="020F0502020204030204" pitchFamily="34" charset="0"/>
                        </a:rPr>
                        <a:t>implemented</a:t>
                      </a:r>
                    </a:p>
                  </a:txBody>
                  <a:tcPr marL="6350" marR="6350" marT="6350" anchor="b"/>
                </a:tc>
                <a:tc>
                  <a:txBody>
                    <a:bodyPr/>
                    <a:lstStyle/>
                    <a:p>
                      <a:pPr algn="r" fontAlgn="t"/>
                      <a:r>
                        <a:rPr lang="en-GB" sz="1000" b="0" i="0" u="none" strike="noStrike" dirty="0">
                          <a:solidFill>
                            <a:srgbClr val="000000"/>
                          </a:solidFill>
                          <a:effectLst/>
                          <a:latin typeface="Calibri" panose="020F0502020204030204" pitchFamily="34" charset="0"/>
                        </a:rPr>
                        <a:t>141</a:t>
                      </a:r>
                    </a:p>
                  </a:txBody>
                  <a:tcPr marL="6350" marR="6350" marT="6350"/>
                </a:tc>
                <a:tc>
                  <a:txBody>
                    <a:bodyPr/>
                    <a:lstStyle/>
                    <a:p>
                      <a:pPr algn="r" fontAlgn="t"/>
                      <a:r>
                        <a:rPr lang="en-GB" sz="1000" b="0" i="0" u="none" strike="noStrike" dirty="0">
                          <a:solidFill>
                            <a:srgbClr val="000000"/>
                          </a:solidFill>
                          <a:effectLst/>
                          <a:latin typeface="Calibri" panose="020F0502020204030204" pitchFamily="34" charset="0"/>
                        </a:rPr>
                        <a:t>119</a:t>
                      </a:r>
                    </a:p>
                  </a:txBody>
                  <a:tcPr marL="6350" marR="6350" marT="6350"/>
                </a:tc>
                <a:tc>
                  <a:txBody>
                    <a:bodyPr/>
                    <a:lstStyle/>
                    <a:p>
                      <a:pPr algn="l" fontAlgn="t"/>
                      <a:r>
                        <a:rPr lang="en-GB" sz="1000" b="0" i="0" u="none" strike="noStrike" dirty="0">
                          <a:solidFill>
                            <a:srgbClr val="000000"/>
                          </a:solidFill>
                          <a:effectLst/>
                          <a:latin typeface="Calibri" panose="020F0502020204030204" pitchFamily="34" charset="0"/>
                        </a:rPr>
                        <a:t>received</a:t>
                      </a:r>
                    </a:p>
                  </a:txBody>
                  <a:tcPr marL="6350" marR="6350" marT="6350"/>
                </a:tc>
                <a:extLst>
                  <a:ext uri="{0D108BD9-81ED-4DB2-BD59-A6C34878D82A}">
                    <a16:rowId xmlns:a16="http://schemas.microsoft.com/office/drawing/2014/main" val="2862384944"/>
                  </a:ext>
                </a:extLst>
              </a:tr>
              <a:tr h="88331">
                <a:tc>
                  <a:txBody>
                    <a:bodyPr/>
                    <a:lstStyle/>
                    <a:p>
                      <a:pPr algn="ctr" fontAlgn="t"/>
                      <a:r>
                        <a:rPr lang="en-GB" sz="1000" b="0" i="0" u="none" strike="noStrike" dirty="0">
                          <a:solidFill>
                            <a:srgbClr val="000000"/>
                          </a:solidFill>
                          <a:effectLst/>
                          <a:latin typeface="Calibri" panose="020F0502020204030204" pitchFamily="34" charset="0"/>
                        </a:rPr>
                        <a:t>CAICT</a:t>
                      </a:r>
                    </a:p>
                  </a:txBody>
                  <a:tcPr marL="6350" marR="6350" marT="6350"/>
                </a:tc>
                <a:tc>
                  <a:txBody>
                    <a:bodyPr/>
                    <a:lstStyle/>
                    <a:p>
                      <a:pPr algn="l" fontAlgn="t"/>
                      <a:r>
                        <a:rPr lang="en-US" sz="1000" b="0" i="0" u="none" strike="noStrike" dirty="0">
                          <a:solidFill>
                            <a:schemeClr val="tx1"/>
                          </a:solidFill>
                          <a:effectLst/>
                          <a:latin typeface="Calibri" panose="020F0502020204030204" pitchFamily="34" charset="0"/>
                        </a:rPr>
                        <a:t>Security Protection and Evaluation for Future Network</a:t>
                      </a:r>
                    </a:p>
                  </a:txBody>
                  <a:tcPr marL="6350" marR="6350" marT="6350"/>
                </a:tc>
                <a:tc>
                  <a:txBody>
                    <a:bodyPr/>
                    <a:lstStyle/>
                    <a:p>
                      <a:pPr algn="l" fontAlgn="t"/>
                      <a:r>
                        <a:rPr lang="en-GB" sz="1000" b="0" i="0" u="none" strike="noStrike" dirty="0">
                          <a:solidFill>
                            <a:schemeClr val="tx1"/>
                          </a:solidFill>
                          <a:effectLst/>
                          <a:latin typeface="Calibri" panose="020F0502020204030204" pitchFamily="34" charset="0"/>
                        </a:rPr>
                        <a:t>online instructor-led</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11-14MAY </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25MAY-05JUN20</a:t>
                      </a:r>
                    </a:p>
                  </a:txBody>
                  <a:tcPr marL="6350" marR="6350" marT="6350"/>
                </a:tc>
                <a:tc>
                  <a:txBody>
                    <a:bodyPr/>
                    <a:lstStyle/>
                    <a:p>
                      <a:pPr algn="l" fontAlgn="t"/>
                      <a:r>
                        <a:rPr lang="en-GB" sz="1000" b="0" i="0" u="none" strike="noStrike">
                          <a:solidFill>
                            <a:schemeClr val="tx1"/>
                          </a:solidFill>
                          <a:effectLst/>
                          <a:latin typeface="Calibri" panose="020F0502020204030204" pitchFamily="34" charset="0"/>
                        </a:rPr>
                        <a:t>implemented</a:t>
                      </a:r>
                    </a:p>
                  </a:txBody>
                  <a:tcPr marL="6350" marR="6350" marT="6350"/>
                </a:tc>
                <a:tc>
                  <a:txBody>
                    <a:bodyPr/>
                    <a:lstStyle/>
                    <a:p>
                      <a:pPr algn="r" fontAlgn="t"/>
                      <a:r>
                        <a:rPr lang="en-GB" sz="1000" b="0" i="0" u="none" strike="noStrike">
                          <a:solidFill>
                            <a:srgbClr val="000000"/>
                          </a:solidFill>
                          <a:effectLst/>
                          <a:latin typeface="Calibri" panose="020F0502020204030204" pitchFamily="34" charset="0"/>
                        </a:rPr>
                        <a:t>155</a:t>
                      </a:r>
                    </a:p>
                  </a:txBody>
                  <a:tcPr marL="6350" marR="6350" marT="6350"/>
                </a:tc>
                <a:tc>
                  <a:txBody>
                    <a:bodyPr/>
                    <a:lstStyle/>
                    <a:p>
                      <a:pPr algn="r" fontAlgn="t"/>
                      <a:r>
                        <a:rPr lang="en-GB" sz="1000" b="0" i="0" u="none" strike="noStrike">
                          <a:solidFill>
                            <a:srgbClr val="000000"/>
                          </a:solidFill>
                          <a:effectLst/>
                          <a:latin typeface="Calibri" panose="020F0502020204030204" pitchFamily="34" charset="0"/>
                        </a:rPr>
                        <a:t>43</a:t>
                      </a:r>
                    </a:p>
                  </a:txBody>
                  <a:tcPr marL="6350" marR="6350" marT="6350"/>
                </a:tc>
                <a:tc>
                  <a:txBody>
                    <a:bodyPr/>
                    <a:lstStyle/>
                    <a:p>
                      <a:pPr algn="l" fontAlgn="t"/>
                      <a:r>
                        <a:rPr lang="en-GB" sz="1000" b="0" i="0" u="none" strike="noStrike">
                          <a:solidFill>
                            <a:srgbClr val="000000"/>
                          </a:solidFill>
                          <a:effectLst/>
                          <a:latin typeface="Calibri" panose="020F0502020204030204" pitchFamily="34" charset="0"/>
                        </a:rPr>
                        <a:t>received</a:t>
                      </a:r>
                    </a:p>
                  </a:txBody>
                  <a:tcPr marL="6350" marR="6350" marT="6350"/>
                </a:tc>
                <a:extLst>
                  <a:ext uri="{0D108BD9-81ED-4DB2-BD59-A6C34878D82A}">
                    <a16:rowId xmlns:a16="http://schemas.microsoft.com/office/drawing/2014/main" val="3602968288"/>
                  </a:ext>
                </a:extLst>
              </a:tr>
              <a:tr h="146276">
                <a:tc>
                  <a:txBody>
                    <a:bodyPr/>
                    <a:lstStyle/>
                    <a:p>
                      <a:pPr algn="ctr" fontAlgn="ctr"/>
                      <a:r>
                        <a:rPr lang="en-GB" sz="1000" b="0" i="0" u="none" strike="noStrike">
                          <a:solidFill>
                            <a:srgbClr val="000000"/>
                          </a:solidFill>
                          <a:effectLst/>
                          <a:latin typeface="Calibri" panose="020F0502020204030204" pitchFamily="34" charset="0"/>
                        </a:rPr>
                        <a:t>CAICT</a:t>
                      </a:r>
                    </a:p>
                  </a:txBody>
                  <a:tcPr marL="6350" marR="6350" marT="6350" anchor="ctr"/>
                </a:tc>
                <a:tc>
                  <a:txBody>
                    <a:bodyPr/>
                    <a:lstStyle/>
                    <a:p>
                      <a:pPr algn="l" fontAlgn="ctr"/>
                      <a:r>
                        <a:rPr lang="en-US" sz="1000" b="0" i="0" u="none" strike="noStrike" dirty="0">
                          <a:solidFill>
                            <a:schemeClr val="tx1"/>
                          </a:solidFill>
                          <a:effectLst/>
                          <a:latin typeface="Calibri" panose="020F0502020204030204" pitchFamily="34" charset="0"/>
                        </a:rPr>
                        <a:t>Conformity &amp; Interoperability relating to Smart City</a:t>
                      </a:r>
                    </a:p>
                  </a:txBody>
                  <a:tcPr marL="6350" marR="6350" marT="6350" anchor="ctr"/>
                </a:tc>
                <a:tc>
                  <a:txBody>
                    <a:bodyPr/>
                    <a:lstStyle/>
                    <a:p>
                      <a:pPr algn="l" fontAlgn="t"/>
                      <a:r>
                        <a:rPr lang="en-GB" sz="1000" b="0" i="0" u="none" strike="noStrike" dirty="0">
                          <a:solidFill>
                            <a:schemeClr val="tx1"/>
                          </a:solidFill>
                          <a:effectLst/>
                          <a:latin typeface="Calibri" panose="020F0502020204030204" pitchFamily="34" charset="0"/>
                        </a:rPr>
                        <a:t>online instructor-led</a:t>
                      </a:r>
                    </a:p>
                  </a:txBody>
                  <a:tcPr marL="6350" marR="6350" marT="6350"/>
                </a:tc>
                <a:tc>
                  <a:txBody>
                    <a:bodyPr/>
                    <a:lstStyle/>
                    <a:p>
                      <a:pPr algn="ctr" fontAlgn="ctr"/>
                      <a:r>
                        <a:rPr lang="en-GB" sz="1000" b="0" i="0" u="none" strike="noStrike" dirty="0">
                          <a:solidFill>
                            <a:schemeClr val="tx1"/>
                          </a:solidFill>
                          <a:effectLst/>
                          <a:latin typeface="Calibri" panose="020F0502020204030204" pitchFamily="34" charset="0"/>
                        </a:rPr>
                        <a:t>6-24APR20</a:t>
                      </a:r>
                    </a:p>
                  </a:txBody>
                  <a:tcPr marL="6350" marR="6350" marT="6350" anchor="ctr"/>
                </a:tc>
                <a:tc>
                  <a:txBody>
                    <a:bodyPr/>
                    <a:lstStyle/>
                    <a:p>
                      <a:pPr algn="ctr" fontAlgn="ctr"/>
                      <a:endParaRPr lang="en-GB" sz="1000" b="0" i="0" u="none" strike="noStrike" dirty="0">
                        <a:solidFill>
                          <a:schemeClr val="tx1"/>
                        </a:solidFill>
                        <a:effectLst/>
                        <a:latin typeface="Calibri" panose="020F0502020204030204" pitchFamily="34" charset="0"/>
                      </a:endParaRPr>
                    </a:p>
                  </a:txBody>
                  <a:tcPr marL="6350" marR="6350" marT="6350" anchor="ctr"/>
                </a:tc>
                <a:tc>
                  <a:txBody>
                    <a:bodyPr/>
                    <a:lstStyle/>
                    <a:p>
                      <a:pPr algn="l" fontAlgn="t"/>
                      <a:r>
                        <a:rPr lang="en-GB" sz="1000" b="0" i="0" u="none" strike="noStrike">
                          <a:solidFill>
                            <a:schemeClr val="tx1"/>
                          </a:solidFill>
                          <a:effectLst/>
                          <a:latin typeface="Calibri" panose="020F0502020204030204" pitchFamily="34" charset="0"/>
                        </a:rPr>
                        <a:t>implemented</a:t>
                      </a:r>
                    </a:p>
                  </a:txBody>
                  <a:tcPr marL="6350" marR="6350" marT="6350"/>
                </a:tc>
                <a:tc>
                  <a:txBody>
                    <a:bodyPr/>
                    <a:lstStyle/>
                    <a:p>
                      <a:pPr algn="r" fontAlgn="t"/>
                      <a:r>
                        <a:rPr lang="en-GB" sz="1000" b="0" i="0" u="none" strike="noStrike">
                          <a:solidFill>
                            <a:srgbClr val="000000"/>
                          </a:solidFill>
                          <a:effectLst/>
                          <a:latin typeface="Calibri" panose="020F0502020204030204" pitchFamily="34" charset="0"/>
                        </a:rPr>
                        <a:t>87</a:t>
                      </a:r>
                    </a:p>
                  </a:txBody>
                  <a:tcPr marL="6350" marR="6350" marT="6350"/>
                </a:tc>
                <a:tc>
                  <a:txBody>
                    <a:bodyPr/>
                    <a:lstStyle/>
                    <a:p>
                      <a:pPr algn="r" fontAlgn="t"/>
                      <a:r>
                        <a:rPr lang="en-GB" sz="1000" b="0" i="0" u="none" strike="noStrike">
                          <a:solidFill>
                            <a:srgbClr val="000000"/>
                          </a:solidFill>
                          <a:effectLst/>
                          <a:latin typeface="Calibri" panose="020F0502020204030204" pitchFamily="34" charset="0"/>
                        </a:rPr>
                        <a:t>29</a:t>
                      </a:r>
                    </a:p>
                  </a:txBody>
                  <a:tcPr marL="6350" marR="6350" marT="6350"/>
                </a:tc>
                <a:tc>
                  <a:txBody>
                    <a:bodyPr/>
                    <a:lstStyle/>
                    <a:p>
                      <a:pPr algn="l" fontAlgn="t"/>
                      <a:r>
                        <a:rPr lang="en-GB" sz="1000" b="0" i="0" u="none" strike="noStrike">
                          <a:solidFill>
                            <a:srgbClr val="000000"/>
                          </a:solidFill>
                          <a:effectLst/>
                          <a:latin typeface="Calibri" panose="020F0502020204030204" pitchFamily="34" charset="0"/>
                        </a:rPr>
                        <a:t>received</a:t>
                      </a:r>
                    </a:p>
                  </a:txBody>
                  <a:tcPr marL="6350" marR="6350" marT="6350"/>
                </a:tc>
                <a:extLst>
                  <a:ext uri="{0D108BD9-81ED-4DB2-BD59-A6C34878D82A}">
                    <a16:rowId xmlns:a16="http://schemas.microsoft.com/office/drawing/2014/main" val="2903084247"/>
                  </a:ext>
                </a:extLst>
              </a:tr>
              <a:tr h="146276">
                <a:tc>
                  <a:txBody>
                    <a:bodyPr/>
                    <a:lstStyle/>
                    <a:p>
                      <a:pPr algn="ctr" fontAlgn="t"/>
                      <a:r>
                        <a:rPr lang="en-GB" sz="1000" b="0" i="0" u="none" strike="noStrike" dirty="0">
                          <a:solidFill>
                            <a:srgbClr val="000000"/>
                          </a:solidFill>
                          <a:effectLst/>
                          <a:latin typeface="Calibri" panose="020F0502020204030204" pitchFamily="34" charset="0"/>
                        </a:rPr>
                        <a:t>CAICT</a:t>
                      </a:r>
                    </a:p>
                  </a:txBody>
                  <a:tcPr marL="6350" marR="6350" marT="6350"/>
                </a:tc>
                <a:tc>
                  <a:txBody>
                    <a:bodyPr/>
                    <a:lstStyle/>
                    <a:p>
                      <a:pPr algn="l" fontAlgn="t"/>
                      <a:r>
                        <a:rPr lang="en-US" sz="1000" b="0" i="0" u="none" strike="noStrike" dirty="0">
                          <a:solidFill>
                            <a:schemeClr val="tx1"/>
                          </a:solidFill>
                          <a:effectLst/>
                          <a:latin typeface="Calibri" panose="020F0502020204030204" pitchFamily="34" charset="0"/>
                        </a:rPr>
                        <a:t>5G Technology and Applications in practice</a:t>
                      </a:r>
                    </a:p>
                  </a:txBody>
                  <a:tcPr marL="6350" marR="6350" marT="6350"/>
                </a:tc>
                <a:tc>
                  <a:txBody>
                    <a:bodyPr/>
                    <a:lstStyle/>
                    <a:p>
                      <a:pPr algn="l" fontAlgn="t"/>
                      <a:r>
                        <a:rPr lang="en-GB" sz="1000" b="0" i="0" u="none" strike="noStrike">
                          <a:solidFill>
                            <a:schemeClr val="tx1"/>
                          </a:solidFill>
                          <a:effectLst/>
                          <a:latin typeface="Calibri" panose="020F0502020204030204" pitchFamily="34" charset="0"/>
                        </a:rPr>
                        <a:t>online instructor-led</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19-23OCT20</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12-31OCT20</a:t>
                      </a:r>
                    </a:p>
                  </a:txBody>
                  <a:tcPr marL="6350" marR="6350" marT="6350"/>
                </a:tc>
                <a:tc>
                  <a:txBody>
                    <a:bodyPr/>
                    <a:lstStyle/>
                    <a:p>
                      <a:pPr algn="l" fontAlgn="t"/>
                      <a:r>
                        <a:rPr lang="en-GB" sz="1000" b="0" i="0" u="none" strike="noStrike" dirty="0">
                          <a:solidFill>
                            <a:schemeClr val="tx1"/>
                          </a:solidFill>
                          <a:effectLst/>
                          <a:latin typeface="Calibri" panose="020F0502020204030204" pitchFamily="34" charset="0"/>
                        </a:rPr>
                        <a:t>implemented</a:t>
                      </a:r>
                    </a:p>
                  </a:txBody>
                  <a:tcPr marL="6350" marR="6350" marT="6350"/>
                </a:tc>
                <a:tc>
                  <a:txBody>
                    <a:bodyPr/>
                    <a:lstStyle/>
                    <a:p>
                      <a:pPr algn="r" fontAlgn="t"/>
                      <a:r>
                        <a:rPr lang="en-GB" sz="1000" b="0" i="0" u="none" strike="noStrike" dirty="0">
                          <a:solidFill>
                            <a:srgbClr val="000000"/>
                          </a:solidFill>
                          <a:effectLst/>
                          <a:latin typeface="Calibri" panose="020F0502020204030204" pitchFamily="34" charset="0"/>
                        </a:rPr>
                        <a:t>340</a:t>
                      </a:r>
                    </a:p>
                  </a:txBody>
                  <a:tcPr marL="6350" marR="6350" marT="6350"/>
                </a:tc>
                <a:tc>
                  <a:txBody>
                    <a:bodyPr/>
                    <a:lstStyle/>
                    <a:p>
                      <a:pPr algn="r" fontAlgn="t"/>
                      <a:r>
                        <a:rPr lang="en-GB" sz="1000" b="0" i="0" u="none" strike="noStrike" dirty="0">
                          <a:solidFill>
                            <a:srgbClr val="000000"/>
                          </a:solidFill>
                          <a:effectLst/>
                          <a:latin typeface="Calibri" panose="020F0502020204030204" pitchFamily="34" charset="0"/>
                        </a:rPr>
                        <a:t>63</a:t>
                      </a:r>
                    </a:p>
                  </a:txBody>
                  <a:tcPr marL="6350" marR="6350" marT="6350"/>
                </a:tc>
                <a:tc>
                  <a:txBody>
                    <a:bodyPr/>
                    <a:lstStyle/>
                    <a:p>
                      <a:pPr algn="l" fontAlgn="t"/>
                      <a:r>
                        <a:rPr lang="en-GB" sz="1000" b="0" i="0" u="none" strike="noStrike" dirty="0">
                          <a:solidFill>
                            <a:srgbClr val="000000"/>
                          </a:solidFill>
                          <a:effectLst/>
                          <a:latin typeface="Calibri" panose="020F0502020204030204" pitchFamily="34" charset="0"/>
                        </a:rPr>
                        <a:t>received</a:t>
                      </a:r>
                    </a:p>
                  </a:txBody>
                  <a:tcPr marL="6350" marR="6350" marT="6350"/>
                </a:tc>
                <a:extLst>
                  <a:ext uri="{0D108BD9-81ED-4DB2-BD59-A6C34878D82A}">
                    <a16:rowId xmlns:a16="http://schemas.microsoft.com/office/drawing/2014/main" val="222802859"/>
                  </a:ext>
                </a:extLst>
              </a:tr>
              <a:tr h="146276">
                <a:tc>
                  <a:txBody>
                    <a:bodyPr/>
                    <a:lstStyle/>
                    <a:p>
                      <a:pPr algn="ctr" fontAlgn="t"/>
                      <a:r>
                        <a:rPr lang="en-GB" sz="1000" b="0" i="0" u="none" strike="noStrike">
                          <a:solidFill>
                            <a:srgbClr val="000000"/>
                          </a:solidFill>
                          <a:effectLst/>
                          <a:latin typeface="Calibri" panose="020F0502020204030204" pitchFamily="34" charset="0"/>
                        </a:rPr>
                        <a:t>CAICT</a:t>
                      </a:r>
                    </a:p>
                  </a:txBody>
                  <a:tcPr marL="6350" marR="6350" marT="6350"/>
                </a:tc>
                <a:tc>
                  <a:txBody>
                    <a:bodyPr/>
                    <a:lstStyle/>
                    <a:p>
                      <a:pPr algn="l" fontAlgn="t"/>
                      <a:r>
                        <a:rPr lang="en-US" sz="1000" b="0" i="0" u="none" strike="noStrike" dirty="0">
                          <a:solidFill>
                            <a:schemeClr val="tx1"/>
                          </a:solidFill>
                          <a:effectLst/>
                          <a:latin typeface="Calibri" panose="020F0502020204030204" pitchFamily="34" charset="0"/>
                        </a:rPr>
                        <a:t>ICT applications relating to smart cities and communities</a:t>
                      </a:r>
                    </a:p>
                  </a:txBody>
                  <a:tcPr marL="6350" marR="6350" marT="6350"/>
                </a:tc>
                <a:tc>
                  <a:txBody>
                    <a:bodyPr/>
                    <a:lstStyle/>
                    <a:p>
                      <a:pPr algn="l" fontAlgn="t"/>
                      <a:r>
                        <a:rPr lang="en-GB" sz="1000" b="0" i="0" u="none" strike="noStrike">
                          <a:solidFill>
                            <a:schemeClr val="tx1"/>
                          </a:solidFill>
                          <a:effectLst/>
                          <a:latin typeface="Calibri" panose="020F0502020204030204" pitchFamily="34" charset="0"/>
                        </a:rPr>
                        <a:t>online instructor-led</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13-31JULY20</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17-30AUG20</a:t>
                      </a:r>
                    </a:p>
                  </a:txBody>
                  <a:tcPr marL="6350" marR="6350" marT="6350"/>
                </a:tc>
                <a:tc>
                  <a:txBody>
                    <a:bodyPr/>
                    <a:lstStyle/>
                    <a:p>
                      <a:pPr algn="l" fontAlgn="t"/>
                      <a:r>
                        <a:rPr lang="en-GB" sz="1000" b="0" i="0" u="none" strike="noStrike" dirty="0">
                          <a:solidFill>
                            <a:schemeClr val="tx1"/>
                          </a:solidFill>
                          <a:effectLst/>
                          <a:latin typeface="Calibri" panose="020F0502020204030204" pitchFamily="34" charset="0"/>
                        </a:rPr>
                        <a:t>implemented</a:t>
                      </a:r>
                    </a:p>
                  </a:txBody>
                  <a:tcPr marL="6350" marR="6350" marT="6350"/>
                </a:tc>
                <a:tc>
                  <a:txBody>
                    <a:bodyPr/>
                    <a:lstStyle/>
                    <a:p>
                      <a:pPr algn="r" fontAlgn="t"/>
                      <a:r>
                        <a:rPr lang="en-GB" sz="1000" b="0" i="0" u="none" strike="noStrike" dirty="0">
                          <a:solidFill>
                            <a:srgbClr val="000000"/>
                          </a:solidFill>
                          <a:effectLst/>
                          <a:latin typeface="Calibri" panose="020F0502020204030204" pitchFamily="34" charset="0"/>
                        </a:rPr>
                        <a:t>249</a:t>
                      </a:r>
                    </a:p>
                  </a:txBody>
                  <a:tcPr marL="6350" marR="6350" marT="6350"/>
                </a:tc>
                <a:tc>
                  <a:txBody>
                    <a:bodyPr/>
                    <a:lstStyle/>
                    <a:p>
                      <a:pPr algn="r" fontAlgn="t"/>
                      <a:r>
                        <a:rPr lang="en-GB" sz="1000" b="0" i="0" u="none" strike="noStrike" dirty="0">
                          <a:solidFill>
                            <a:srgbClr val="000000"/>
                          </a:solidFill>
                          <a:effectLst/>
                          <a:latin typeface="Calibri" panose="020F0502020204030204" pitchFamily="34" charset="0"/>
                        </a:rPr>
                        <a:t>58</a:t>
                      </a:r>
                    </a:p>
                  </a:txBody>
                  <a:tcPr marL="6350" marR="6350" marT="6350"/>
                </a:tc>
                <a:tc>
                  <a:txBody>
                    <a:bodyPr/>
                    <a:lstStyle/>
                    <a:p>
                      <a:pPr algn="l" fontAlgn="t"/>
                      <a:r>
                        <a:rPr lang="en-GB" sz="1000" b="0" i="0" u="none" strike="noStrike" dirty="0">
                          <a:solidFill>
                            <a:srgbClr val="000000"/>
                          </a:solidFill>
                          <a:effectLst/>
                          <a:latin typeface="Calibri" panose="020F0502020204030204" pitchFamily="34" charset="0"/>
                        </a:rPr>
                        <a:t>received</a:t>
                      </a:r>
                    </a:p>
                  </a:txBody>
                  <a:tcPr marL="6350" marR="6350" marT="6350"/>
                </a:tc>
                <a:extLst>
                  <a:ext uri="{0D108BD9-81ED-4DB2-BD59-A6C34878D82A}">
                    <a16:rowId xmlns:a16="http://schemas.microsoft.com/office/drawing/2014/main" val="2329976439"/>
                  </a:ext>
                </a:extLst>
              </a:tr>
              <a:tr h="146276">
                <a:tc>
                  <a:txBody>
                    <a:bodyPr/>
                    <a:lstStyle/>
                    <a:p>
                      <a:pPr algn="ctr" fontAlgn="t"/>
                      <a:r>
                        <a:rPr lang="en-GB" sz="1000" b="0" i="0" u="none" strike="noStrike" dirty="0">
                          <a:solidFill>
                            <a:srgbClr val="000000"/>
                          </a:solidFill>
                          <a:effectLst/>
                          <a:latin typeface="Calibri" panose="020F0502020204030204" pitchFamily="34" charset="0"/>
                        </a:rPr>
                        <a:t>IoT Academy</a:t>
                      </a:r>
                    </a:p>
                  </a:txBody>
                  <a:tcPr marL="6350" marR="6350" marT="6350"/>
                </a:tc>
                <a:tc>
                  <a:txBody>
                    <a:bodyPr/>
                    <a:lstStyle/>
                    <a:p>
                      <a:pPr algn="l" fontAlgn="t"/>
                      <a:r>
                        <a:rPr lang="en-GB" sz="1000" b="0" i="0" u="none" strike="noStrike" dirty="0">
                          <a:solidFill>
                            <a:schemeClr val="tx1"/>
                          </a:solidFill>
                          <a:effectLst/>
                          <a:latin typeface="Calibri" panose="020F0502020204030204" pitchFamily="34" charset="0"/>
                        </a:rPr>
                        <a:t>Digital Transformation: Enhancing IoT-Driven Accessibility</a:t>
                      </a:r>
                    </a:p>
                  </a:txBody>
                  <a:tcPr marL="6350" marR="6350" marT="6350"/>
                </a:tc>
                <a:tc>
                  <a:txBody>
                    <a:bodyPr/>
                    <a:lstStyle/>
                    <a:p>
                      <a:pPr algn="l" fontAlgn="t"/>
                      <a:r>
                        <a:rPr lang="en-GB" sz="1000" b="0" i="0" u="none" strike="noStrike">
                          <a:solidFill>
                            <a:schemeClr val="tx1"/>
                          </a:solidFill>
                          <a:effectLst/>
                          <a:latin typeface="Calibri" panose="020F0502020204030204" pitchFamily="34" charset="0"/>
                        </a:rPr>
                        <a:t>online instructor-led</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11-17APR20</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11-17MAY20</a:t>
                      </a:r>
                    </a:p>
                  </a:txBody>
                  <a:tcPr marL="6350" marR="6350" marT="6350"/>
                </a:tc>
                <a:tc>
                  <a:txBody>
                    <a:bodyPr/>
                    <a:lstStyle/>
                    <a:p>
                      <a:pPr algn="l" fontAlgn="t"/>
                      <a:r>
                        <a:rPr lang="en-GB" sz="1000" b="0" i="0" u="none" strike="noStrike" dirty="0">
                          <a:solidFill>
                            <a:schemeClr val="tx1"/>
                          </a:solidFill>
                          <a:effectLst/>
                          <a:latin typeface="Calibri" panose="020F0502020204030204" pitchFamily="34" charset="0"/>
                        </a:rPr>
                        <a:t>implemented</a:t>
                      </a:r>
                    </a:p>
                  </a:txBody>
                  <a:tcPr marL="6350" marR="6350" marT="6350"/>
                </a:tc>
                <a:tc>
                  <a:txBody>
                    <a:bodyPr/>
                    <a:lstStyle/>
                    <a:p>
                      <a:pPr algn="r" fontAlgn="t"/>
                      <a:r>
                        <a:rPr lang="en-GB" sz="1000" b="0" i="0" u="none" strike="noStrike" dirty="0">
                          <a:solidFill>
                            <a:srgbClr val="000000"/>
                          </a:solidFill>
                          <a:effectLst/>
                          <a:latin typeface="Calibri" panose="020F0502020204030204" pitchFamily="34" charset="0"/>
                        </a:rPr>
                        <a:t>281</a:t>
                      </a:r>
                    </a:p>
                  </a:txBody>
                  <a:tcPr marL="6350" marR="6350" marT="6350"/>
                </a:tc>
                <a:tc>
                  <a:txBody>
                    <a:bodyPr/>
                    <a:lstStyle/>
                    <a:p>
                      <a:pPr algn="r" fontAlgn="t"/>
                      <a:r>
                        <a:rPr lang="en-GB" sz="1000" b="0" i="0" u="none" strike="noStrike" dirty="0">
                          <a:solidFill>
                            <a:srgbClr val="000000"/>
                          </a:solidFill>
                          <a:effectLst/>
                          <a:latin typeface="Calibri" panose="020F0502020204030204" pitchFamily="34" charset="0"/>
                        </a:rPr>
                        <a:t>130</a:t>
                      </a:r>
                    </a:p>
                  </a:txBody>
                  <a:tcPr marL="6350" marR="6350" marT="6350"/>
                </a:tc>
                <a:tc>
                  <a:txBody>
                    <a:bodyPr/>
                    <a:lstStyle/>
                    <a:p>
                      <a:pPr algn="l" fontAlgn="t"/>
                      <a:r>
                        <a:rPr lang="en-GB" sz="1000" b="0" i="0" u="none" strike="noStrike" dirty="0">
                          <a:solidFill>
                            <a:srgbClr val="000000"/>
                          </a:solidFill>
                          <a:effectLst/>
                          <a:latin typeface="Calibri" panose="020F0502020204030204" pitchFamily="34" charset="0"/>
                        </a:rPr>
                        <a:t>received</a:t>
                      </a:r>
                    </a:p>
                  </a:txBody>
                  <a:tcPr marL="6350" marR="6350" marT="6350"/>
                </a:tc>
                <a:extLst>
                  <a:ext uri="{0D108BD9-81ED-4DB2-BD59-A6C34878D82A}">
                    <a16:rowId xmlns:a16="http://schemas.microsoft.com/office/drawing/2014/main" val="4219016107"/>
                  </a:ext>
                </a:extLst>
              </a:tr>
              <a:tr h="216582">
                <a:tc>
                  <a:txBody>
                    <a:bodyPr/>
                    <a:lstStyle/>
                    <a:p>
                      <a:pPr algn="ctr" fontAlgn="t"/>
                      <a:r>
                        <a:rPr lang="en-GB" sz="1000" b="0" i="0" u="none" strike="noStrike" dirty="0">
                          <a:solidFill>
                            <a:srgbClr val="000000"/>
                          </a:solidFill>
                          <a:effectLst/>
                          <a:latin typeface="Calibri" panose="020F0502020204030204" pitchFamily="34" charset="0"/>
                        </a:rPr>
                        <a:t>IoT Academy</a:t>
                      </a:r>
                    </a:p>
                  </a:txBody>
                  <a:tcPr marL="6350" marR="6350" marT="6350"/>
                </a:tc>
                <a:tc>
                  <a:txBody>
                    <a:bodyPr/>
                    <a:lstStyle/>
                    <a:p>
                      <a:pPr algn="l" fontAlgn="t"/>
                      <a:r>
                        <a:rPr lang="en-US" sz="1000" b="0" i="0" u="none" strike="noStrike" dirty="0">
                          <a:solidFill>
                            <a:schemeClr val="tx1"/>
                          </a:solidFill>
                          <a:effectLst/>
                          <a:latin typeface="Calibri" panose="020F0502020204030204" pitchFamily="34" charset="0"/>
                        </a:rPr>
                        <a:t>Building IoT Solutions for Smart Sustainable Cities</a:t>
                      </a:r>
                    </a:p>
                  </a:txBody>
                  <a:tcPr marL="6350" marR="6350" marT="6350"/>
                </a:tc>
                <a:tc>
                  <a:txBody>
                    <a:bodyPr/>
                    <a:lstStyle/>
                    <a:p>
                      <a:pPr algn="l" fontAlgn="t"/>
                      <a:r>
                        <a:rPr lang="en-GB" sz="1000" b="0" i="0" u="none" strike="noStrike">
                          <a:solidFill>
                            <a:schemeClr val="tx1"/>
                          </a:solidFill>
                          <a:effectLst/>
                          <a:latin typeface="Calibri" panose="020F0502020204030204" pitchFamily="34" charset="0"/>
                        </a:rPr>
                        <a:t>online instructor-led</a:t>
                      </a:r>
                    </a:p>
                  </a:txBody>
                  <a:tcPr marL="6350" marR="6350" marT="6350"/>
                </a:tc>
                <a:tc>
                  <a:txBody>
                    <a:bodyPr/>
                    <a:lstStyle/>
                    <a:p>
                      <a:pPr algn="ctr" fontAlgn="t"/>
                      <a:r>
                        <a:rPr lang="en-GB" sz="1000" b="0" i="0" u="none" strike="noStrike">
                          <a:solidFill>
                            <a:schemeClr val="tx1"/>
                          </a:solidFill>
                          <a:effectLst/>
                          <a:latin typeface="Calibri" panose="020F0502020204030204" pitchFamily="34" charset="0"/>
                        </a:rPr>
                        <a:t>15-19AUG20</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 28SEP-09OCT20</a:t>
                      </a:r>
                    </a:p>
                  </a:txBody>
                  <a:tcPr marL="6350" marR="6350" marT="6350"/>
                </a:tc>
                <a:tc>
                  <a:txBody>
                    <a:bodyPr/>
                    <a:lstStyle/>
                    <a:p>
                      <a:pPr algn="l" fontAlgn="t"/>
                      <a:r>
                        <a:rPr lang="en-GB" sz="1000" b="0" i="0" u="none" strike="noStrike" dirty="0">
                          <a:solidFill>
                            <a:schemeClr val="tx1"/>
                          </a:solidFill>
                          <a:effectLst/>
                          <a:latin typeface="Calibri" panose="020F0502020204030204" pitchFamily="34" charset="0"/>
                        </a:rPr>
                        <a:t>implemented</a:t>
                      </a:r>
                    </a:p>
                  </a:txBody>
                  <a:tcPr marL="6350" marR="6350" marT="6350"/>
                </a:tc>
                <a:tc>
                  <a:txBody>
                    <a:bodyPr/>
                    <a:lstStyle/>
                    <a:p>
                      <a:pPr algn="r" fontAlgn="t"/>
                      <a:r>
                        <a:rPr lang="en-GB" sz="1000" b="0" i="0" u="none" strike="noStrike">
                          <a:solidFill>
                            <a:srgbClr val="000000"/>
                          </a:solidFill>
                          <a:effectLst/>
                          <a:latin typeface="Calibri" panose="020F0502020204030204" pitchFamily="34" charset="0"/>
                        </a:rPr>
                        <a:t>37</a:t>
                      </a:r>
                    </a:p>
                  </a:txBody>
                  <a:tcPr marL="6350" marR="6350" marT="6350"/>
                </a:tc>
                <a:tc>
                  <a:txBody>
                    <a:bodyPr/>
                    <a:lstStyle/>
                    <a:p>
                      <a:pPr algn="r" fontAlgn="t"/>
                      <a:r>
                        <a:rPr lang="en-GB" sz="1000" b="0" i="0" u="none" strike="noStrike">
                          <a:solidFill>
                            <a:srgbClr val="000000"/>
                          </a:solidFill>
                          <a:effectLst/>
                          <a:latin typeface="Calibri" panose="020F0502020204030204" pitchFamily="34" charset="0"/>
                        </a:rPr>
                        <a:t>31</a:t>
                      </a:r>
                    </a:p>
                  </a:txBody>
                  <a:tcPr marL="6350" marR="6350" marT="6350"/>
                </a:tc>
                <a:tc>
                  <a:txBody>
                    <a:bodyPr/>
                    <a:lstStyle/>
                    <a:p>
                      <a:pPr algn="l" fontAlgn="t"/>
                      <a:r>
                        <a:rPr lang="en-GB" sz="1000" b="0" i="0" u="none" strike="noStrike" dirty="0">
                          <a:solidFill>
                            <a:srgbClr val="000000"/>
                          </a:solidFill>
                          <a:effectLst/>
                          <a:latin typeface="Calibri" panose="020F0502020204030204" pitchFamily="34" charset="0"/>
                        </a:rPr>
                        <a:t>received</a:t>
                      </a:r>
                      <a:endParaRPr lang="en-GB" sz="1000" b="0" i="0" u="none" strike="noStrike" dirty="0">
                        <a:solidFill>
                          <a:srgbClr val="FF0000"/>
                        </a:solidFill>
                        <a:effectLst/>
                        <a:latin typeface="Calibri" panose="020F0502020204030204" pitchFamily="34" charset="0"/>
                      </a:endParaRPr>
                    </a:p>
                  </a:txBody>
                  <a:tcPr marL="6350" marR="6350" marT="6350"/>
                </a:tc>
                <a:extLst>
                  <a:ext uri="{0D108BD9-81ED-4DB2-BD59-A6C34878D82A}">
                    <a16:rowId xmlns:a16="http://schemas.microsoft.com/office/drawing/2014/main" val="4060825588"/>
                  </a:ext>
                </a:extLst>
              </a:tr>
              <a:tr h="146276">
                <a:tc>
                  <a:txBody>
                    <a:bodyPr/>
                    <a:lstStyle/>
                    <a:p>
                      <a:pPr algn="ctr" fontAlgn="t"/>
                      <a:r>
                        <a:rPr lang="en-GB" sz="1000" b="0" i="0" u="none" strike="noStrike" dirty="0">
                          <a:solidFill>
                            <a:srgbClr val="000000"/>
                          </a:solidFill>
                          <a:effectLst/>
                          <a:latin typeface="Calibri" panose="020F0502020204030204" pitchFamily="34" charset="0"/>
                        </a:rPr>
                        <a:t>IoT Academy</a:t>
                      </a:r>
                    </a:p>
                  </a:txBody>
                  <a:tcPr marL="6350" marR="6350" marT="6350"/>
                </a:tc>
                <a:tc>
                  <a:txBody>
                    <a:bodyPr/>
                    <a:lstStyle/>
                    <a:p>
                      <a:pPr algn="l" fontAlgn="t"/>
                      <a:r>
                        <a:rPr lang="en-US" sz="1000" b="0" i="0" u="none" strike="noStrike" dirty="0">
                          <a:solidFill>
                            <a:schemeClr val="tx1"/>
                          </a:solidFill>
                          <a:effectLst/>
                          <a:latin typeface="Calibri" panose="020F0502020204030204" pitchFamily="34" charset="0"/>
                        </a:rPr>
                        <a:t>Developing Internet of things Ecosystem</a:t>
                      </a:r>
                    </a:p>
                  </a:txBody>
                  <a:tcPr marL="6350" marR="6350" marT="6350"/>
                </a:tc>
                <a:tc>
                  <a:txBody>
                    <a:bodyPr/>
                    <a:lstStyle/>
                    <a:p>
                      <a:pPr algn="l" fontAlgn="t"/>
                      <a:r>
                        <a:rPr lang="en-GB" sz="1000" b="0" i="0" u="none" strike="noStrike">
                          <a:solidFill>
                            <a:schemeClr val="tx1"/>
                          </a:solidFill>
                          <a:effectLst/>
                          <a:latin typeface="Calibri" panose="020F0502020204030204" pitchFamily="34" charset="0"/>
                        </a:rPr>
                        <a:t>online instructor-led</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Nov-20</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2-13NOV20</a:t>
                      </a:r>
                    </a:p>
                  </a:txBody>
                  <a:tcPr marL="6350" marR="6350" marT="6350"/>
                </a:tc>
                <a:tc>
                  <a:txBody>
                    <a:bodyPr/>
                    <a:lstStyle/>
                    <a:p>
                      <a:pPr algn="l" fontAlgn="t"/>
                      <a:r>
                        <a:rPr lang="en-GB" sz="1000" b="0" i="0" u="none" strike="noStrike" dirty="0">
                          <a:solidFill>
                            <a:schemeClr val="tx1"/>
                          </a:solidFill>
                          <a:effectLst/>
                          <a:latin typeface="Calibri" panose="020F0502020204030204" pitchFamily="34" charset="0"/>
                        </a:rPr>
                        <a:t>implemented</a:t>
                      </a:r>
                    </a:p>
                  </a:txBody>
                  <a:tcPr marL="6350" marR="6350" marT="6350"/>
                </a:tc>
                <a:tc>
                  <a:txBody>
                    <a:bodyPr/>
                    <a:lstStyle/>
                    <a:p>
                      <a:pPr algn="r" fontAlgn="t"/>
                      <a:r>
                        <a:rPr lang="en-GB" sz="1000" b="0" i="0" u="none" strike="noStrike" dirty="0">
                          <a:solidFill>
                            <a:srgbClr val="000000"/>
                          </a:solidFill>
                          <a:effectLst/>
                          <a:latin typeface="Calibri" panose="020F0502020204030204" pitchFamily="34" charset="0"/>
                        </a:rPr>
                        <a:t>32</a:t>
                      </a:r>
                    </a:p>
                  </a:txBody>
                  <a:tcPr marL="6350" marR="6350" marT="6350"/>
                </a:tc>
                <a:tc>
                  <a:txBody>
                    <a:bodyPr/>
                    <a:lstStyle/>
                    <a:p>
                      <a:pPr algn="r" fontAlgn="t"/>
                      <a:r>
                        <a:rPr lang="en-GB" sz="1000" b="0" i="0" u="none" strike="noStrike" dirty="0">
                          <a:solidFill>
                            <a:srgbClr val="000000"/>
                          </a:solidFill>
                          <a:effectLst/>
                          <a:latin typeface="Calibri" panose="020F0502020204030204" pitchFamily="34" charset="0"/>
                        </a:rPr>
                        <a:t>27</a:t>
                      </a:r>
                    </a:p>
                  </a:txBody>
                  <a:tcPr marL="6350" marR="6350" marT="6350"/>
                </a:tc>
                <a:tc>
                  <a:txBody>
                    <a:bodyPr/>
                    <a:lstStyle/>
                    <a:p>
                      <a:pPr algn="l" fontAlgn="t"/>
                      <a:r>
                        <a:rPr lang="en-GB" sz="1000" b="0" i="0" u="none" strike="noStrike" dirty="0">
                          <a:solidFill>
                            <a:srgbClr val="000000"/>
                          </a:solidFill>
                          <a:effectLst/>
                          <a:latin typeface="Calibri" panose="020F0502020204030204" pitchFamily="34" charset="0"/>
                        </a:rPr>
                        <a:t>received</a:t>
                      </a:r>
                    </a:p>
                  </a:txBody>
                  <a:tcPr marL="6350" marR="6350" marT="6350"/>
                </a:tc>
                <a:extLst>
                  <a:ext uri="{0D108BD9-81ED-4DB2-BD59-A6C34878D82A}">
                    <a16:rowId xmlns:a16="http://schemas.microsoft.com/office/drawing/2014/main" val="2162521697"/>
                  </a:ext>
                </a:extLst>
              </a:tr>
              <a:tr h="146276">
                <a:tc>
                  <a:txBody>
                    <a:bodyPr/>
                    <a:lstStyle/>
                    <a:p>
                      <a:pPr algn="ctr" fontAlgn="t"/>
                      <a:r>
                        <a:rPr lang="en-GB" sz="1000" b="0" i="0" u="none" strike="noStrike" dirty="0">
                          <a:solidFill>
                            <a:srgbClr val="FF0000"/>
                          </a:solidFill>
                          <a:effectLst/>
                          <a:latin typeface="Calibri" panose="020F0502020204030204" pitchFamily="34" charset="0"/>
                        </a:rPr>
                        <a:t>NIA</a:t>
                      </a:r>
                    </a:p>
                  </a:txBody>
                  <a:tcPr marL="6350" marR="6350" marT="6350"/>
                </a:tc>
                <a:tc>
                  <a:txBody>
                    <a:bodyPr/>
                    <a:lstStyle/>
                    <a:p>
                      <a:pPr algn="l" fontAlgn="t"/>
                      <a:r>
                        <a:rPr lang="en-GB" sz="1000" b="0" i="0" u="none" strike="noStrike" dirty="0">
                          <a:solidFill>
                            <a:srgbClr val="FF0000"/>
                          </a:solidFill>
                          <a:effectLst/>
                          <a:latin typeface="Calibri" panose="020F0502020204030204" pitchFamily="34" charset="0"/>
                        </a:rPr>
                        <a:t>Data-driven Governance </a:t>
                      </a:r>
                    </a:p>
                  </a:txBody>
                  <a:tcPr marL="6350" marR="6350" marT="6350"/>
                </a:tc>
                <a:tc>
                  <a:txBody>
                    <a:bodyPr/>
                    <a:lstStyle/>
                    <a:p>
                      <a:pPr algn="l" fontAlgn="t"/>
                      <a:r>
                        <a:rPr lang="en-GB" sz="1000" b="0" i="0" u="none" strike="noStrike">
                          <a:solidFill>
                            <a:srgbClr val="FF0000"/>
                          </a:solidFill>
                          <a:effectLst/>
                          <a:latin typeface="Calibri" panose="020F0502020204030204" pitchFamily="34" charset="0"/>
                        </a:rPr>
                        <a:t>face-to-face</a:t>
                      </a:r>
                    </a:p>
                  </a:txBody>
                  <a:tcPr marL="6350" marR="6350" marT="6350"/>
                </a:tc>
                <a:tc>
                  <a:txBody>
                    <a:bodyPr/>
                    <a:lstStyle/>
                    <a:p>
                      <a:pPr algn="ctr" fontAlgn="t"/>
                      <a:r>
                        <a:rPr lang="en-GB" sz="1000" b="0" i="0" u="none" strike="noStrike">
                          <a:solidFill>
                            <a:srgbClr val="FF0000"/>
                          </a:solidFill>
                          <a:effectLst/>
                          <a:latin typeface="Calibri" panose="020F0502020204030204" pitchFamily="34" charset="0"/>
                        </a:rPr>
                        <a:t>24-28AUG20</a:t>
                      </a:r>
                    </a:p>
                  </a:txBody>
                  <a:tcPr marL="6350" marR="6350" marT="6350"/>
                </a:tc>
                <a:tc>
                  <a:txBody>
                    <a:bodyPr/>
                    <a:lstStyle/>
                    <a:p>
                      <a:pPr algn="ctr" fontAlgn="t"/>
                      <a:r>
                        <a:rPr lang="en-GB" sz="1000" b="0" i="0" u="none" strike="noStrike" dirty="0">
                          <a:solidFill>
                            <a:srgbClr val="FF0000"/>
                          </a:solidFill>
                          <a:effectLst/>
                          <a:latin typeface="Calibri" panose="020F0502020204030204" pitchFamily="34" charset="0"/>
                        </a:rPr>
                        <a:t>9-13NOV20</a:t>
                      </a:r>
                    </a:p>
                  </a:txBody>
                  <a:tcPr marL="6350" marR="6350" marT="6350"/>
                </a:tc>
                <a:tc>
                  <a:txBody>
                    <a:bodyPr/>
                    <a:lstStyle/>
                    <a:p>
                      <a:pPr algn="l" fontAlgn="t"/>
                      <a:r>
                        <a:rPr lang="en-GB" sz="1000" b="0" i="0" u="none" strike="noStrike">
                          <a:solidFill>
                            <a:srgbClr val="FF0000"/>
                          </a:solidFill>
                          <a:effectLst/>
                          <a:latin typeface="Calibri" panose="020F0502020204030204" pitchFamily="34" charset="0"/>
                        </a:rPr>
                        <a:t>cancelled</a:t>
                      </a:r>
                    </a:p>
                  </a:txBody>
                  <a:tcPr marL="6350" marR="6350" marT="6350"/>
                </a:tc>
                <a:tc>
                  <a:txBody>
                    <a:bodyPr/>
                    <a:lstStyle/>
                    <a:p>
                      <a:pPr algn="l" fontAlgn="t"/>
                      <a:endParaRPr lang="en-GB" sz="1000" b="0" i="0" u="none" strike="noStrike">
                        <a:solidFill>
                          <a:srgbClr val="000000"/>
                        </a:solidFill>
                        <a:effectLst/>
                        <a:latin typeface="Calibri" panose="020F0502020204030204" pitchFamily="34" charset="0"/>
                      </a:endParaRPr>
                    </a:p>
                  </a:txBody>
                  <a:tcPr marL="6350" marR="6350" marT="6350"/>
                </a:tc>
                <a:tc>
                  <a:txBody>
                    <a:bodyPr/>
                    <a:lstStyle/>
                    <a:p>
                      <a:pPr algn="l" fontAlgn="t"/>
                      <a:endParaRPr lang="en-GB" sz="1000" b="0" i="0" u="none" strike="noStrike">
                        <a:solidFill>
                          <a:srgbClr val="000000"/>
                        </a:solidFill>
                        <a:effectLst/>
                        <a:latin typeface="Calibri" panose="020F0502020204030204" pitchFamily="34" charset="0"/>
                      </a:endParaRPr>
                    </a:p>
                  </a:txBody>
                  <a:tcPr marL="6350" marR="6350" marT="6350"/>
                </a:tc>
                <a:tc>
                  <a:txBody>
                    <a:bodyPr/>
                    <a:lstStyle/>
                    <a:p>
                      <a:pPr algn="l" fontAlgn="t"/>
                      <a:endParaRPr lang="en-GB" sz="1000" b="0" i="0" u="none" strike="noStrike" dirty="0">
                        <a:solidFill>
                          <a:srgbClr val="000000"/>
                        </a:solidFill>
                        <a:effectLst/>
                        <a:latin typeface="Calibri" panose="020F0502020204030204" pitchFamily="34" charset="0"/>
                      </a:endParaRPr>
                    </a:p>
                  </a:txBody>
                  <a:tcPr marL="6350" marR="6350" marT="6350"/>
                </a:tc>
                <a:extLst>
                  <a:ext uri="{0D108BD9-81ED-4DB2-BD59-A6C34878D82A}">
                    <a16:rowId xmlns:a16="http://schemas.microsoft.com/office/drawing/2014/main" val="4145681018"/>
                  </a:ext>
                </a:extLst>
              </a:tr>
              <a:tr h="146276">
                <a:tc>
                  <a:txBody>
                    <a:bodyPr/>
                    <a:lstStyle/>
                    <a:p>
                      <a:pPr algn="ctr" fontAlgn="t"/>
                      <a:r>
                        <a:rPr lang="en-GB" sz="1000" b="0" i="0" u="none" strike="noStrike">
                          <a:solidFill>
                            <a:srgbClr val="FF0000"/>
                          </a:solidFill>
                          <a:effectLst/>
                          <a:latin typeface="Calibri" panose="020F0502020204030204" pitchFamily="34" charset="0"/>
                        </a:rPr>
                        <a:t>NIA</a:t>
                      </a:r>
                    </a:p>
                  </a:txBody>
                  <a:tcPr marL="6350" marR="6350" marT="6350"/>
                </a:tc>
                <a:tc>
                  <a:txBody>
                    <a:bodyPr/>
                    <a:lstStyle/>
                    <a:p>
                      <a:pPr algn="l" fontAlgn="t"/>
                      <a:r>
                        <a:rPr lang="en-US" sz="1000" b="0" i="0" u="none" strike="noStrike" dirty="0">
                          <a:solidFill>
                            <a:srgbClr val="FF0000"/>
                          </a:solidFill>
                          <a:effectLst/>
                          <a:latin typeface="Calibri" panose="020F0502020204030204" pitchFamily="34" charset="0"/>
                        </a:rPr>
                        <a:t>Digital Platform with Emerging Technologies </a:t>
                      </a:r>
                    </a:p>
                  </a:txBody>
                  <a:tcPr marL="6350" marR="6350" marT="6350"/>
                </a:tc>
                <a:tc>
                  <a:txBody>
                    <a:bodyPr/>
                    <a:lstStyle/>
                    <a:p>
                      <a:pPr algn="l" fontAlgn="t"/>
                      <a:r>
                        <a:rPr lang="en-GB" sz="1000" b="0" i="0" u="none" strike="noStrike">
                          <a:solidFill>
                            <a:srgbClr val="FF0000"/>
                          </a:solidFill>
                          <a:effectLst/>
                          <a:latin typeface="Calibri" panose="020F0502020204030204" pitchFamily="34" charset="0"/>
                        </a:rPr>
                        <a:t>face-to-face</a:t>
                      </a:r>
                    </a:p>
                  </a:txBody>
                  <a:tcPr marL="6350" marR="6350" marT="6350"/>
                </a:tc>
                <a:tc>
                  <a:txBody>
                    <a:bodyPr/>
                    <a:lstStyle/>
                    <a:p>
                      <a:pPr algn="ctr" fontAlgn="t"/>
                      <a:r>
                        <a:rPr lang="en-GB" sz="1000" b="0" i="0" u="none" strike="noStrike">
                          <a:solidFill>
                            <a:srgbClr val="FF0000"/>
                          </a:solidFill>
                          <a:effectLst/>
                          <a:latin typeface="Calibri" panose="020F0502020204030204" pitchFamily="34" charset="0"/>
                        </a:rPr>
                        <a:t>21-24SEP20</a:t>
                      </a:r>
                    </a:p>
                  </a:txBody>
                  <a:tcPr marL="6350" marR="6350" marT="6350"/>
                </a:tc>
                <a:tc>
                  <a:txBody>
                    <a:bodyPr/>
                    <a:lstStyle/>
                    <a:p>
                      <a:pPr algn="ctr" fontAlgn="t"/>
                      <a:r>
                        <a:rPr lang="en-GB" sz="1000" b="0" i="0" u="none" strike="noStrike" dirty="0">
                          <a:solidFill>
                            <a:srgbClr val="FF0000"/>
                          </a:solidFill>
                          <a:effectLst/>
                          <a:latin typeface="Calibri" panose="020F0502020204030204" pitchFamily="34" charset="0"/>
                        </a:rPr>
                        <a:t>21-24OCT20</a:t>
                      </a:r>
                    </a:p>
                  </a:txBody>
                  <a:tcPr marL="6350" marR="6350" marT="6350"/>
                </a:tc>
                <a:tc>
                  <a:txBody>
                    <a:bodyPr/>
                    <a:lstStyle/>
                    <a:p>
                      <a:pPr algn="l" fontAlgn="t"/>
                      <a:r>
                        <a:rPr lang="en-GB" sz="1000" b="0" i="0" u="none" strike="noStrike">
                          <a:solidFill>
                            <a:srgbClr val="FF0000"/>
                          </a:solidFill>
                          <a:effectLst/>
                          <a:latin typeface="Calibri" panose="020F0502020204030204" pitchFamily="34" charset="0"/>
                        </a:rPr>
                        <a:t>cancelled</a:t>
                      </a:r>
                    </a:p>
                  </a:txBody>
                  <a:tcPr marL="6350" marR="6350" marT="6350"/>
                </a:tc>
                <a:tc>
                  <a:txBody>
                    <a:bodyPr/>
                    <a:lstStyle/>
                    <a:p>
                      <a:pPr algn="l" fontAlgn="t"/>
                      <a:endParaRPr lang="en-GB" sz="1000" b="0" i="0" u="none" strike="noStrike">
                        <a:solidFill>
                          <a:srgbClr val="000000"/>
                        </a:solidFill>
                        <a:effectLst/>
                        <a:latin typeface="Calibri" panose="020F0502020204030204" pitchFamily="34" charset="0"/>
                      </a:endParaRPr>
                    </a:p>
                  </a:txBody>
                  <a:tcPr marL="6350" marR="6350" marT="6350"/>
                </a:tc>
                <a:tc>
                  <a:txBody>
                    <a:bodyPr/>
                    <a:lstStyle/>
                    <a:p>
                      <a:pPr algn="l" fontAlgn="t"/>
                      <a:endParaRPr lang="en-GB" sz="1000" b="0" i="0" u="none" strike="noStrike">
                        <a:solidFill>
                          <a:srgbClr val="000000"/>
                        </a:solidFill>
                        <a:effectLst/>
                        <a:latin typeface="Calibri" panose="020F0502020204030204" pitchFamily="34" charset="0"/>
                      </a:endParaRPr>
                    </a:p>
                  </a:txBody>
                  <a:tcPr marL="6350" marR="6350" marT="6350"/>
                </a:tc>
                <a:tc>
                  <a:txBody>
                    <a:bodyPr/>
                    <a:lstStyle/>
                    <a:p>
                      <a:pPr algn="l" fontAlgn="t"/>
                      <a:endParaRPr lang="en-GB" sz="1000" b="0" i="0" u="none" strike="noStrike">
                        <a:solidFill>
                          <a:srgbClr val="000000"/>
                        </a:solidFill>
                        <a:effectLst/>
                        <a:latin typeface="Calibri" panose="020F0502020204030204" pitchFamily="34" charset="0"/>
                      </a:endParaRPr>
                    </a:p>
                  </a:txBody>
                  <a:tcPr marL="6350" marR="6350" marT="6350"/>
                </a:tc>
                <a:extLst>
                  <a:ext uri="{0D108BD9-81ED-4DB2-BD59-A6C34878D82A}">
                    <a16:rowId xmlns:a16="http://schemas.microsoft.com/office/drawing/2014/main" val="1067597518"/>
                  </a:ext>
                </a:extLst>
              </a:tr>
              <a:tr h="146276">
                <a:tc>
                  <a:txBody>
                    <a:bodyPr/>
                    <a:lstStyle/>
                    <a:p>
                      <a:pPr algn="ctr" fontAlgn="t"/>
                      <a:r>
                        <a:rPr lang="en-GB" sz="1000" b="0" i="0" u="none" strike="noStrike" dirty="0">
                          <a:solidFill>
                            <a:srgbClr val="000000"/>
                          </a:solidFill>
                          <a:effectLst/>
                          <a:latin typeface="Calibri" panose="020F0502020204030204" pitchFamily="34" charset="0"/>
                        </a:rPr>
                        <a:t>NIA</a:t>
                      </a:r>
                    </a:p>
                  </a:txBody>
                  <a:tcPr marL="6350" marR="6350" marT="6350"/>
                </a:tc>
                <a:tc>
                  <a:txBody>
                    <a:bodyPr/>
                    <a:lstStyle/>
                    <a:p>
                      <a:pPr algn="l" fontAlgn="t"/>
                      <a:r>
                        <a:rPr lang="en-US" sz="1000" b="0" i="0" u="none" strike="noStrike" dirty="0">
                          <a:solidFill>
                            <a:srgbClr val="000000"/>
                          </a:solidFill>
                          <a:effectLst/>
                          <a:latin typeface="Calibri" panose="020F0502020204030204" pitchFamily="34" charset="0"/>
                        </a:rPr>
                        <a:t>Government Innovation based on Emerging Technology</a:t>
                      </a:r>
                    </a:p>
                  </a:txBody>
                  <a:tcPr marL="6350" marR="6350" marT="6350"/>
                </a:tc>
                <a:tc>
                  <a:txBody>
                    <a:bodyPr/>
                    <a:lstStyle/>
                    <a:p>
                      <a:pPr algn="l" fontAlgn="t"/>
                      <a:r>
                        <a:rPr lang="en-GB" sz="1000" b="0" i="0" u="none" strike="noStrike" dirty="0">
                          <a:solidFill>
                            <a:srgbClr val="000000"/>
                          </a:solidFill>
                          <a:effectLst/>
                          <a:latin typeface="Calibri" panose="020F0502020204030204" pitchFamily="34" charset="0"/>
                        </a:rPr>
                        <a:t>online instructor-led</a:t>
                      </a:r>
                    </a:p>
                  </a:txBody>
                  <a:tcPr marL="6350" marR="6350" marT="6350"/>
                </a:tc>
                <a:tc>
                  <a:txBody>
                    <a:bodyPr/>
                    <a:lstStyle/>
                    <a:p>
                      <a:pPr algn="ctr" fontAlgn="t"/>
                      <a:r>
                        <a:rPr lang="en-GB" sz="1000" b="0" i="0" u="none" strike="noStrike" dirty="0">
                          <a:solidFill>
                            <a:srgbClr val="000000"/>
                          </a:solidFill>
                          <a:effectLst/>
                          <a:latin typeface="Calibri" panose="020F0502020204030204" pitchFamily="34" charset="0"/>
                        </a:rPr>
                        <a:t>4-29NOV20</a:t>
                      </a:r>
                    </a:p>
                  </a:txBody>
                  <a:tcPr marL="6350" marR="6350" marT="6350"/>
                </a:tc>
                <a:tc>
                  <a:txBody>
                    <a:bodyPr/>
                    <a:lstStyle/>
                    <a:p>
                      <a:pPr algn="ctr" fontAlgn="t"/>
                      <a:endParaRPr lang="en-GB" sz="1000" b="0" i="0" u="none" strike="noStrike" dirty="0">
                        <a:solidFill>
                          <a:srgbClr val="000000"/>
                        </a:solidFill>
                        <a:effectLst/>
                        <a:latin typeface="Calibri" panose="020F0502020204030204" pitchFamily="34" charset="0"/>
                      </a:endParaRPr>
                    </a:p>
                  </a:txBody>
                  <a:tcPr marL="6350" marR="6350" marT="6350"/>
                </a:tc>
                <a:tc>
                  <a:txBody>
                    <a:bodyPr/>
                    <a:lstStyle/>
                    <a:p>
                      <a:pPr algn="l" fontAlgn="b"/>
                      <a:r>
                        <a:rPr lang="en-GB" sz="1000" b="0" i="0" u="none" strike="noStrike">
                          <a:solidFill>
                            <a:srgbClr val="000000"/>
                          </a:solidFill>
                          <a:effectLst/>
                          <a:latin typeface="Calibri" panose="020F0502020204030204" pitchFamily="34" charset="0"/>
                        </a:rPr>
                        <a:t>implemented</a:t>
                      </a:r>
                    </a:p>
                  </a:txBody>
                  <a:tcPr marL="6350" marR="6350" marT="6350" anchor="b"/>
                </a:tc>
                <a:tc>
                  <a:txBody>
                    <a:bodyPr/>
                    <a:lstStyle/>
                    <a:p>
                      <a:pPr algn="r" fontAlgn="t"/>
                      <a:r>
                        <a:rPr lang="en-GB" sz="1000" b="0" i="0" u="none" strike="noStrike" dirty="0">
                          <a:solidFill>
                            <a:srgbClr val="000000"/>
                          </a:solidFill>
                          <a:effectLst/>
                          <a:latin typeface="Calibri" panose="020F0502020204030204" pitchFamily="34" charset="0"/>
                        </a:rPr>
                        <a:t>441</a:t>
                      </a:r>
                    </a:p>
                  </a:txBody>
                  <a:tcPr marL="6350" marR="6350" marT="6350"/>
                </a:tc>
                <a:tc>
                  <a:txBody>
                    <a:bodyPr/>
                    <a:lstStyle/>
                    <a:p>
                      <a:pPr algn="r" fontAlgn="t"/>
                      <a:r>
                        <a:rPr lang="en-GB" sz="1000" b="0" i="0" u="none" strike="noStrike">
                          <a:solidFill>
                            <a:srgbClr val="000000"/>
                          </a:solidFill>
                          <a:effectLst/>
                          <a:latin typeface="Calibri" panose="020F0502020204030204" pitchFamily="34" charset="0"/>
                        </a:rPr>
                        <a:t>109</a:t>
                      </a:r>
                    </a:p>
                  </a:txBody>
                  <a:tcPr marL="6350" marR="6350" marT="6350"/>
                </a:tc>
                <a:tc>
                  <a:txBody>
                    <a:bodyPr/>
                    <a:lstStyle/>
                    <a:p>
                      <a:pPr algn="l" fontAlgn="t"/>
                      <a:r>
                        <a:rPr lang="en-GB" sz="1000" b="0" i="0" u="none" strike="noStrike">
                          <a:solidFill>
                            <a:srgbClr val="000000"/>
                          </a:solidFill>
                          <a:effectLst/>
                          <a:latin typeface="Calibri" panose="020F0502020204030204" pitchFamily="34" charset="0"/>
                        </a:rPr>
                        <a:t>received</a:t>
                      </a:r>
                    </a:p>
                  </a:txBody>
                  <a:tcPr marL="6350" marR="6350" marT="6350"/>
                </a:tc>
                <a:extLst>
                  <a:ext uri="{0D108BD9-81ED-4DB2-BD59-A6C34878D82A}">
                    <a16:rowId xmlns:a16="http://schemas.microsoft.com/office/drawing/2014/main" val="817832672"/>
                  </a:ext>
                </a:extLst>
              </a:tr>
              <a:tr h="146276">
                <a:tc>
                  <a:txBody>
                    <a:bodyPr/>
                    <a:lstStyle/>
                    <a:p>
                      <a:pPr algn="ctr" fontAlgn="t"/>
                      <a:r>
                        <a:rPr lang="en-GB" sz="1000" b="0" i="0" u="none" strike="noStrike" dirty="0">
                          <a:solidFill>
                            <a:schemeClr val="tx1"/>
                          </a:solidFill>
                          <a:effectLst/>
                          <a:latin typeface="Calibri" panose="020F0502020204030204" pitchFamily="34" charset="0"/>
                        </a:rPr>
                        <a:t>NIA</a:t>
                      </a:r>
                    </a:p>
                  </a:txBody>
                  <a:tcPr marL="6350" marR="6350" marT="6350"/>
                </a:tc>
                <a:tc>
                  <a:txBody>
                    <a:bodyPr/>
                    <a:lstStyle/>
                    <a:p>
                      <a:pPr algn="l" fontAlgn="b"/>
                      <a:r>
                        <a:rPr lang="en-US" sz="1000" b="0" i="0" u="none" strike="noStrike" dirty="0">
                          <a:solidFill>
                            <a:schemeClr val="tx1"/>
                          </a:solidFill>
                          <a:effectLst/>
                          <a:latin typeface="Calibri" panose="020F0502020204030204" pitchFamily="34" charset="0"/>
                        </a:rPr>
                        <a:t>Digital Government &amp; Smart Cities for Resilience</a:t>
                      </a:r>
                    </a:p>
                  </a:txBody>
                  <a:tcPr marL="6350" marR="6350" marT="6350" anchor="b"/>
                </a:tc>
                <a:tc>
                  <a:txBody>
                    <a:bodyPr/>
                    <a:lstStyle/>
                    <a:p>
                      <a:pPr algn="l" fontAlgn="t"/>
                      <a:r>
                        <a:rPr lang="en-GB" sz="1000" b="0" i="0" u="none" strike="noStrike" dirty="0">
                          <a:solidFill>
                            <a:schemeClr val="tx1"/>
                          </a:solidFill>
                          <a:effectLst/>
                          <a:latin typeface="Calibri" panose="020F0502020204030204" pitchFamily="34" charset="0"/>
                        </a:rPr>
                        <a:t>online instructor-led</a:t>
                      </a:r>
                    </a:p>
                  </a:txBody>
                  <a:tcPr marL="6350" marR="6350" marT="6350"/>
                </a:tc>
                <a:tc>
                  <a:txBody>
                    <a:bodyPr/>
                    <a:lstStyle/>
                    <a:p>
                      <a:pPr algn="ctr" fontAlgn="t"/>
                      <a:r>
                        <a:rPr lang="en-GB" sz="1000" b="0" i="0" u="none" strike="noStrike" dirty="0">
                          <a:solidFill>
                            <a:srgbClr val="00B050"/>
                          </a:solidFill>
                          <a:effectLst/>
                          <a:latin typeface="Calibri" panose="020F0502020204030204" pitchFamily="34" charset="0"/>
                        </a:rPr>
                        <a:t>30NOV-18DEC20</a:t>
                      </a:r>
                    </a:p>
                  </a:txBody>
                  <a:tcPr marL="6350" marR="6350" marT="6350"/>
                </a:tc>
                <a:tc>
                  <a:txBody>
                    <a:bodyPr/>
                    <a:lstStyle/>
                    <a:p>
                      <a:pPr algn="ctr" fontAlgn="t"/>
                      <a:endParaRPr lang="en-GB" sz="1000" b="0" i="0" u="none" strike="noStrike" dirty="0">
                        <a:solidFill>
                          <a:srgbClr val="00B050"/>
                        </a:solidFill>
                        <a:effectLst/>
                        <a:latin typeface="Calibri" panose="020F0502020204030204" pitchFamily="34" charset="0"/>
                      </a:endParaRPr>
                    </a:p>
                  </a:txBody>
                  <a:tcPr marL="6350" marR="6350" marT="6350"/>
                </a:tc>
                <a:tc>
                  <a:txBody>
                    <a:bodyPr/>
                    <a:lstStyle/>
                    <a:p>
                      <a:pPr algn="l" fontAlgn="t"/>
                      <a:r>
                        <a:rPr lang="en-GB" sz="1000" b="0" i="0" u="none" strike="noStrike" dirty="0">
                          <a:solidFill>
                            <a:srgbClr val="000000"/>
                          </a:solidFill>
                          <a:effectLst/>
                          <a:latin typeface="Calibri" panose="020F0502020204030204" pitchFamily="34" charset="0"/>
                        </a:rPr>
                        <a:t>On-going</a:t>
                      </a:r>
                    </a:p>
                  </a:txBody>
                  <a:tcPr marL="6350" marR="6350" marT="6350"/>
                </a:tc>
                <a:tc>
                  <a:txBody>
                    <a:bodyPr/>
                    <a:lstStyle/>
                    <a:p>
                      <a:pPr algn="r" fontAlgn="t"/>
                      <a:r>
                        <a:rPr lang="en-GB" sz="1000" b="0" i="0" u="none" strike="noStrike" dirty="0">
                          <a:solidFill>
                            <a:srgbClr val="000000"/>
                          </a:solidFill>
                          <a:effectLst/>
                          <a:latin typeface="Calibri" panose="020F0502020204030204" pitchFamily="34" charset="0"/>
                        </a:rPr>
                        <a:t>270</a:t>
                      </a:r>
                    </a:p>
                  </a:txBody>
                  <a:tcPr marL="6350" marR="6350" marT="6350"/>
                </a:tc>
                <a:tc>
                  <a:txBody>
                    <a:bodyPr/>
                    <a:lstStyle/>
                    <a:p>
                      <a:pPr algn="l" fontAlgn="t"/>
                      <a:endParaRPr lang="en-GB" sz="1000" b="0" i="0" u="none" strike="noStrike" dirty="0">
                        <a:solidFill>
                          <a:srgbClr val="000000"/>
                        </a:solidFill>
                        <a:effectLst/>
                        <a:latin typeface="Calibri" panose="020F0502020204030204" pitchFamily="34" charset="0"/>
                      </a:endParaRPr>
                    </a:p>
                  </a:txBody>
                  <a:tcPr marL="6350" marR="6350" marT="6350"/>
                </a:tc>
                <a:tc>
                  <a:txBody>
                    <a:bodyPr/>
                    <a:lstStyle/>
                    <a:p>
                      <a:pPr algn="l" fontAlgn="t"/>
                      <a:endParaRPr lang="en-GB" sz="1000" b="0" i="0" u="none" strike="noStrike" dirty="0">
                        <a:solidFill>
                          <a:srgbClr val="000000"/>
                        </a:solidFill>
                        <a:effectLst/>
                        <a:latin typeface="Calibri" panose="020F0502020204030204" pitchFamily="34" charset="0"/>
                      </a:endParaRPr>
                    </a:p>
                  </a:txBody>
                  <a:tcPr marL="6350" marR="6350" marT="6350"/>
                </a:tc>
                <a:extLst>
                  <a:ext uri="{0D108BD9-81ED-4DB2-BD59-A6C34878D82A}">
                    <a16:rowId xmlns:a16="http://schemas.microsoft.com/office/drawing/2014/main" val="790546277"/>
                  </a:ext>
                </a:extLst>
              </a:tr>
              <a:tr h="151149">
                <a:tc>
                  <a:txBody>
                    <a:bodyPr/>
                    <a:lstStyle/>
                    <a:p>
                      <a:pPr algn="ctr" fontAlgn="t"/>
                      <a:r>
                        <a:rPr lang="en-GB" sz="1000" b="0" i="0" u="none" strike="noStrike" dirty="0">
                          <a:solidFill>
                            <a:srgbClr val="FF0000"/>
                          </a:solidFill>
                          <a:effectLst/>
                          <a:latin typeface="Calibri" panose="020F0502020204030204" pitchFamily="34" charset="0"/>
                        </a:rPr>
                        <a:t>SRMC</a:t>
                      </a:r>
                    </a:p>
                  </a:txBody>
                  <a:tcPr marL="6350" marR="6350" marT="6350"/>
                </a:tc>
                <a:tc>
                  <a:txBody>
                    <a:bodyPr/>
                    <a:lstStyle/>
                    <a:p>
                      <a:pPr algn="l" fontAlgn="t"/>
                      <a:r>
                        <a:rPr lang="en-US" sz="1000" b="0" i="0" u="none" strike="noStrike" dirty="0">
                          <a:solidFill>
                            <a:srgbClr val="FF0000"/>
                          </a:solidFill>
                          <a:effectLst/>
                          <a:latin typeface="Calibri" panose="020F0502020204030204" pitchFamily="34" charset="0"/>
                        </a:rPr>
                        <a:t>Spectrum Pricing, Auction and Allocation </a:t>
                      </a:r>
                    </a:p>
                  </a:txBody>
                  <a:tcPr marL="6350" marR="6350" marT="6350"/>
                </a:tc>
                <a:tc>
                  <a:txBody>
                    <a:bodyPr/>
                    <a:lstStyle/>
                    <a:p>
                      <a:pPr algn="l" fontAlgn="t"/>
                      <a:r>
                        <a:rPr lang="en-GB" sz="1000" b="0" i="0" u="none" strike="noStrike" dirty="0">
                          <a:solidFill>
                            <a:srgbClr val="FF0000"/>
                          </a:solidFill>
                          <a:effectLst/>
                          <a:latin typeface="Calibri" panose="020F0502020204030204" pitchFamily="34" charset="0"/>
                        </a:rPr>
                        <a:t>face-to-face</a:t>
                      </a:r>
                    </a:p>
                  </a:txBody>
                  <a:tcPr marL="6350" marR="6350" marT="6350"/>
                </a:tc>
                <a:tc>
                  <a:txBody>
                    <a:bodyPr/>
                    <a:lstStyle/>
                    <a:p>
                      <a:pPr algn="ctr" fontAlgn="t"/>
                      <a:r>
                        <a:rPr lang="en-GB" sz="1000" b="0" i="0" u="none" strike="noStrike">
                          <a:solidFill>
                            <a:srgbClr val="FF0000"/>
                          </a:solidFill>
                          <a:effectLst/>
                          <a:latin typeface="Calibri" panose="020F0502020204030204" pitchFamily="34" charset="0"/>
                        </a:rPr>
                        <a:t>7-10SEP10</a:t>
                      </a:r>
                    </a:p>
                  </a:txBody>
                  <a:tcPr marL="6350" marR="6350" marT="6350"/>
                </a:tc>
                <a:tc>
                  <a:txBody>
                    <a:bodyPr/>
                    <a:lstStyle/>
                    <a:p>
                      <a:pPr algn="ctr" fontAlgn="t"/>
                      <a:r>
                        <a:rPr lang="en-GB" sz="1000" b="0" i="0" u="none" strike="noStrike" dirty="0">
                          <a:solidFill>
                            <a:srgbClr val="FF0000"/>
                          </a:solidFill>
                          <a:effectLst/>
                          <a:latin typeface="Calibri" panose="020F0502020204030204" pitchFamily="34" charset="0"/>
                        </a:rPr>
                        <a:t>23-26NOV20</a:t>
                      </a:r>
                    </a:p>
                  </a:txBody>
                  <a:tcPr marL="6350" marR="6350" marT="6350"/>
                </a:tc>
                <a:tc>
                  <a:txBody>
                    <a:bodyPr/>
                    <a:lstStyle/>
                    <a:p>
                      <a:pPr algn="l" fontAlgn="t"/>
                      <a:r>
                        <a:rPr lang="en-GB" sz="1000" b="0" i="0" u="none" strike="noStrike">
                          <a:solidFill>
                            <a:srgbClr val="FF0000"/>
                          </a:solidFill>
                          <a:effectLst/>
                          <a:latin typeface="Calibri" panose="020F0502020204030204" pitchFamily="34" charset="0"/>
                        </a:rPr>
                        <a:t>cancelled</a:t>
                      </a:r>
                    </a:p>
                  </a:txBody>
                  <a:tcPr marL="6350" marR="6350" marT="6350"/>
                </a:tc>
                <a:tc>
                  <a:txBody>
                    <a:bodyPr/>
                    <a:lstStyle/>
                    <a:p>
                      <a:pPr algn="l" fontAlgn="t"/>
                      <a:endParaRPr lang="en-GB" sz="1000" b="0" i="0" u="none" strike="noStrike">
                        <a:solidFill>
                          <a:srgbClr val="000000"/>
                        </a:solidFill>
                        <a:effectLst/>
                        <a:latin typeface="Calibri" panose="020F0502020204030204" pitchFamily="34" charset="0"/>
                      </a:endParaRPr>
                    </a:p>
                  </a:txBody>
                  <a:tcPr marL="6350" marR="6350" marT="6350"/>
                </a:tc>
                <a:tc>
                  <a:txBody>
                    <a:bodyPr/>
                    <a:lstStyle/>
                    <a:p>
                      <a:pPr algn="l" fontAlgn="t"/>
                      <a:endParaRPr lang="en-GB" sz="1000" b="0" i="0" u="none" strike="noStrike">
                        <a:solidFill>
                          <a:srgbClr val="000000"/>
                        </a:solidFill>
                        <a:effectLst/>
                        <a:latin typeface="Calibri" panose="020F0502020204030204" pitchFamily="34" charset="0"/>
                      </a:endParaRPr>
                    </a:p>
                  </a:txBody>
                  <a:tcPr marL="6350" marR="6350" marT="6350"/>
                </a:tc>
                <a:tc>
                  <a:txBody>
                    <a:bodyPr/>
                    <a:lstStyle/>
                    <a:p>
                      <a:pPr algn="l" fontAlgn="t"/>
                      <a:endParaRPr lang="en-GB" sz="1000" b="0" i="0" u="none" strike="noStrike" dirty="0">
                        <a:solidFill>
                          <a:srgbClr val="000000"/>
                        </a:solidFill>
                        <a:effectLst/>
                        <a:latin typeface="Calibri" panose="020F0502020204030204" pitchFamily="34" charset="0"/>
                      </a:endParaRPr>
                    </a:p>
                  </a:txBody>
                  <a:tcPr marL="6350" marR="6350" marT="6350"/>
                </a:tc>
                <a:extLst>
                  <a:ext uri="{0D108BD9-81ED-4DB2-BD59-A6C34878D82A}">
                    <a16:rowId xmlns:a16="http://schemas.microsoft.com/office/drawing/2014/main" val="939107959"/>
                  </a:ext>
                </a:extLst>
              </a:tr>
              <a:tr h="146276">
                <a:tc>
                  <a:txBody>
                    <a:bodyPr/>
                    <a:lstStyle/>
                    <a:p>
                      <a:pPr algn="ctr" fontAlgn="t"/>
                      <a:r>
                        <a:rPr lang="en-GB" sz="1000" b="0" i="0" u="none" strike="noStrike" dirty="0">
                          <a:solidFill>
                            <a:srgbClr val="000000"/>
                          </a:solidFill>
                          <a:effectLst/>
                          <a:latin typeface="Calibri" panose="020F0502020204030204" pitchFamily="34" charset="0"/>
                        </a:rPr>
                        <a:t>SRMC</a:t>
                      </a:r>
                    </a:p>
                  </a:txBody>
                  <a:tcPr marL="6350" marR="6350" marT="6350"/>
                </a:tc>
                <a:tc>
                  <a:txBody>
                    <a:bodyPr/>
                    <a:lstStyle/>
                    <a:p>
                      <a:pPr algn="l" fontAlgn="t"/>
                      <a:r>
                        <a:rPr lang="en-US" sz="1000" b="0" i="0" u="none" strike="noStrike" dirty="0">
                          <a:solidFill>
                            <a:schemeClr val="tx1"/>
                          </a:solidFill>
                          <a:effectLst/>
                          <a:latin typeface="Calibri" panose="020F0502020204030204" pitchFamily="34" charset="0"/>
                        </a:rPr>
                        <a:t>Spectrum Management and Frequency (RF) Monitoring</a:t>
                      </a:r>
                    </a:p>
                  </a:txBody>
                  <a:tcPr marL="6350" marR="6350" marT="6350"/>
                </a:tc>
                <a:tc>
                  <a:txBody>
                    <a:bodyPr/>
                    <a:lstStyle/>
                    <a:p>
                      <a:pPr algn="l" fontAlgn="t"/>
                      <a:r>
                        <a:rPr lang="en-GB" sz="1000" b="0" i="0" u="none" strike="noStrike">
                          <a:solidFill>
                            <a:schemeClr val="tx1"/>
                          </a:solidFill>
                          <a:effectLst/>
                          <a:latin typeface="Calibri" panose="020F0502020204030204" pitchFamily="34" charset="0"/>
                        </a:rPr>
                        <a:t>online instructor-led</a:t>
                      </a:r>
                    </a:p>
                  </a:txBody>
                  <a:tcPr marL="6350" marR="6350" marT="6350"/>
                </a:tc>
                <a:tc>
                  <a:txBody>
                    <a:bodyPr/>
                    <a:lstStyle/>
                    <a:p>
                      <a:pPr algn="ctr" fontAlgn="t"/>
                      <a:r>
                        <a:rPr lang="en-GB" sz="1000" b="0" i="0" u="none" strike="noStrike">
                          <a:solidFill>
                            <a:srgbClr val="000000"/>
                          </a:solidFill>
                          <a:effectLst/>
                          <a:latin typeface="Calibri" panose="020F0502020204030204" pitchFamily="34" charset="0"/>
                        </a:rPr>
                        <a:t>21-25SEP20</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17-28AUG20</a:t>
                      </a:r>
                    </a:p>
                  </a:txBody>
                  <a:tcPr marL="6350" marR="6350" marT="6350"/>
                </a:tc>
                <a:tc>
                  <a:txBody>
                    <a:bodyPr/>
                    <a:lstStyle/>
                    <a:p>
                      <a:pPr algn="l" fontAlgn="t"/>
                      <a:r>
                        <a:rPr lang="en-GB" sz="1000" b="0" i="0" u="none" strike="noStrike" dirty="0">
                          <a:solidFill>
                            <a:srgbClr val="000000"/>
                          </a:solidFill>
                          <a:effectLst/>
                          <a:latin typeface="Calibri" panose="020F0502020204030204" pitchFamily="34" charset="0"/>
                        </a:rPr>
                        <a:t>implemented</a:t>
                      </a:r>
                    </a:p>
                  </a:txBody>
                  <a:tcPr marL="6350" marR="6350" marT="6350"/>
                </a:tc>
                <a:tc>
                  <a:txBody>
                    <a:bodyPr/>
                    <a:lstStyle/>
                    <a:p>
                      <a:pPr algn="r" fontAlgn="t"/>
                      <a:r>
                        <a:rPr lang="en-GB" sz="1000" b="0" i="0" u="none" strike="noStrike">
                          <a:solidFill>
                            <a:srgbClr val="000000"/>
                          </a:solidFill>
                          <a:effectLst/>
                          <a:latin typeface="Calibri" panose="020F0502020204030204" pitchFamily="34" charset="0"/>
                        </a:rPr>
                        <a:t>359</a:t>
                      </a:r>
                    </a:p>
                  </a:txBody>
                  <a:tcPr marL="6350" marR="6350" marT="6350"/>
                </a:tc>
                <a:tc>
                  <a:txBody>
                    <a:bodyPr/>
                    <a:lstStyle/>
                    <a:p>
                      <a:pPr algn="r" fontAlgn="t"/>
                      <a:r>
                        <a:rPr lang="en-GB" sz="1000" b="0" i="0" u="none" strike="noStrike" dirty="0">
                          <a:solidFill>
                            <a:srgbClr val="000000"/>
                          </a:solidFill>
                          <a:effectLst/>
                          <a:latin typeface="Calibri" panose="020F0502020204030204" pitchFamily="34" charset="0"/>
                        </a:rPr>
                        <a:t>170</a:t>
                      </a:r>
                    </a:p>
                  </a:txBody>
                  <a:tcPr marL="6350" marR="6350" marT="6350"/>
                </a:tc>
                <a:tc>
                  <a:txBody>
                    <a:bodyPr/>
                    <a:lstStyle/>
                    <a:p>
                      <a:pPr algn="l" fontAlgn="t"/>
                      <a:r>
                        <a:rPr lang="en-GB" sz="1000" b="0" i="0" u="none" strike="noStrike" dirty="0">
                          <a:solidFill>
                            <a:srgbClr val="000000"/>
                          </a:solidFill>
                          <a:effectLst/>
                          <a:latin typeface="Calibri" panose="020F0502020204030204" pitchFamily="34" charset="0"/>
                        </a:rPr>
                        <a:t>received</a:t>
                      </a:r>
                    </a:p>
                  </a:txBody>
                  <a:tcPr marL="6350" marR="6350" marT="6350"/>
                </a:tc>
                <a:extLst>
                  <a:ext uri="{0D108BD9-81ED-4DB2-BD59-A6C34878D82A}">
                    <a16:rowId xmlns:a16="http://schemas.microsoft.com/office/drawing/2014/main" val="3128475531"/>
                  </a:ext>
                </a:extLst>
              </a:tr>
              <a:tr h="146276">
                <a:tc>
                  <a:txBody>
                    <a:bodyPr/>
                    <a:lstStyle/>
                    <a:p>
                      <a:pPr algn="ctr" fontAlgn="t"/>
                      <a:r>
                        <a:rPr lang="en-GB" sz="1000" b="0" i="0" u="none" strike="noStrike" dirty="0">
                          <a:solidFill>
                            <a:srgbClr val="000000"/>
                          </a:solidFill>
                          <a:effectLst/>
                          <a:latin typeface="Calibri" panose="020F0502020204030204" pitchFamily="34" charset="0"/>
                        </a:rPr>
                        <a:t>UTM</a:t>
                      </a:r>
                    </a:p>
                  </a:txBody>
                  <a:tcPr marL="6350" marR="6350" marT="6350"/>
                </a:tc>
                <a:tc>
                  <a:txBody>
                    <a:bodyPr/>
                    <a:lstStyle/>
                    <a:p>
                      <a:pPr algn="l" fontAlgn="t"/>
                      <a:r>
                        <a:rPr lang="en-US" sz="1000" b="0" i="0" u="none" strike="noStrike" dirty="0">
                          <a:solidFill>
                            <a:schemeClr val="tx1"/>
                          </a:solidFill>
                          <a:effectLst/>
                          <a:latin typeface="Calibri" panose="020F0502020204030204" pitchFamily="34" charset="0"/>
                        </a:rPr>
                        <a:t>Human Exposure To Radio Frequency Electromagnetic Fields </a:t>
                      </a:r>
                    </a:p>
                  </a:txBody>
                  <a:tcPr marL="6350" marR="6350" marT="6350"/>
                </a:tc>
                <a:tc>
                  <a:txBody>
                    <a:bodyPr/>
                    <a:lstStyle/>
                    <a:p>
                      <a:pPr algn="l" fontAlgn="t"/>
                      <a:r>
                        <a:rPr lang="en-GB" sz="1000" b="0" i="0" u="none" strike="noStrike" dirty="0">
                          <a:solidFill>
                            <a:schemeClr val="tx1"/>
                          </a:solidFill>
                          <a:effectLst/>
                          <a:latin typeface="Calibri" panose="020F0502020204030204" pitchFamily="34" charset="0"/>
                        </a:rPr>
                        <a:t>online instructor-led</a:t>
                      </a:r>
                    </a:p>
                  </a:txBody>
                  <a:tcPr marL="6350" marR="6350" marT="6350"/>
                </a:tc>
                <a:tc>
                  <a:txBody>
                    <a:bodyPr/>
                    <a:lstStyle/>
                    <a:p>
                      <a:pPr algn="ctr" fontAlgn="t"/>
                      <a:r>
                        <a:rPr lang="en-GB" sz="1000" b="0" i="0" u="none" strike="noStrike">
                          <a:solidFill>
                            <a:srgbClr val="000000"/>
                          </a:solidFill>
                          <a:effectLst/>
                          <a:latin typeface="Calibri" panose="020F0502020204030204" pitchFamily="34" charset="0"/>
                        </a:rPr>
                        <a:t>14-16APR20</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23NOV-06DEC20</a:t>
                      </a:r>
                    </a:p>
                  </a:txBody>
                  <a:tcPr marL="6350" marR="6350" marT="6350"/>
                </a:tc>
                <a:tc>
                  <a:txBody>
                    <a:bodyPr/>
                    <a:lstStyle/>
                    <a:p>
                      <a:pPr algn="l" fontAlgn="t"/>
                      <a:r>
                        <a:rPr lang="en-GB" sz="1000" b="0" i="0" u="none" strike="noStrike" dirty="0">
                          <a:solidFill>
                            <a:srgbClr val="000000"/>
                          </a:solidFill>
                          <a:effectLst/>
                          <a:latin typeface="Calibri" panose="020F0502020204030204" pitchFamily="34" charset="0"/>
                        </a:rPr>
                        <a:t>implemented</a:t>
                      </a:r>
                    </a:p>
                  </a:txBody>
                  <a:tcPr marL="6350" marR="6350" marT="6350"/>
                </a:tc>
                <a:tc>
                  <a:txBody>
                    <a:bodyPr/>
                    <a:lstStyle/>
                    <a:p>
                      <a:pPr algn="r" fontAlgn="t"/>
                      <a:r>
                        <a:rPr lang="en-GB" sz="1000" b="0" i="0" u="none" strike="noStrike" dirty="0">
                          <a:solidFill>
                            <a:srgbClr val="000000"/>
                          </a:solidFill>
                          <a:effectLst/>
                          <a:latin typeface="Calibri" panose="020F0502020204030204" pitchFamily="34" charset="0"/>
                        </a:rPr>
                        <a:t>16</a:t>
                      </a:r>
                    </a:p>
                  </a:txBody>
                  <a:tcPr marL="6350" marR="6350" marT="6350"/>
                </a:tc>
                <a:tc>
                  <a:txBody>
                    <a:bodyPr/>
                    <a:lstStyle/>
                    <a:p>
                      <a:pPr algn="r" fontAlgn="t"/>
                      <a:r>
                        <a:rPr lang="en-GB" sz="1000" b="0" i="0" u="none" strike="noStrike" dirty="0">
                          <a:solidFill>
                            <a:srgbClr val="000000"/>
                          </a:solidFill>
                          <a:effectLst/>
                          <a:latin typeface="Calibri" panose="020F0502020204030204" pitchFamily="34" charset="0"/>
                        </a:rPr>
                        <a:t>10</a:t>
                      </a:r>
                    </a:p>
                  </a:txBody>
                  <a:tcPr marL="6350" marR="6350" marT="6350"/>
                </a:tc>
                <a:tc>
                  <a:txBody>
                    <a:bodyPr/>
                    <a:lstStyle/>
                    <a:p>
                      <a:pPr algn="l" fontAlgn="t"/>
                      <a:r>
                        <a:rPr lang="en-GB" sz="1000" b="0" i="0" u="none" strike="noStrike" dirty="0">
                          <a:solidFill>
                            <a:srgbClr val="000000"/>
                          </a:solidFill>
                          <a:effectLst/>
                          <a:latin typeface="Calibri" panose="020F0502020204030204" pitchFamily="34" charset="0"/>
                        </a:rPr>
                        <a:t>Received</a:t>
                      </a:r>
                      <a:endParaRPr lang="en-GB" sz="1000" b="0" i="0" u="none" strike="noStrike" dirty="0">
                        <a:solidFill>
                          <a:srgbClr val="FF0000"/>
                        </a:solidFill>
                        <a:effectLst/>
                        <a:latin typeface="Calibri" panose="020F0502020204030204" pitchFamily="34" charset="0"/>
                      </a:endParaRPr>
                    </a:p>
                  </a:txBody>
                  <a:tcPr marL="6350" marR="6350" marT="6350"/>
                </a:tc>
                <a:extLst>
                  <a:ext uri="{0D108BD9-81ED-4DB2-BD59-A6C34878D82A}">
                    <a16:rowId xmlns:a16="http://schemas.microsoft.com/office/drawing/2014/main" val="3498761878"/>
                  </a:ext>
                </a:extLst>
              </a:tr>
              <a:tr h="146276">
                <a:tc>
                  <a:txBody>
                    <a:bodyPr/>
                    <a:lstStyle/>
                    <a:p>
                      <a:pPr algn="ctr" fontAlgn="t"/>
                      <a:r>
                        <a:rPr lang="en-GB" sz="1000" b="0" i="0" u="none" strike="noStrike" dirty="0">
                          <a:solidFill>
                            <a:srgbClr val="000000"/>
                          </a:solidFill>
                          <a:effectLst/>
                          <a:latin typeface="Calibri" panose="020F0502020204030204" pitchFamily="34" charset="0"/>
                        </a:rPr>
                        <a:t>UTM</a:t>
                      </a:r>
                    </a:p>
                  </a:txBody>
                  <a:tcPr marL="6350" marR="6350" marT="6350"/>
                </a:tc>
                <a:tc>
                  <a:txBody>
                    <a:bodyPr/>
                    <a:lstStyle/>
                    <a:p>
                      <a:pPr algn="l" fontAlgn="t"/>
                      <a:r>
                        <a:rPr lang="en-US" sz="1000" b="0" i="0" u="none" strike="noStrike" dirty="0">
                          <a:solidFill>
                            <a:schemeClr val="tx1"/>
                          </a:solidFill>
                          <a:effectLst/>
                          <a:latin typeface="Calibri" panose="020F0502020204030204" pitchFamily="34" charset="0"/>
                        </a:rPr>
                        <a:t>Fifth Generation (5G) Radio Access Network Planning and Technology Coexistence</a:t>
                      </a:r>
                    </a:p>
                  </a:txBody>
                  <a:tcPr marL="6350" marR="6350" marT="6350"/>
                </a:tc>
                <a:tc>
                  <a:txBody>
                    <a:bodyPr/>
                    <a:lstStyle/>
                    <a:p>
                      <a:pPr algn="l" fontAlgn="t"/>
                      <a:r>
                        <a:rPr lang="en-GB" sz="1000" b="0" i="0" u="none" strike="noStrike" dirty="0">
                          <a:solidFill>
                            <a:schemeClr val="tx1"/>
                          </a:solidFill>
                          <a:effectLst/>
                          <a:latin typeface="Calibri" panose="020F0502020204030204" pitchFamily="34" charset="0"/>
                        </a:rPr>
                        <a:t>online instructor-led</a:t>
                      </a:r>
                    </a:p>
                  </a:txBody>
                  <a:tcPr marL="6350" marR="6350" marT="6350"/>
                </a:tc>
                <a:tc>
                  <a:txBody>
                    <a:bodyPr/>
                    <a:lstStyle/>
                    <a:p>
                      <a:pPr algn="ctr" fontAlgn="t"/>
                      <a:r>
                        <a:rPr lang="en-GB" sz="1000" b="0" i="0" u="none" strike="noStrike" dirty="0">
                          <a:solidFill>
                            <a:srgbClr val="000000"/>
                          </a:solidFill>
                          <a:effectLst/>
                          <a:latin typeface="Calibri" panose="020F0502020204030204" pitchFamily="34" charset="0"/>
                        </a:rPr>
                        <a:t>21-23JULY20</a:t>
                      </a:r>
                    </a:p>
                  </a:txBody>
                  <a:tcPr marL="6350" marR="6350" marT="6350"/>
                </a:tc>
                <a:tc>
                  <a:txBody>
                    <a:bodyPr/>
                    <a:lstStyle/>
                    <a:p>
                      <a:pPr algn="ctr" fontAlgn="t"/>
                      <a:r>
                        <a:rPr lang="en-GB" sz="1000" b="0" i="0" u="none" strike="noStrike" dirty="0">
                          <a:solidFill>
                            <a:schemeClr val="tx1"/>
                          </a:solidFill>
                          <a:effectLst/>
                          <a:latin typeface="Calibri" panose="020F0502020204030204" pitchFamily="34" charset="0"/>
                        </a:rPr>
                        <a:t>14-28SEP20</a:t>
                      </a:r>
                    </a:p>
                  </a:txBody>
                  <a:tcPr marL="6350" marR="6350" marT="6350"/>
                </a:tc>
                <a:tc>
                  <a:txBody>
                    <a:bodyPr/>
                    <a:lstStyle/>
                    <a:p>
                      <a:pPr algn="l" fontAlgn="t"/>
                      <a:r>
                        <a:rPr lang="en-GB" sz="1000" b="0" i="0" u="none" strike="noStrike" dirty="0">
                          <a:solidFill>
                            <a:srgbClr val="000000"/>
                          </a:solidFill>
                          <a:effectLst/>
                          <a:latin typeface="Calibri" panose="020F0502020204030204" pitchFamily="34" charset="0"/>
                        </a:rPr>
                        <a:t>implemented</a:t>
                      </a:r>
                    </a:p>
                  </a:txBody>
                  <a:tcPr marL="6350" marR="6350" marT="6350"/>
                </a:tc>
                <a:tc>
                  <a:txBody>
                    <a:bodyPr/>
                    <a:lstStyle/>
                    <a:p>
                      <a:pPr algn="r" fontAlgn="t"/>
                      <a:r>
                        <a:rPr lang="en-GB" sz="1000" b="0" i="0" u="none" strike="noStrike" dirty="0">
                          <a:solidFill>
                            <a:srgbClr val="000000"/>
                          </a:solidFill>
                          <a:effectLst/>
                          <a:latin typeface="Calibri" panose="020F0502020204030204" pitchFamily="34" charset="0"/>
                        </a:rPr>
                        <a:t>19</a:t>
                      </a:r>
                    </a:p>
                  </a:txBody>
                  <a:tcPr marL="6350" marR="6350" marT="6350"/>
                </a:tc>
                <a:tc>
                  <a:txBody>
                    <a:bodyPr/>
                    <a:lstStyle/>
                    <a:p>
                      <a:pPr algn="r" fontAlgn="t"/>
                      <a:r>
                        <a:rPr lang="en-GB" sz="1000" b="0" i="0" u="none" strike="noStrike" dirty="0">
                          <a:solidFill>
                            <a:srgbClr val="000000"/>
                          </a:solidFill>
                          <a:effectLst/>
                          <a:latin typeface="Calibri" panose="020F0502020204030204" pitchFamily="34" charset="0"/>
                        </a:rPr>
                        <a:t>18</a:t>
                      </a:r>
                    </a:p>
                  </a:txBody>
                  <a:tcPr marL="6350" marR="6350" marT="6350"/>
                </a:tc>
                <a:tc>
                  <a:txBody>
                    <a:bodyPr/>
                    <a:lstStyle/>
                    <a:p>
                      <a:pPr algn="l" fontAlgn="t"/>
                      <a:r>
                        <a:rPr lang="en-GB" sz="1000" b="0" i="0" u="none" strike="noStrike" dirty="0">
                          <a:solidFill>
                            <a:srgbClr val="000000"/>
                          </a:solidFill>
                          <a:effectLst/>
                          <a:latin typeface="Calibri" panose="020F0502020204030204" pitchFamily="34" charset="0"/>
                        </a:rPr>
                        <a:t>Received</a:t>
                      </a:r>
                    </a:p>
                  </a:txBody>
                  <a:tcPr marL="6350" marR="6350" marT="6350"/>
                </a:tc>
                <a:extLst>
                  <a:ext uri="{0D108BD9-81ED-4DB2-BD59-A6C34878D82A}">
                    <a16:rowId xmlns:a16="http://schemas.microsoft.com/office/drawing/2014/main" val="1212606891"/>
                  </a:ext>
                </a:extLst>
              </a:tr>
              <a:tr h="190303">
                <a:tc>
                  <a:txBody>
                    <a:bodyPr/>
                    <a:lstStyle/>
                    <a:p>
                      <a:pPr algn="ctr" fontAlgn="t"/>
                      <a:r>
                        <a:rPr lang="en-GB" sz="1000" b="0" i="0" u="none" strike="noStrike" dirty="0">
                          <a:solidFill>
                            <a:srgbClr val="FF0000"/>
                          </a:solidFill>
                          <a:effectLst/>
                          <a:latin typeface="Calibri" panose="020F0502020204030204" pitchFamily="34" charset="0"/>
                        </a:rPr>
                        <a:t>UTM</a:t>
                      </a:r>
                    </a:p>
                  </a:txBody>
                  <a:tcPr marL="6350" marR="6350" marT="6350"/>
                </a:tc>
                <a:tc>
                  <a:txBody>
                    <a:bodyPr/>
                    <a:lstStyle/>
                    <a:p>
                      <a:pPr algn="l" fontAlgn="t"/>
                      <a:r>
                        <a:rPr lang="en-US" sz="1000" b="0" i="0" u="none" strike="noStrike" dirty="0">
                          <a:solidFill>
                            <a:srgbClr val="FF0000"/>
                          </a:solidFill>
                          <a:effectLst/>
                          <a:latin typeface="Calibri" panose="020F0502020204030204" pitchFamily="34" charset="0"/>
                        </a:rPr>
                        <a:t>Human Exposure To Radio Frequency Electromagnetic Fields</a:t>
                      </a:r>
                    </a:p>
                  </a:txBody>
                  <a:tcPr marL="6350" marR="6350" marT="6350"/>
                </a:tc>
                <a:tc>
                  <a:txBody>
                    <a:bodyPr/>
                    <a:lstStyle/>
                    <a:p>
                      <a:pPr algn="l" fontAlgn="t"/>
                      <a:r>
                        <a:rPr lang="en-GB" sz="1000" b="0" i="0" u="none" strike="noStrike" dirty="0">
                          <a:solidFill>
                            <a:srgbClr val="FF0000"/>
                          </a:solidFill>
                          <a:effectLst/>
                          <a:latin typeface="Calibri" panose="020F0502020204030204" pitchFamily="34" charset="0"/>
                        </a:rPr>
                        <a:t>online instructor-led</a:t>
                      </a:r>
                    </a:p>
                  </a:txBody>
                  <a:tcPr marL="6350" marR="6350" marT="6350"/>
                </a:tc>
                <a:tc>
                  <a:txBody>
                    <a:bodyPr/>
                    <a:lstStyle/>
                    <a:p>
                      <a:pPr algn="ctr" fontAlgn="t"/>
                      <a:r>
                        <a:rPr lang="en-GB" sz="1000" b="0" i="0" u="none" strike="noStrike" dirty="0">
                          <a:solidFill>
                            <a:srgbClr val="FF0000"/>
                          </a:solidFill>
                          <a:effectLst/>
                          <a:latin typeface="Calibri" panose="020F0502020204030204" pitchFamily="34" charset="0"/>
                        </a:rPr>
                        <a:t>Nov-20</a:t>
                      </a:r>
                    </a:p>
                  </a:txBody>
                  <a:tcPr marL="6350" marR="6350" marT="6350"/>
                </a:tc>
                <a:tc>
                  <a:txBody>
                    <a:bodyPr/>
                    <a:lstStyle/>
                    <a:p>
                      <a:pPr algn="ctr" fontAlgn="t"/>
                      <a:endParaRPr lang="en-GB" sz="1000" b="0" i="0" u="none" strike="noStrike" dirty="0">
                        <a:solidFill>
                          <a:srgbClr val="FF0000"/>
                        </a:solidFill>
                        <a:effectLst/>
                        <a:latin typeface="Calibri" panose="020F0502020204030204" pitchFamily="34" charset="0"/>
                      </a:endParaRPr>
                    </a:p>
                  </a:txBody>
                  <a:tcPr marL="6350" marR="6350" marT="6350"/>
                </a:tc>
                <a:tc>
                  <a:txBody>
                    <a:bodyPr/>
                    <a:lstStyle/>
                    <a:p>
                      <a:pPr algn="l" fontAlgn="t"/>
                      <a:r>
                        <a:rPr lang="en-GB" sz="1000" b="0" i="0" u="none" strike="noStrike" dirty="0">
                          <a:solidFill>
                            <a:srgbClr val="FF0000"/>
                          </a:solidFill>
                          <a:effectLst/>
                          <a:latin typeface="Calibri" panose="020F0502020204030204" pitchFamily="34" charset="0"/>
                        </a:rPr>
                        <a:t>cancelled</a:t>
                      </a:r>
                    </a:p>
                  </a:txBody>
                  <a:tcPr marL="6350" marR="6350" marT="6350"/>
                </a:tc>
                <a:tc>
                  <a:txBody>
                    <a:bodyPr/>
                    <a:lstStyle/>
                    <a:p>
                      <a:pPr algn="l" fontAlgn="t"/>
                      <a:endParaRPr lang="en-GB" sz="1000" b="0" i="0" u="none" strike="noStrike">
                        <a:solidFill>
                          <a:srgbClr val="000000"/>
                        </a:solidFill>
                        <a:effectLst/>
                        <a:latin typeface="Calibri" panose="020F0502020204030204" pitchFamily="34" charset="0"/>
                      </a:endParaRPr>
                    </a:p>
                  </a:txBody>
                  <a:tcPr marL="6350" marR="6350" marT="6350"/>
                </a:tc>
                <a:tc>
                  <a:txBody>
                    <a:bodyPr/>
                    <a:lstStyle/>
                    <a:p>
                      <a:pPr algn="l" fontAlgn="t"/>
                      <a:endParaRPr lang="en-GB" sz="1000" b="0" i="0" u="none" strike="noStrike" dirty="0">
                        <a:solidFill>
                          <a:srgbClr val="000000"/>
                        </a:solidFill>
                        <a:effectLst/>
                        <a:latin typeface="Calibri" panose="020F0502020204030204" pitchFamily="34" charset="0"/>
                      </a:endParaRPr>
                    </a:p>
                  </a:txBody>
                  <a:tcPr marL="6350" marR="6350" marT="6350"/>
                </a:tc>
                <a:tc>
                  <a:txBody>
                    <a:bodyPr/>
                    <a:lstStyle/>
                    <a:p>
                      <a:pPr algn="l" fontAlgn="t"/>
                      <a:endParaRPr lang="en-GB" sz="1000" b="0" i="0" u="none" strike="noStrike" dirty="0">
                        <a:solidFill>
                          <a:srgbClr val="000000"/>
                        </a:solidFill>
                        <a:effectLst/>
                        <a:latin typeface="Calibri" panose="020F0502020204030204" pitchFamily="34" charset="0"/>
                      </a:endParaRPr>
                    </a:p>
                  </a:txBody>
                  <a:tcPr marL="6350" marR="6350" marT="6350"/>
                </a:tc>
                <a:extLst>
                  <a:ext uri="{0D108BD9-81ED-4DB2-BD59-A6C34878D82A}">
                    <a16:rowId xmlns:a16="http://schemas.microsoft.com/office/drawing/2014/main" val="879562772"/>
                  </a:ext>
                </a:extLst>
              </a:tr>
            </a:tbl>
          </a:graphicData>
        </a:graphic>
      </p:graphicFrame>
      <p:sp>
        <p:nvSpPr>
          <p:cNvPr id="5" name="TextBox 4">
            <a:extLst>
              <a:ext uri="{FF2B5EF4-FFF2-40B4-BE49-F238E27FC236}">
                <a16:creationId xmlns:a16="http://schemas.microsoft.com/office/drawing/2014/main" id="{59C6DABF-FAEF-4B97-9865-D745CFEB1C8F}"/>
              </a:ext>
            </a:extLst>
          </p:cNvPr>
          <p:cNvSpPr txBox="1"/>
          <p:nvPr/>
        </p:nvSpPr>
        <p:spPr>
          <a:xfrm>
            <a:off x="4702216" y="563600"/>
            <a:ext cx="7489784" cy="461665"/>
          </a:xfrm>
          <a:prstGeom prst="rect">
            <a:avLst/>
          </a:prstGeom>
          <a:noFill/>
        </p:spPr>
        <p:txBody>
          <a:bodyPr wrap="square">
            <a:spAutoFit/>
          </a:bodyPr>
          <a:lstStyle/>
          <a:p>
            <a:r>
              <a:rPr lang="en-US" sz="1200" b="1" dirty="0">
                <a:latin typeface="Roboto" panose="02000000000000000000" pitchFamily="2" charset="0"/>
              </a:rPr>
              <a:t>22 Trainings Planned / 18 Trainings Implemented (incl. 1 ongoing) </a:t>
            </a:r>
          </a:p>
          <a:p>
            <a:r>
              <a:rPr lang="en-US" sz="1200" b="1" dirty="0">
                <a:latin typeface="Roboto" panose="02000000000000000000" pitchFamily="2" charset="0"/>
              </a:rPr>
              <a:t>2979 Registered / 1002 Certified (*pending reconciliation of </a:t>
            </a:r>
            <a:r>
              <a:rPr lang="en-US" sz="1200" b="1" dirty="0" err="1">
                <a:latin typeface="Roboto" panose="02000000000000000000" pitchFamily="2" charset="0"/>
              </a:rPr>
              <a:t>fees+final</a:t>
            </a:r>
            <a:r>
              <a:rPr lang="en-US" sz="1200" b="1" dirty="0">
                <a:latin typeface="Roboto" panose="02000000000000000000" pitchFamily="2" charset="0"/>
              </a:rPr>
              <a:t> financial and training reports)</a:t>
            </a:r>
            <a:endParaRPr lang="en-CH" sz="1200" dirty="0"/>
          </a:p>
        </p:txBody>
      </p:sp>
      <p:sp>
        <p:nvSpPr>
          <p:cNvPr id="9" name="TextBox 8">
            <a:extLst>
              <a:ext uri="{FF2B5EF4-FFF2-40B4-BE49-F238E27FC236}">
                <a16:creationId xmlns:a16="http://schemas.microsoft.com/office/drawing/2014/main" id="{F5FFAEB7-C151-41E6-B521-972F445999D1}"/>
              </a:ext>
            </a:extLst>
          </p:cNvPr>
          <p:cNvSpPr txBox="1"/>
          <p:nvPr/>
        </p:nvSpPr>
        <p:spPr>
          <a:xfrm>
            <a:off x="9870684" y="196362"/>
            <a:ext cx="2508411" cy="307777"/>
          </a:xfrm>
          <a:prstGeom prst="rect">
            <a:avLst/>
          </a:prstGeom>
          <a:noFill/>
        </p:spPr>
        <p:txBody>
          <a:bodyPr wrap="square">
            <a:spAutoFit/>
          </a:bodyPr>
          <a:lstStyle/>
          <a:p>
            <a:pPr algn="l"/>
            <a:r>
              <a:rPr lang="en-US" sz="1400" b="1" dirty="0">
                <a:latin typeface="Roboto" panose="02000000000000000000" pitchFamily="2" charset="0"/>
              </a:rPr>
              <a:t> (as of 13 December 2020) </a:t>
            </a:r>
            <a:endParaRPr lang="en-US" sz="1400" b="1" i="0" dirty="0">
              <a:effectLst/>
              <a:latin typeface="Roboto" panose="02000000000000000000" pitchFamily="2" charset="0"/>
            </a:endParaRPr>
          </a:p>
        </p:txBody>
      </p:sp>
    </p:spTree>
    <p:extLst>
      <p:ext uri="{BB962C8B-B14F-4D97-AF65-F5344CB8AC3E}">
        <p14:creationId xmlns:p14="http://schemas.microsoft.com/office/powerpoint/2010/main" val="246637531"/>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p:cNvSpPr>
            <a:spLocks/>
          </p:cNvSpPr>
          <p:nvPr/>
        </p:nvSpPr>
        <p:spPr bwMode="auto">
          <a:xfrm>
            <a:off x="585664" y="60505"/>
            <a:ext cx="7772400" cy="458587"/>
          </a:xfrm>
          <a:prstGeom prst="rect">
            <a:avLst/>
          </a:prstGeom>
          <a:noFill/>
          <a:ln w="9525">
            <a:noFill/>
            <a:miter lim="800000"/>
            <a:headEnd/>
            <a:tailEnd/>
          </a:ln>
        </p:spPr>
        <p:txBody>
          <a:bodyPr anchor="ctr">
            <a:spAutoFit/>
          </a:bodyPr>
          <a:lstStyle/>
          <a:p>
            <a:pPr>
              <a:lnSpc>
                <a:spcPct val="85000"/>
              </a:lnSpc>
              <a:spcBef>
                <a:spcPct val="0"/>
              </a:spcBef>
              <a:buClrTx/>
              <a:defRPr/>
            </a:pPr>
            <a:r>
              <a:rPr lang="en-US" sz="2800" b="1" dirty="0">
                <a:solidFill>
                  <a:schemeClr val="bg1"/>
                </a:solidFill>
                <a:ea typeface="+mj-ea"/>
                <a:cs typeface="Arial" panose="020B0604020202020204" pitchFamily="34" charset="0"/>
              </a:rPr>
              <a:t>Key strategy</a:t>
            </a:r>
          </a:p>
        </p:txBody>
      </p:sp>
      <p:sp>
        <p:nvSpPr>
          <p:cNvPr id="5" name="Rectangle 4"/>
          <p:cNvSpPr/>
          <p:nvPr/>
        </p:nvSpPr>
        <p:spPr>
          <a:xfrm>
            <a:off x="1821397" y="3295421"/>
            <a:ext cx="1635406" cy="923330"/>
          </a:xfrm>
          <a:prstGeom prst="rect">
            <a:avLst/>
          </a:prstGeom>
        </p:spPr>
        <p:txBody>
          <a:bodyPr wrap="square">
            <a:spAutoFit/>
          </a:bodyPr>
          <a:lstStyle/>
          <a:p>
            <a:pPr algn="ctr">
              <a:spcBef>
                <a:spcPct val="50000"/>
              </a:spcBef>
              <a:buClrTx/>
            </a:pPr>
            <a:r>
              <a:rPr lang="en-US" b="1" dirty="0">
                <a:solidFill>
                  <a:srgbClr val="1B5BA2"/>
                </a:solidFill>
                <a:latin typeface="Calibri" pitchFamily="34" charset="0"/>
              </a:rPr>
              <a:t>Members trust in ITU and Partners</a:t>
            </a:r>
          </a:p>
        </p:txBody>
      </p:sp>
      <p:sp>
        <p:nvSpPr>
          <p:cNvPr id="6" name="Rectangle 5"/>
          <p:cNvSpPr/>
          <p:nvPr/>
        </p:nvSpPr>
        <p:spPr>
          <a:xfrm>
            <a:off x="1821397" y="1214539"/>
            <a:ext cx="2367787" cy="1061829"/>
          </a:xfrm>
          <a:prstGeom prst="rect">
            <a:avLst/>
          </a:prstGeom>
        </p:spPr>
        <p:txBody>
          <a:bodyPr wrap="square">
            <a:spAutoFit/>
          </a:bodyPr>
          <a:lstStyle/>
          <a:p>
            <a:pPr algn="ctr">
              <a:spcBef>
                <a:spcPct val="50000"/>
              </a:spcBef>
              <a:buClrTx/>
            </a:pPr>
            <a:r>
              <a:rPr lang="en-US" b="1" dirty="0">
                <a:solidFill>
                  <a:srgbClr val="1B5BA2"/>
                </a:solidFill>
                <a:latin typeface="Calibri" pitchFamily="34" charset="0"/>
              </a:rPr>
              <a:t>Strategic alignment with ITU area of work</a:t>
            </a:r>
          </a:p>
          <a:p>
            <a:pPr algn="ctr">
              <a:spcBef>
                <a:spcPct val="50000"/>
              </a:spcBef>
              <a:buClrTx/>
            </a:pPr>
            <a:r>
              <a:rPr lang="en-US" b="1" dirty="0">
                <a:solidFill>
                  <a:srgbClr val="1B5BA2"/>
                </a:solidFill>
                <a:latin typeface="Calibri" pitchFamily="34" charset="0"/>
              </a:rPr>
              <a:t>High Quality</a:t>
            </a:r>
          </a:p>
        </p:txBody>
      </p:sp>
      <p:sp>
        <p:nvSpPr>
          <p:cNvPr id="7" name="Rectangle 6"/>
          <p:cNvSpPr/>
          <p:nvPr/>
        </p:nvSpPr>
        <p:spPr>
          <a:xfrm>
            <a:off x="4186226" y="5568503"/>
            <a:ext cx="3384376" cy="369332"/>
          </a:xfrm>
          <a:prstGeom prst="rect">
            <a:avLst/>
          </a:prstGeom>
        </p:spPr>
        <p:txBody>
          <a:bodyPr wrap="square">
            <a:spAutoFit/>
          </a:bodyPr>
          <a:lstStyle/>
          <a:p>
            <a:pPr algn="ctr">
              <a:spcBef>
                <a:spcPct val="50000"/>
              </a:spcBef>
              <a:buClrTx/>
            </a:pPr>
            <a:r>
              <a:rPr lang="en-US" b="1" dirty="0">
                <a:solidFill>
                  <a:srgbClr val="1B5BA2"/>
                </a:solidFill>
                <a:latin typeface="Calibri" pitchFamily="34" charset="0"/>
              </a:rPr>
              <a:t>International Character</a:t>
            </a:r>
          </a:p>
        </p:txBody>
      </p:sp>
      <p:sp>
        <p:nvSpPr>
          <p:cNvPr id="8" name="Rectangle 7"/>
          <p:cNvSpPr/>
          <p:nvPr/>
        </p:nvSpPr>
        <p:spPr>
          <a:xfrm>
            <a:off x="8112224" y="3436302"/>
            <a:ext cx="1237800" cy="646331"/>
          </a:xfrm>
          <a:prstGeom prst="rect">
            <a:avLst/>
          </a:prstGeom>
        </p:spPr>
        <p:txBody>
          <a:bodyPr wrap="square">
            <a:spAutoFit/>
          </a:bodyPr>
          <a:lstStyle/>
          <a:p>
            <a:pPr algn="ctr">
              <a:spcBef>
                <a:spcPct val="50000"/>
              </a:spcBef>
              <a:buClrTx/>
            </a:pPr>
            <a:r>
              <a:rPr lang="en-US" b="1" dirty="0">
                <a:solidFill>
                  <a:srgbClr val="1B5BA2"/>
                </a:solidFill>
                <a:latin typeface="Calibri" pitchFamily="34" charset="0"/>
              </a:rPr>
              <a:t>Value for money</a:t>
            </a:r>
          </a:p>
        </p:txBody>
      </p:sp>
      <p:sp>
        <p:nvSpPr>
          <p:cNvPr id="9" name="Rectangle 8"/>
          <p:cNvSpPr/>
          <p:nvPr/>
        </p:nvSpPr>
        <p:spPr>
          <a:xfrm>
            <a:off x="7498214" y="1308557"/>
            <a:ext cx="2396968" cy="1061829"/>
          </a:xfrm>
          <a:prstGeom prst="rect">
            <a:avLst/>
          </a:prstGeom>
        </p:spPr>
        <p:txBody>
          <a:bodyPr wrap="square">
            <a:spAutoFit/>
          </a:bodyPr>
          <a:lstStyle/>
          <a:p>
            <a:pPr>
              <a:spcBef>
                <a:spcPct val="50000"/>
              </a:spcBef>
              <a:buClrTx/>
            </a:pPr>
            <a:r>
              <a:rPr lang="en-US" b="1" dirty="0">
                <a:solidFill>
                  <a:srgbClr val="1B5BA2"/>
                </a:solidFill>
                <a:latin typeface="Calibri" pitchFamily="34" charset="0"/>
              </a:rPr>
              <a:t>Unique / Unseen Content</a:t>
            </a:r>
          </a:p>
          <a:p>
            <a:pPr>
              <a:spcBef>
                <a:spcPct val="50000"/>
              </a:spcBef>
              <a:buClrTx/>
            </a:pPr>
            <a:r>
              <a:rPr lang="en-US" b="1" dirty="0">
                <a:solidFill>
                  <a:srgbClr val="1B5BA2"/>
                </a:solidFill>
                <a:latin typeface="Calibri" pitchFamily="34" charset="0"/>
              </a:rPr>
              <a:t>Locally unavailable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189" y="3015728"/>
            <a:ext cx="1224051" cy="122405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3502" y="3003887"/>
            <a:ext cx="1214864" cy="121486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0998" y="4218751"/>
            <a:ext cx="1208342" cy="120834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1672" y="1432989"/>
            <a:ext cx="1130533" cy="113053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4373680" y="1456257"/>
            <a:ext cx="1140778" cy="1179059"/>
          </a:xfrm>
          <a:prstGeom prst="rect">
            <a:avLst/>
          </a:prstGeom>
        </p:spPr>
      </p:pic>
    </p:spTree>
    <p:extLst>
      <p:ext uri="{BB962C8B-B14F-4D97-AF65-F5344CB8AC3E}">
        <p14:creationId xmlns:p14="http://schemas.microsoft.com/office/powerpoint/2010/main" val="108776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TextBox 7"/>
          <p:cNvSpPr txBox="1">
            <a:spLocks noChangeArrowheads="1"/>
          </p:cNvSpPr>
          <p:nvPr/>
        </p:nvSpPr>
        <p:spPr bwMode="auto">
          <a:xfrm>
            <a:off x="579543" y="81270"/>
            <a:ext cx="10410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05000"/>
              </a:lnSpc>
              <a:spcBef>
                <a:spcPct val="20000"/>
              </a:spcBef>
              <a:buClr>
                <a:srgbClr val="0E438A"/>
              </a:buClr>
              <a:buSzPct val="110000"/>
              <a:buFont typeface="Wingdings" pitchFamily="2" charset="2"/>
              <a:buChar char="§"/>
              <a:defRPr sz="3200">
                <a:solidFill>
                  <a:srgbClr val="5C5C5C"/>
                </a:solidFill>
                <a:latin typeface="Verdana" pitchFamily="34" charset="0"/>
                <a:cs typeface="Arial" pitchFamily="34" charset="0"/>
              </a:defRPr>
            </a:lvl1pPr>
            <a:lvl2pPr marL="742950" indent="-285750" eaLnBrk="0" hangingPunct="0">
              <a:lnSpc>
                <a:spcPct val="105000"/>
              </a:lnSpc>
              <a:spcBef>
                <a:spcPct val="20000"/>
              </a:spcBef>
              <a:buClr>
                <a:srgbClr val="0099CC"/>
              </a:buClr>
              <a:buFont typeface="Wingdings" pitchFamily="2" charset="2"/>
              <a:buChar char="Ø"/>
              <a:defRPr sz="2800">
                <a:solidFill>
                  <a:srgbClr val="5C5C5C"/>
                </a:solidFill>
                <a:latin typeface="Verdana" pitchFamily="34" charset="0"/>
                <a:cs typeface="Arial" pitchFamily="34" charset="0"/>
              </a:defRPr>
            </a:lvl2pPr>
            <a:lvl3pPr marL="1143000" indent="-228600" eaLnBrk="0" hangingPunct="0">
              <a:lnSpc>
                <a:spcPct val="105000"/>
              </a:lnSpc>
              <a:spcBef>
                <a:spcPct val="20000"/>
              </a:spcBef>
              <a:buClr>
                <a:srgbClr val="0099CC"/>
              </a:buClr>
              <a:buFont typeface="Wingdings" pitchFamily="2" charset="2"/>
              <a:buChar char="§"/>
              <a:defRPr sz="2400">
                <a:solidFill>
                  <a:srgbClr val="5C5C5C"/>
                </a:solidFill>
                <a:latin typeface="Verdana" pitchFamily="34" charset="0"/>
                <a:cs typeface="Arial" pitchFamily="34" charset="0"/>
              </a:defRPr>
            </a:lvl3pPr>
            <a:lvl4pPr marL="16002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4pPr>
            <a:lvl5pPr marL="20574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5pPr>
            <a:lvl6pPr marL="25146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6pPr>
            <a:lvl7pPr marL="29718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7pPr>
            <a:lvl8pPr marL="34290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8pPr>
            <a:lvl9pPr marL="38862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9pPr>
          </a:lstStyle>
          <a:p>
            <a:pPr eaLnBrk="1" hangingPunct="1">
              <a:lnSpc>
                <a:spcPct val="100000"/>
              </a:lnSpc>
              <a:spcBef>
                <a:spcPct val="0"/>
              </a:spcBef>
              <a:buClrTx/>
              <a:buSzTx/>
              <a:buFontTx/>
              <a:buNone/>
            </a:pPr>
            <a:r>
              <a:rPr lang="en-US" alt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ITU Asia-Pacific </a:t>
            </a:r>
            <a:r>
              <a:rPr lang="en-US" altLang="en-US" sz="2800" b="1" dirty="0" err="1">
                <a:solidFill>
                  <a:schemeClr val="bg1"/>
                </a:solidFill>
                <a:latin typeface="Calibri" panose="020F0502020204030204" pitchFamily="34" charset="0"/>
                <a:ea typeface="+mj-ea"/>
                <a:cs typeface="Calibri" panose="020F0502020204030204" pitchFamily="34" charset="0"/>
              </a:rPr>
              <a:t>Centres</a:t>
            </a:r>
            <a:r>
              <a:rPr lang="en-US" alt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of Excellence: Training Programs 2020</a:t>
            </a:r>
          </a:p>
        </p:txBody>
      </p:sp>
      <p:graphicFrame>
        <p:nvGraphicFramePr>
          <p:cNvPr id="3" name="Table 2">
            <a:extLst>
              <a:ext uri="{FF2B5EF4-FFF2-40B4-BE49-F238E27FC236}">
                <a16:creationId xmlns:a16="http://schemas.microsoft.com/office/drawing/2014/main" id="{AFCB920B-0160-409C-8282-BE0391497F4D}"/>
              </a:ext>
            </a:extLst>
          </p:cNvPr>
          <p:cNvGraphicFramePr>
            <a:graphicFrameLocks noGrp="1"/>
          </p:cNvGraphicFramePr>
          <p:nvPr/>
        </p:nvGraphicFramePr>
        <p:xfrm>
          <a:off x="172369" y="790201"/>
          <a:ext cx="9700974" cy="5184166"/>
        </p:xfrm>
        <a:graphic>
          <a:graphicData uri="http://schemas.openxmlformats.org/drawingml/2006/table">
            <a:tbl>
              <a:tblPr firstRow="1" firstCol="1" bandRow="1"/>
              <a:tblGrid>
                <a:gridCol w="689958">
                  <a:extLst>
                    <a:ext uri="{9D8B030D-6E8A-4147-A177-3AD203B41FA5}">
                      <a16:colId xmlns:a16="http://schemas.microsoft.com/office/drawing/2014/main" val="626949203"/>
                    </a:ext>
                  </a:extLst>
                </a:gridCol>
                <a:gridCol w="3465482">
                  <a:extLst>
                    <a:ext uri="{9D8B030D-6E8A-4147-A177-3AD203B41FA5}">
                      <a16:colId xmlns:a16="http://schemas.microsoft.com/office/drawing/2014/main" val="3303442064"/>
                    </a:ext>
                  </a:extLst>
                </a:gridCol>
                <a:gridCol w="1483864">
                  <a:extLst>
                    <a:ext uri="{9D8B030D-6E8A-4147-A177-3AD203B41FA5}">
                      <a16:colId xmlns:a16="http://schemas.microsoft.com/office/drawing/2014/main" val="3649066410"/>
                    </a:ext>
                  </a:extLst>
                </a:gridCol>
                <a:gridCol w="1678823">
                  <a:extLst>
                    <a:ext uri="{9D8B030D-6E8A-4147-A177-3AD203B41FA5}">
                      <a16:colId xmlns:a16="http://schemas.microsoft.com/office/drawing/2014/main" val="3664978355"/>
                    </a:ext>
                  </a:extLst>
                </a:gridCol>
                <a:gridCol w="1429709">
                  <a:extLst>
                    <a:ext uri="{9D8B030D-6E8A-4147-A177-3AD203B41FA5}">
                      <a16:colId xmlns:a16="http://schemas.microsoft.com/office/drawing/2014/main" val="3784568249"/>
                    </a:ext>
                  </a:extLst>
                </a:gridCol>
                <a:gridCol w="953138">
                  <a:extLst>
                    <a:ext uri="{9D8B030D-6E8A-4147-A177-3AD203B41FA5}">
                      <a16:colId xmlns:a16="http://schemas.microsoft.com/office/drawing/2014/main" val="2681640923"/>
                    </a:ext>
                  </a:extLst>
                </a:gridCol>
              </a:tblGrid>
              <a:tr h="0">
                <a:tc>
                  <a:txBody>
                    <a:bodyPr/>
                    <a:lstStyle/>
                    <a:p>
                      <a:pPr marL="0" marR="0" algn="ctr">
                        <a:lnSpc>
                          <a:spcPct val="107000"/>
                        </a:lnSpc>
                        <a:spcBef>
                          <a:spcPts val="0"/>
                        </a:spcBef>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GB"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Online trainings</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GB"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CoE</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GB"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Dates</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GB"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Venue</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GB"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Training fees</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9526556"/>
                  </a:ext>
                </a:extLst>
              </a:tr>
              <a:tr h="268909">
                <a:tc>
                  <a:txBody>
                    <a:bodyPr/>
                    <a:lstStyle/>
                    <a:p>
                      <a:pPr marL="0" marR="0" algn="ctr">
                        <a:lnSpc>
                          <a:spcPct val="107000"/>
                        </a:lnSpc>
                        <a:spcBef>
                          <a:spcPts val="0"/>
                        </a:spcBef>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Conformity and  interoperability relating to Smart City</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CAICT</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6-24 April</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ITU Academy</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Free</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800605048"/>
                  </a:ext>
                </a:extLst>
              </a:tr>
              <a:tr h="268909">
                <a:tc>
                  <a:txBody>
                    <a:bodyPr/>
                    <a:lstStyle/>
                    <a:p>
                      <a:pPr marL="0" marR="0" algn="ctr">
                        <a:lnSpc>
                          <a:spcPct val="107000"/>
                        </a:lnSpc>
                        <a:spcBef>
                          <a:spcPts val="0"/>
                        </a:spcBef>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Digital Transformation: Enhancing IoT-Driven Accessibility</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IOT ACADEMY</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11-17 May</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ITU Academy</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Free</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9587732"/>
                  </a:ext>
                </a:extLst>
              </a:tr>
              <a:tr h="268909">
                <a:tc>
                  <a:txBody>
                    <a:bodyPr/>
                    <a:lstStyle/>
                    <a:p>
                      <a:pPr marL="0" marR="0" algn="ctr">
                        <a:lnSpc>
                          <a:spcPct val="107000"/>
                        </a:lnSpc>
                        <a:spcBef>
                          <a:spcPts val="0"/>
                        </a:spcBef>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Security Protection and Evaluation for Future Network</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CAICT</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 May - 5 June</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ITU Academy</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Free</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174174858"/>
                  </a:ext>
                </a:extLst>
              </a:tr>
              <a:tr h="268909">
                <a:tc>
                  <a:txBody>
                    <a:bodyPr/>
                    <a:lstStyle/>
                    <a:p>
                      <a:pPr marL="0" marR="0" algn="ctr">
                        <a:lnSpc>
                          <a:spcPct val="107000"/>
                        </a:lnSpc>
                        <a:spcBef>
                          <a:spcPts val="0"/>
                        </a:spcBef>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IoT Sensors and Network for Disaster Communication</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ALTTC</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20-31 July</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ITU Academy</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2517121"/>
                  </a:ext>
                </a:extLst>
              </a:tr>
              <a:tr h="268909">
                <a:tc>
                  <a:txBody>
                    <a:bodyPr/>
                    <a:lstStyle/>
                    <a:p>
                      <a:pPr marL="0" marR="0" algn="ctr">
                        <a:lnSpc>
                          <a:spcPct val="107000"/>
                        </a:lnSpc>
                        <a:spcBef>
                          <a:spcPts val="0"/>
                        </a:spcBef>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ICT applications relating to smart cities and communities</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CAICT</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17-30 August</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ITU Academy</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Free</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235833760"/>
                  </a:ext>
                </a:extLst>
              </a:tr>
              <a:tr h="268909">
                <a:tc>
                  <a:txBody>
                    <a:bodyPr/>
                    <a:lstStyle/>
                    <a:p>
                      <a:pPr marL="0" marR="0" algn="ctr">
                        <a:lnSpc>
                          <a:spcPct val="107000"/>
                        </a:lnSpc>
                        <a:spcBef>
                          <a:spcPts val="0"/>
                        </a:spcBef>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Spectrum Monitoring Technologies and Practice</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SRMC</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17-28 August</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ITU Academy</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Free</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06949"/>
                  </a:ext>
                </a:extLst>
              </a:tr>
              <a:tr h="268909">
                <a:tc>
                  <a:txBody>
                    <a:bodyPr/>
                    <a:lstStyle/>
                    <a:p>
                      <a:pPr marL="0" marR="0" algn="ctr">
                        <a:lnSpc>
                          <a:spcPct val="107000"/>
                        </a:lnSpc>
                        <a:spcBef>
                          <a:spcPts val="0"/>
                        </a:spcBef>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Advanced Broadband Network QoS and Applications</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ALTTC</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 August- 4 September</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ITU Academy</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296067735"/>
                  </a:ext>
                </a:extLst>
              </a:tr>
              <a:tr h="268909">
                <a:tc>
                  <a:txBody>
                    <a:bodyPr/>
                    <a:lstStyle/>
                    <a:p>
                      <a:pPr marL="0" marR="0" algn="ctr">
                        <a:lnSpc>
                          <a:spcPct val="107000"/>
                        </a:lnSpc>
                        <a:spcBef>
                          <a:spcPts val="0"/>
                        </a:spcBef>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IoT Advanced Applications: : Smart City &amp; Industry 4.0</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ALTTC</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14-25 September</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ITU Academy</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6309486"/>
                  </a:ext>
                </a:extLst>
              </a:tr>
              <a:tr h="456884">
                <a:tc>
                  <a:txBody>
                    <a:bodyPr/>
                    <a:lstStyle/>
                    <a:p>
                      <a:pPr marL="0" marR="0" algn="ctr">
                        <a:lnSpc>
                          <a:spcPct val="107000"/>
                        </a:lnSpc>
                        <a:spcBef>
                          <a:spcPts val="0"/>
                        </a:spcBef>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Fifth Generation (5G) Radio Access Network Planning and Coexistence</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UTM </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14-28-September</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ITU Academy</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300</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783252436"/>
                  </a:ext>
                </a:extLst>
              </a:tr>
              <a:tr h="268909">
                <a:tc>
                  <a:txBody>
                    <a:bodyPr/>
                    <a:lstStyle/>
                    <a:p>
                      <a:pPr marL="0" marR="0" algn="ctr">
                        <a:lnSpc>
                          <a:spcPct val="107000"/>
                        </a:lnSpc>
                        <a:spcBef>
                          <a:spcPts val="0"/>
                        </a:spcBef>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Building IoT Solutions for Smart Sustainable Cities</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IOT ACADEMY</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 September-9 October</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ITU Academy</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4025763"/>
                  </a:ext>
                </a:extLst>
              </a:tr>
              <a:tr h="268909">
                <a:tc>
                  <a:txBody>
                    <a:bodyPr/>
                    <a:lstStyle/>
                    <a:p>
                      <a:pPr marL="0" marR="0" algn="ctr">
                        <a:lnSpc>
                          <a:spcPct val="107000"/>
                        </a:lnSpc>
                        <a:spcBef>
                          <a:spcPts val="0"/>
                        </a:spcBef>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 Protection Framework with Security Policy &amp; Audit </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ALTTC </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5-16 October</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ITU Academy</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791271438"/>
                  </a:ext>
                </a:extLst>
              </a:tr>
              <a:tr h="268909">
                <a:tc>
                  <a:txBody>
                    <a:bodyPr/>
                    <a:lstStyle/>
                    <a:p>
                      <a:pPr marL="0" marR="0" algn="ctr">
                        <a:lnSpc>
                          <a:spcPct val="107000"/>
                        </a:lnSpc>
                        <a:spcBef>
                          <a:spcPts val="0"/>
                        </a:spcBef>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Digital infrastructure planning</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ALTTC</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12-23 October</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ITU Academy</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485388"/>
                  </a:ext>
                </a:extLst>
              </a:tr>
              <a:tr h="268909">
                <a:tc>
                  <a:txBody>
                    <a:bodyPr/>
                    <a:lstStyle/>
                    <a:p>
                      <a:pPr marL="0" marR="0" algn="ctr">
                        <a:lnSpc>
                          <a:spcPct val="107000"/>
                        </a:lnSpc>
                        <a:spcBef>
                          <a:spcPts val="0"/>
                        </a:spcBef>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5G Technology and Applications in practice </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CAICT</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12-31 October</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ITU Academy</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Free</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703067673"/>
                  </a:ext>
                </a:extLst>
              </a:tr>
              <a:tr h="268909">
                <a:tc>
                  <a:txBody>
                    <a:bodyPr/>
                    <a:lstStyle/>
                    <a:p>
                      <a:pPr marL="0" marR="0" algn="ctr">
                        <a:lnSpc>
                          <a:spcPct val="107000"/>
                        </a:lnSpc>
                        <a:spcBef>
                          <a:spcPts val="0"/>
                        </a:spcBef>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Developing Internet of Things Ecosystem</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IOT ACADEMY</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2 - 13 November</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ITU Academy</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119474"/>
                  </a:ext>
                </a:extLst>
              </a:tr>
              <a:tr h="268909">
                <a:tc>
                  <a:txBody>
                    <a:bodyPr/>
                    <a:lstStyle/>
                    <a:p>
                      <a:pPr marL="0" marR="0" algn="ctr">
                        <a:lnSpc>
                          <a:spcPct val="107000"/>
                        </a:lnSpc>
                        <a:spcBef>
                          <a:spcPts val="0"/>
                        </a:spcBef>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Government Innovation based on Emerging Technology</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NIA</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4-29 November</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ITU Academy</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Free</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22212121"/>
                  </a:ext>
                </a:extLst>
              </a:tr>
              <a:tr h="268909">
                <a:tc>
                  <a:txBody>
                    <a:bodyPr/>
                    <a:lstStyle/>
                    <a:p>
                      <a:pPr marL="0" marR="0" algn="ctr">
                        <a:lnSpc>
                          <a:spcPct val="107000"/>
                        </a:lnSpc>
                        <a:spcBef>
                          <a:spcPts val="0"/>
                        </a:spcBef>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Cyber Security and Critical Infrastructure Protection</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ALTTC </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 Nov – 5 Dec</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ITU Academy</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7883192"/>
                  </a:ext>
                </a:extLst>
              </a:tr>
              <a:tr h="268909">
                <a:tc>
                  <a:txBody>
                    <a:bodyPr/>
                    <a:lstStyle/>
                    <a:p>
                      <a:pPr marL="0" marR="0" algn="ctr">
                        <a:lnSpc>
                          <a:spcPct val="107000"/>
                        </a:lnSpc>
                        <a:spcBef>
                          <a:spcPts val="0"/>
                        </a:spcBef>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Human Exposure to Radio Frequency Electromagnetic Fields</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UTM</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 Nov – 6 December</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ITU Academy</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300</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455928787"/>
                  </a:ext>
                </a:extLst>
              </a:tr>
              <a:tr h="268909">
                <a:tc>
                  <a:txBody>
                    <a:bodyPr/>
                    <a:lstStyle/>
                    <a:p>
                      <a:pPr marL="0" marR="0" algn="ctr">
                        <a:lnSpc>
                          <a:spcPct val="107000"/>
                        </a:lnSpc>
                        <a:spcBef>
                          <a:spcPts val="0"/>
                        </a:spcBef>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Digital Government &amp; Smart City for Resilience</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NIA</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 Nov – 18 December</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ITU Academy</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Free</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45860" marR="45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121965"/>
                  </a:ext>
                </a:extLst>
              </a:tr>
            </a:tbl>
          </a:graphicData>
        </a:graphic>
      </p:graphicFrame>
      <p:pic>
        <p:nvPicPr>
          <p:cNvPr id="2" name="Picture 1">
            <a:extLst>
              <a:ext uri="{FF2B5EF4-FFF2-40B4-BE49-F238E27FC236}">
                <a16:creationId xmlns:a16="http://schemas.microsoft.com/office/drawing/2014/main" id="{C04C0A0F-E6D6-4A51-AB26-0B3960A10A4D}"/>
              </a:ext>
            </a:extLst>
          </p:cNvPr>
          <p:cNvPicPr>
            <a:picLocks noChangeAspect="1"/>
          </p:cNvPicPr>
          <p:nvPr/>
        </p:nvPicPr>
        <p:blipFill rotWithShape="1">
          <a:blip r:embed="rId3"/>
          <a:srcRect l="16525" t="3768" r="66880" b="67971"/>
          <a:stretch/>
        </p:blipFill>
        <p:spPr>
          <a:xfrm>
            <a:off x="10175744" y="1719468"/>
            <a:ext cx="1843887" cy="26438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300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2;p14"/>
          <p:cNvSpPr txBox="1"/>
          <p:nvPr/>
        </p:nvSpPr>
        <p:spPr>
          <a:xfrm>
            <a:off x="528163" y="0"/>
            <a:ext cx="10462588" cy="779867"/>
          </a:xfrm>
          <a:prstGeom prst="rect">
            <a:avLst/>
          </a:prstGeom>
          <a:noFill/>
          <a:ln>
            <a:noFill/>
          </a:ln>
        </p:spPr>
        <p:txBody>
          <a:bodyPr spcFirstLastPara="1" wrap="square" lIns="121900" tIns="121900" rIns="121900" bIns="121900" anchor="t" anchorCtr="0">
            <a:noAutofit/>
          </a:bodyPr>
          <a:lstStyle/>
          <a:p>
            <a:r>
              <a:rPr lang="en-US" sz="2800" b="1" dirty="0">
                <a:solidFill>
                  <a:schemeClr val="bg1"/>
                </a:solidFill>
              </a:rPr>
              <a:t>ITU Asia-Pacific </a:t>
            </a:r>
            <a:r>
              <a:rPr lang="en-US" sz="2800" b="1" dirty="0" err="1">
                <a:solidFill>
                  <a:schemeClr val="bg1"/>
                </a:solidFill>
              </a:rPr>
              <a:t>CoE</a:t>
            </a:r>
            <a:r>
              <a:rPr lang="en-US" sz="2800" b="1" dirty="0">
                <a:solidFill>
                  <a:schemeClr val="bg1"/>
                </a:solidFill>
              </a:rPr>
              <a:t> Training Courses 2020</a:t>
            </a:r>
          </a:p>
          <a:p>
            <a:endParaRPr lang="en-US" sz="2800" dirty="0">
              <a:solidFill>
                <a:schemeClr val="bg1"/>
              </a:solidFill>
            </a:endParaRPr>
          </a:p>
          <a:p>
            <a:endParaRPr lang="en-US" sz="2800" dirty="0">
              <a:solidFill>
                <a:schemeClr val="bg1"/>
              </a:solidFill>
            </a:endParaRPr>
          </a:p>
        </p:txBody>
      </p:sp>
      <p:graphicFrame>
        <p:nvGraphicFramePr>
          <p:cNvPr id="8" name="Chart 7">
            <a:extLst>
              <a:ext uri="{FF2B5EF4-FFF2-40B4-BE49-F238E27FC236}">
                <a16:creationId xmlns:a16="http://schemas.microsoft.com/office/drawing/2014/main" id="{00000000-0008-0000-0500-000004000000}"/>
              </a:ext>
            </a:extLst>
          </p:cNvPr>
          <p:cNvGraphicFramePr>
            <a:graphicFrameLocks/>
          </p:cNvGraphicFramePr>
          <p:nvPr/>
        </p:nvGraphicFramePr>
        <p:xfrm>
          <a:off x="6147394" y="2371432"/>
          <a:ext cx="5817958" cy="36784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0000000-0008-0000-0400-000004000000}"/>
              </a:ext>
            </a:extLst>
          </p:cNvPr>
          <p:cNvGraphicFramePr>
            <a:graphicFrameLocks/>
          </p:cNvGraphicFramePr>
          <p:nvPr/>
        </p:nvGraphicFramePr>
        <p:xfrm>
          <a:off x="226648" y="2371432"/>
          <a:ext cx="5817960" cy="367849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15DDC8A6-F393-45D9-9C86-6ED4C4584C1E}"/>
              </a:ext>
            </a:extLst>
          </p:cNvPr>
          <p:cNvSpPr txBox="1"/>
          <p:nvPr/>
        </p:nvSpPr>
        <p:spPr>
          <a:xfrm>
            <a:off x="495403" y="1107432"/>
            <a:ext cx="11201194" cy="707886"/>
          </a:xfrm>
          <a:prstGeom prst="rect">
            <a:avLst/>
          </a:prstGeom>
          <a:noFill/>
        </p:spPr>
        <p:txBody>
          <a:bodyPr wrap="square">
            <a:spAutoFit/>
          </a:bodyPr>
          <a:lstStyle/>
          <a:p>
            <a:r>
              <a:rPr lang="en-US" sz="2000"/>
              <a:t>Due to COVID, all face-to-face training had to be converted to online training. There was zero face-to-face training conducted, and 18 online trainings implemented from 7 training initially planned.</a:t>
            </a:r>
            <a:endParaRPr lang="en-US" sz="2000" dirty="0"/>
          </a:p>
        </p:txBody>
      </p:sp>
    </p:spTree>
    <p:extLst>
      <p:ext uri="{BB962C8B-B14F-4D97-AF65-F5344CB8AC3E}">
        <p14:creationId xmlns:p14="http://schemas.microsoft.com/office/powerpoint/2010/main" val="1220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2;p14"/>
          <p:cNvSpPr txBox="1"/>
          <p:nvPr/>
        </p:nvSpPr>
        <p:spPr>
          <a:xfrm>
            <a:off x="528163" y="0"/>
            <a:ext cx="10462588" cy="779867"/>
          </a:xfrm>
          <a:prstGeom prst="rect">
            <a:avLst/>
          </a:prstGeom>
          <a:noFill/>
          <a:ln>
            <a:noFill/>
          </a:ln>
        </p:spPr>
        <p:txBody>
          <a:bodyPr spcFirstLastPara="1" wrap="square" lIns="121900" tIns="121900" rIns="121900" bIns="121900" anchor="t" anchorCtr="0">
            <a:noAutofit/>
          </a:bodyPr>
          <a:lstStyle/>
          <a:p>
            <a:r>
              <a:rPr lang="en-US" sz="2800" b="1" dirty="0">
                <a:solidFill>
                  <a:schemeClr val="bg1"/>
                </a:solidFill>
              </a:rPr>
              <a:t>ITU Asia-Pacific </a:t>
            </a:r>
            <a:r>
              <a:rPr lang="en-US" sz="2800" b="1" dirty="0" err="1">
                <a:solidFill>
                  <a:schemeClr val="bg1"/>
                </a:solidFill>
              </a:rPr>
              <a:t>CoE</a:t>
            </a:r>
            <a:r>
              <a:rPr lang="en-US" sz="2800" b="1" dirty="0">
                <a:solidFill>
                  <a:schemeClr val="bg1"/>
                </a:solidFill>
              </a:rPr>
              <a:t> Training Participants 2020</a:t>
            </a:r>
          </a:p>
          <a:p>
            <a:endParaRPr lang="en-US" sz="2800" dirty="0">
              <a:solidFill>
                <a:schemeClr val="bg1"/>
              </a:solidFill>
            </a:endParaRPr>
          </a:p>
          <a:p>
            <a:endParaRPr lang="en-US" sz="2800" dirty="0">
              <a:solidFill>
                <a:schemeClr val="bg1"/>
              </a:solidFill>
            </a:endParaRPr>
          </a:p>
        </p:txBody>
      </p:sp>
      <p:sp>
        <p:nvSpPr>
          <p:cNvPr id="11" name="TextBox 10">
            <a:extLst>
              <a:ext uri="{FF2B5EF4-FFF2-40B4-BE49-F238E27FC236}">
                <a16:creationId xmlns:a16="http://schemas.microsoft.com/office/drawing/2014/main" id="{15DDC8A6-F393-45D9-9C86-6ED4C4584C1E}"/>
              </a:ext>
            </a:extLst>
          </p:cNvPr>
          <p:cNvSpPr txBox="1"/>
          <p:nvPr/>
        </p:nvSpPr>
        <p:spPr>
          <a:xfrm>
            <a:off x="495403" y="1107432"/>
            <a:ext cx="11201194" cy="707886"/>
          </a:xfrm>
          <a:prstGeom prst="rect">
            <a:avLst/>
          </a:prstGeom>
          <a:noFill/>
        </p:spPr>
        <p:txBody>
          <a:bodyPr wrap="square">
            <a:spAutoFit/>
          </a:bodyPr>
          <a:lstStyle/>
          <a:p>
            <a:r>
              <a:rPr lang="en-US" sz="2000" dirty="0"/>
              <a:t>The number of registered participants increased by </a:t>
            </a:r>
            <a:r>
              <a:rPr lang="en-US" sz="2000" b="1" dirty="0"/>
              <a:t>244%</a:t>
            </a:r>
            <a:r>
              <a:rPr lang="en-US" sz="2000" dirty="0"/>
              <a:t> due to accessibility and affordability to enroll in online courses. </a:t>
            </a:r>
          </a:p>
        </p:txBody>
      </p:sp>
      <p:graphicFrame>
        <p:nvGraphicFramePr>
          <p:cNvPr id="7" name="Chart 6">
            <a:extLst>
              <a:ext uri="{FF2B5EF4-FFF2-40B4-BE49-F238E27FC236}">
                <a16:creationId xmlns:a16="http://schemas.microsoft.com/office/drawing/2014/main" id="{B5F5DF12-987F-4A6D-B979-6B1995DF5E7A}"/>
              </a:ext>
            </a:extLst>
          </p:cNvPr>
          <p:cNvGraphicFramePr>
            <a:graphicFrameLocks/>
          </p:cNvGraphicFramePr>
          <p:nvPr/>
        </p:nvGraphicFramePr>
        <p:xfrm>
          <a:off x="495403" y="2142883"/>
          <a:ext cx="10956368" cy="3501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998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2;p14"/>
          <p:cNvSpPr txBox="1"/>
          <p:nvPr/>
        </p:nvSpPr>
        <p:spPr>
          <a:xfrm>
            <a:off x="468403" y="-30372"/>
            <a:ext cx="10462588" cy="779867"/>
          </a:xfrm>
          <a:prstGeom prst="rect">
            <a:avLst/>
          </a:prstGeom>
          <a:noFill/>
          <a:ln>
            <a:noFill/>
          </a:ln>
        </p:spPr>
        <p:txBody>
          <a:bodyPr spcFirstLastPara="1" wrap="square" lIns="121900" tIns="121900" rIns="121900" bIns="121900" anchor="t" anchorCtr="0">
            <a:noAutofit/>
          </a:bodyPr>
          <a:lstStyle/>
          <a:p>
            <a:r>
              <a:rPr lang="en-US" sz="2800" b="1" dirty="0">
                <a:solidFill>
                  <a:schemeClr val="bg1"/>
                </a:solidFill>
              </a:rPr>
              <a:t>ITU Asia-Pacific </a:t>
            </a:r>
            <a:r>
              <a:rPr lang="en-US" sz="2800" b="1" dirty="0" err="1">
                <a:solidFill>
                  <a:schemeClr val="bg1"/>
                </a:solidFill>
              </a:rPr>
              <a:t>CoE</a:t>
            </a:r>
            <a:r>
              <a:rPr lang="en-US" sz="2800" b="1" dirty="0">
                <a:solidFill>
                  <a:schemeClr val="bg1"/>
                </a:solidFill>
              </a:rPr>
              <a:t> Training 2020 Strategic Analysis: Overview</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graphicFrame>
        <p:nvGraphicFramePr>
          <p:cNvPr id="3" name="Table 3">
            <a:extLst>
              <a:ext uri="{FF2B5EF4-FFF2-40B4-BE49-F238E27FC236}">
                <a16:creationId xmlns:a16="http://schemas.microsoft.com/office/drawing/2014/main" id="{7755C2D3-E6ED-4B96-A7CD-F7FE3693708C}"/>
              </a:ext>
            </a:extLst>
          </p:cNvPr>
          <p:cNvGraphicFramePr>
            <a:graphicFrameLocks noGrp="1"/>
          </p:cNvGraphicFramePr>
          <p:nvPr/>
        </p:nvGraphicFramePr>
        <p:xfrm>
          <a:off x="656095" y="719665"/>
          <a:ext cx="11160347" cy="4663440"/>
        </p:xfrm>
        <a:graphic>
          <a:graphicData uri="http://schemas.openxmlformats.org/drawingml/2006/table">
            <a:tbl>
              <a:tblPr firstRow="1" bandRow="1">
                <a:tableStyleId>{5C22544A-7EE6-4342-B048-85BDC9FD1C3A}</a:tableStyleId>
              </a:tblPr>
              <a:tblGrid>
                <a:gridCol w="1030259">
                  <a:extLst>
                    <a:ext uri="{9D8B030D-6E8A-4147-A177-3AD203B41FA5}">
                      <a16:colId xmlns:a16="http://schemas.microsoft.com/office/drawing/2014/main" val="2222766707"/>
                    </a:ext>
                  </a:extLst>
                </a:gridCol>
                <a:gridCol w="1030259">
                  <a:extLst>
                    <a:ext uri="{9D8B030D-6E8A-4147-A177-3AD203B41FA5}">
                      <a16:colId xmlns:a16="http://schemas.microsoft.com/office/drawing/2014/main" val="3232527790"/>
                    </a:ext>
                  </a:extLst>
                </a:gridCol>
                <a:gridCol w="1392831">
                  <a:extLst>
                    <a:ext uri="{9D8B030D-6E8A-4147-A177-3AD203B41FA5}">
                      <a16:colId xmlns:a16="http://schemas.microsoft.com/office/drawing/2014/main" val="787175513"/>
                    </a:ext>
                  </a:extLst>
                </a:gridCol>
                <a:gridCol w="1392831">
                  <a:extLst>
                    <a:ext uri="{9D8B030D-6E8A-4147-A177-3AD203B41FA5}">
                      <a16:colId xmlns:a16="http://schemas.microsoft.com/office/drawing/2014/main" val="325798584"/>
                    </a:ext>
                  </a:extLst>
                </a:gridCol>
                <a:gridCol w="1207120">
                  <a:extLst>
                    <a:ext uri="{9D8B030D-6E8A-4147-A177-3AD203B41FA5}">
                      <a16:colId xmlns:a16="http://schemas.microsoft.com/office/drawing/2014/main" val="1096195993"/>
                    </a:ext>
                  </a:extLst>
                </a:gridCol>
                <a:gridCol w="1207120">
                  <a:extLst>
                    <a:ext uri="{9D8B030D-6E8A-4147-A177-3AD203B41FA5}">
                      <a16:colId xmlns:a16="http://schemas.microsoft.com/office/drawing/2014/main" val="3144117866"/>
                    </a:ext>
                  </a:extLst>
                </a:gridCol>
                <a:gridCol w="1578542">
                  <a:extLst>
                    <a:ext uri="{9D8B030D-6E8A-4147-A177-3AD203B41FA5}">
                      <a16:colId xmlns:a16="http://schemas.microsoft.com/office/drawing/2014/main" val="482857689"/>
                    </a:ext>
                  </a:extLst>
                </a:gridCol>
                <a:gridCol w="2321385">
                  <a:extLst>
                    <a:ext uri="{9D8B030D-6E8A-4147-A177-3AD203B41FA5}">
                      <a16:colId xmlns:a16="http://schemas.microsoft.com/office/drawing/2014/main" val="4001504984"/>
                    </a:ext>
                  </a:extLst>
                </a:gridCol>
              </a:tblGrid>
              <a:tr h="1005840">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dirty="0">
                          <a:latin typeface="Abadi" panose="020B0604020104020204" pitchFamily="34" charset="0"/>
                        </a:rPr>
                        <a:t># Participants</a:t>
                      </a:r>
                    </a:p>
                  </a:txBody>
                  <a:tcPr anchor="ctr"/>
                </a:tc>
                <a:tc>
                  <a:txBody>
                    <a:bodyPr/>
                    <a:lstStyle/>
                    <a:p>
                      <a:pPr algn="ctr"/>
                      <a:r>
                        <a:rPr lang="en-US" sz="1600" dirty="0">
                          <a:latin typeface="Abadi" panose="020B0604020104020204" pitchFamily="34" charset="0"/>
                        </a:rPr>
                        <a:t># Active Participation</a:t>
                      </a:r>
                    </a:p>
                  </a:txBody>
                  <a:tcPr anchor="ctr"/>
                </a:tc>
                <a:tc>
                  <a:txBody>
                    <a:bodyPr/>
                    <a:lstStyle/>
                    <a:p>
                      <a:pPr algn="ctr"/>
                      <a:r>
                        <a:rPr lang="en-US" sz="1600" dirty="0">
                          <a:latin typeface="Abadi" panose="020B0604020104020204" pitchFamily="34" charset="0"/>
                        </a:rPr>
                        <a:t># Local Participants</a:t>
                      </a:r>
                    </a:p>
                  </a:txBody>
                  <a:tcPr anchor="ctr"/>
                </a:tc>
                <a:tc>
                  <a:txBody>
                    <a:bodyPr/>
                    <a:lstStyle/>
                    <a:p>
                      <a:pPr algn="ctr"/>
                      <a:r>
                        <a:rPr lang="en-US" sz="1600" dirty="0">
                          <a:latin typeface="Abadi" panose="020B0604020104020204" pitchFamily="34" charset="0"/>
                        </a:rPr>
                        <a:t># International Participants</a:t>
                      </a:r>
                    </a:p>
                  </a:txBody>
                  <a:tcPr anchor="ctr"/>
                </a:tc>
                <a:tc>
                  <a:txBody>
                    <a:bodyPr/>
                    <a:lstStyle/>
                    <a:p>
                      <a:pPr algn="ctr"/>
                      <a:r>
                        <a:rPr lang="en-US" sz="1600" dirty="0">
                          <a:latin typeface="Abadi" panose="020B0604020104020204" pitchFamily="34" charset="0"/>
                        </a:rPr>
                        <a:t># Male participants</a:t>
                      </a:r>
                    </a:p>
                  </a:txBody>
                  <a:tcPr anchor="ctr"/>
                </a:tc>
                <a:tc>
                  <a:txBody>
                    <a:bodyPr/>
                    <a:lstStyle/>
                    <a:p>
                      <a:pPr algn="ctr"/>
                      <a:r>
                        <a:rPr lang="en-US" sz="1600" dirty="0">
                          <a:latin typeface="Abadi" panose="020B0604020104020204" pitchFamily="34" charset="0"/>
                        </a:rPr>
                        <a:t># Female Participants</a:t>
                      </a:r>
                    </a:p>
                  </a:txBody>
                  <a:tcPr anchor="ctr"/>
                </a:tc>
                <a:tc>
                  <a:txBody>
                    <a:bodyPr/>
                    <a:lstStyle/>
                    <a:p>
                      <a:pPr algn="ctr"/>
                      <a:r>
                        <a:rPr lang="en-US" sz="1600" dirty="0">
                          <a:latin typeface="Abadi" panose="020B0604020104020204" pitchFamily="34" charset="0"/>
                        </a:rPr>
                        <a:t># Participants Eligible for Certificate</a:t>
                      </a:r>
                    </a:p>
                  </a:txBody>
                  <a:tcPr anchor="ctr"/>
                </a:tc>
                <a:tc>
                  <a:txBody>
                    <a:bodyPr/>
                    <a:lstStyle/>
                    <a:p>
                      <a:pPr algn="ctr"/>
                      <a:r>
                        <a:rPr lang="en-US" sz="1600" dirty="0">
                          <a:latin typeface="Abadi" panose="020B0604020104020204" pitchFamily="34" charset="0"/>
                        </a:rPr>
                        <a:t># of Countries</a:t>
                      </a:r>
                    </a:p>
                  </a:txBody>
                  <a:tcPr anchor="ctr"/>
                </a:tc>
                <a:extLst>
                  <a:ext uri="{0D108BD9-81ED-4DB2-BD59-A6C34878D82A}">
                    <a16:rowId xmlns:a16="http://schemas.microsoft.com/office/drawing/2014/main" val="2847760696"/>
                  </a:ext>
                </a:extLst>
              </a:tr>
              <a:tr h="822960">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2000" b="1" dirty="0"/>
                        <a:t>2979</a:t>
                      </a:r>
                    </a:p>
                  </a:txBody>
                  <a:tcPr anchor="ctr">
                    <a:solidFill>
                      <a:schemeClr val="bg1"/>
                    </a:solidFill>
                  </a:tcPr>
                </a:tc>
                <a:tc>
                  <a:txBody>
                    <a:bodyPr/>
                    <a:lstStyle/>
                    <a:p>
                      <a:pPr algn="ctr"/>
                      <a:r>
                        <a:rPr lang="en-US" sz="2000" b="1" dirty="0"/>
                        <a:t>1566*</a:t>
                      </a:r>
                    </a:p>
                  </a:txBody>
                  <a:tcPr anchor="ctr">
                    <a:solidFill>
                      <a:schemeClr val="bg1"/>
                    </a:solidFill>
                  </a:tcPr>
                </a:tc>
                <a:tc>
                  <a:txBody>
                    <a:bodyPr/>
                    <a:lstStyle/>
                    <a:p>
                      <a:pPr algn="ctr"/>
                      <a:r>
                        <a:rPr lang="en-US" sz="2000" b="1" dirty="0"/>
                        <a:t>738</a:t>
                      </a:r>
                    </a:p>
                  </a:txBody>
                  <a:tcPr anchor="ctr">
                    <a:solidFill>
                      <a:schemeClr val="bg1"/>
                    </a:solidFill>
                  </a:tcPr>
                </a:tc>
                <a:tc>
                  <a:txBody>
                    <a:bodyPr/>
                    <a:lstStyle/>
                    <a:p>
                      <a:pPr algn="ctr"/>
                      <a:r>
                        <a:rPr lang="en-US" sz="2000" b="1" dirty="0"/>
                        <a:t>1583</a:t>
                      </a:r>
                    </a:p>
                  </a:txBody>
                  <a:tcPr anchor="ctr">
                    <a:solidFill>
                      <a:schemeClr val="bg1"/>
                    </a:solidFill>
                  </a:tcPr>
                </a:tc>
                <a:tc>
                  <a:txBody>
                    <a:bodyPr/>
                    <a:lstStyle/>
                    <a:p>
                      <a:pPr algn="ctr"/>
                      <a:r>
                        <a:rPr lang="en-US" sz="2000" b="1" dirty="0"/>
                        <a:t>1964</a:t>
                      </a:r>
                    </a:p>
                  </a:txBody>
                  <a:tcPr anchor="ctr">
                    <a:solidFill>
                      <a:schemeClr val="bg1"/>
                    </a:solidFill>
                  </a:tcPr>
                </a:tc>
                <a:tc>
                  <a:txBody>
                    <a:bodyPr/>
                    <a:lstStyle/>
                    <a:p>
                      <a:pPr algn="ctr"/>
                      <a:r>
                        <a:rPr lang="en-US" sz="2000" b="1" dirty="0"/>
                        <a:t>685</a:t>
                      </a:r>
                    </a:p>
                  </a:txBody>
                  <a:tcPr anchor="ctr">
                    <a:solidFill>
                      <a:schemeClr val="bg1"/>
                    </a:solidFill>
                  </a:tcPr>
                </a:tc>
                <a:tc>
                  <a:txBody>
                    <a:bodyPr/>
                    <a:lstStyle/>
                    <a:p>
                      <a:pPr algn="ctr"/>
                      <a:r>
                        <a:rPr lang="en-US" sz="2000" b="1" dirty="0"/>
                        <a:t>1002**</a:t>
                      </a:r>
                    </a:p>
                  </a:txBody>
                  <a:tcPr anchor="ctr">
                    <a:solidFill>
                      <a:schemeClr val="bg1"/>
                    </a:solidFill>
                  </a:tcPr>
                </a:tc>
                <a:tc>
                  <a:txBody>
                    <a:bodyPr/>
                    <a:lstStyle/>
                    <a:p>
                      <a:pPr algn="ctr"/>
                      <a:r>
                        <a:rPr lang="en-US" sz="2000" b="1" dirty="0"/>
                        <a:t>141</a:t>
                      </a:r>
                    </a:p>
                  </a:txBody>
                  <a:tcPr anchor="ctr">
                    <a:solidFill>
                      <a:schemeClr val="bg1"/>
                    </a:solidFill>
                  </a:tcPr>
                </a:tc>
                <a:extLst>
                  <a:ext uri="{0D108BD9-81ED-4DB2-BD59-A6C34878D82A}">
                    <a16:rowId xmlns:a16="http://schemas.microsoft.com/office/drawing/2014/main" val="2538567659"/>
                  </a:ext>
                </a:extLst>
              </a:tr>
              <a:tr h="640080">
                <a:tc gridSpan="2">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800" b="1" dirty="0">
                          <a:latin typeface="Abadi" panose="020B0604020104020204" pitchFamily="34" charset="0"/>
                        </a:rPr>
                        <a:t>Participation rate</a:t>
                      </a:r>
                    </a:p>
                  </a:txBody>
                  <a:tcPr anchor="ctr"/>
                </a:tc>
                <a:tc hMerge="1">
                  <a:txBody>
                    <a:bodyPr/>
                    <a:lstStyle/>
                    <a:p>
                      <a:pPr algn="ctr"/>
                      <a:endParaRPr lang="en-US" sz="2000" b="1" dirty="0"/>
                    </a:p>
                  </a:txBody>
                  <a:tcPr anchor="ctr"/>
                </a:tc>
                <a:tc gridSpan="2">
                  <a:txBody>
                    <a:bodyPr/>
                    <a:lstStyle/>
                    <a:p>
                      <a:pPr algn="ctr"/>
                      <a:r>
                        <a:rPr lang="en-US" sz="1800" b="1" dirty="0">
                          <a:latin typeface="Abadi" panose="020B0604020104020204" pitchFamily="34" charset="0"/>
                        </a:rPr>
                        <a:t>Local vs International</a:t>
                      </a:r>
                    </a:p>
                  </a:txBody>
                  <a:tcPr anchor="ctr"/>
                </a:tc>
                <a:tc hMerge="1">
                  <a:txBody>
                    <a:bodyPr/>
                    <a:lstStyle/>
                    <a:p>
                      <a:pPr algn="ctr"/>
                      <a:endParaRPr lang="en-US" sz="2000" b="1" dirty="0"/>
                    </a:p>
                  </a:txBody>
                  <a:tcPr anchor="ctr"/>
                </a:tc>
                <a:tc gridSpan="2">
                  <a:txBody>
                    <a:bodyPr/>
                    <a:lstStyle/>
                    <a:p>
                      <a:pPr algn="ctr"/>
                      <a:r>
                        <a:rPr lang="en-US" sz="1800" b="1" dirty="0">
                          <a:latin typeface="Abadi" panose="020B0604020104020204" pitchFamily="34" charset="0"/>
                        </a:rPr>
                        <a:t>Gender</a:t>
                      </a:r>
                    </a:p>
                  </a:txBody>
                  <a:tcPr anchor="ctr"/>
                </a:tc>
                <a:tc hMerge="1">
                  <a:txBody>
                    <a:bodyPr/>
                    <a:lstStyle/>
                    <a:p>
                      <a:pPr algn="ctr"/>
                      <a:endParaRPr lang="en-US" sz="2000" b="1" dirty="0"/>
                    </a:p>
                  </a:txBody>
                  <a:tcPr anchor="ctr"/>
                </a:tc>
                <a:tc>
                  <a:txBody>
                    <a:bodyPr/>
                    <a:lstStyle/>
                    <a:p>
                      <a:pPr algn="ctr"/>
                      <a:r>
                        <a:rPr lang="en-US" sz="1800" b="1" dirty="0">
                          <a:latin typeface="Abadi" panose="020B0604020104020204" pitchFamily="34" charset="0"/>
                        </a:rPr>
                        <a:t>Passing Rate*</a:t>
                      </a:r>
                    </a:p>
                  </a:txBody>
                  <a:tcPr anchor="ctr"/>
                </a:tc>
                <a:tc>
                  <a:txBody>
                    <a:bodyPr/>
                    <a:lstStyle/>
                    <a:p>
                      <a:pPr algn="ctr"/>
                      <a:r>
                        <a:rPr lang="en-US" sz="1800" b="1" dirty="0">
                          <a:latin typeface="Abadi" panose="020B0604020104020204" pitchFamily="34" charset="0"/>
                        </a:rPr>
                        <a:t>Reach</a:t>
                      </a:r>
                    </a:p>
                  </a:txBody>
                  <a:tcPr anchor="ctr"/>
                </a:tc>
                <a:extLst>
                  <a:ext uri="{0D108BD9-81ED-4DB2-BD59-A6C34878D82A}">
                    <a16:rowId xmlns:a16="http://schemas.microsoft.com/office/drawing/2014/main" val="3723151218"/>
                  </a:ext>
                </a:extLst>
              </a:tr>
              <a:tr h="2194560">
                <a:tc gridSpan="2">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2800" b="1" dirty="0"/>
                        <a:t>53%</a:t>
                      </a:r>
                    </a:p>
                  </a:txBody>
                  <a:tcPr anchor="ctr">
                    <a:solidFill>
                      <a:schemeClr val="bg1"/>
                    </a:solidFill>
                  </a:tcPr>
                </a:tc>
                <a:tc hMerge="1">
                  <a:txBody>
                    <a:bodyPr/>
                    <a:lstStyle/>
                    <a:p>
                      <a:endParaRPr lang="en-US" sz="1600" dirty="0"/>
                    </a:p>
                  </a:txBody>
                  <a:tcPr/>
                </a:tc>
                <a:tc gridSpan="2">
                  <a:txBody>
                    <a:bodyPr/>
                    <a:lstStyle/>
                    <a:p>
                      <a:pPr algn="ctr"/>
                      <a:endParaRPr lang="en-US" sz="1600" dirty="0"/>
                    </a:p>
                  </a:txBody>
                  <a:tcPr anchor="ctr">
                    <a:solidFill>
                      <a:schemeClr val="bg1"/>
                    </a:solidFill>
                  </a:tcPr>
                </a:tc>
                <a:tc hMerge="1">
                  <a:txBody>
                    <a:bodyPr/>
                    <a:lstStyle/>
                    <a:p>
                      <a:endParaRPr lang="en-US" sz="1600" dirty="0"/>
                    </a:p>
                  </a:txBody>
                  <a:tcPr/>
                </a:tc>
                <a:tc>
                  <a:txBody>
                    <a:bodyPr/>
                    <a:lstStyle/>
                    <a:p>
                      <a:pPr algn="ctr"/>
                      <a:endParaRPr lang="en-US" sz="1600" dirty="0"/>
                    </a:p>
                  </a:txBody>
                  <a:tcPr anchor="ctr">
                    <a:solidFill>
                      <a:schemeClr val="bg1"/>
                    </a:solidFill>
                  </a:tcPr>
                </a:tc>
                <a:tc>
                  <a:txBody>
                    <a:bodyPr/>
                    <a:lstStyle/>
                    <a:p>
                      <a:pPr algn="ctr"/>
                      <a:endParaRPr lang="en-US" sz="1600" dirty="0"/>
                    </a:p>
                  </a:txBody>
                  <a:tcPr anchor="ctr">
                    <a:solidFill>
                      <a:schemeClr val="bg1"/>
                    </a:solidFill>
                  </a:tcPr>
                </a:tc>
                <a:tc>
                  <a:txBody>
                    <a:bodyPr/>
                    <a:lstStyle/>
                    <a:p>
                      <a:pPr marL="0" indent="0" algn="ctr">
                        <a:buFont typeface="Arial" panose="020B0604020202020204" pitchFamily="34" charset="0"/>
                        <a:buNone/>
                      </a:pPr>
                      <a:r>
                        <a:rPr lang="en-US" sz="2800" b="1" dirty="0"/>
                        <a:t>64%</a:t>
                      </a:r>
                    </a:p>
                  </a:txBody>
                  <a:tcPr anchor="ctr">
                    <a:solidFill>
                      <a:schemeClr val="bg1"/>
                    </a:solidFill>
                  </a:tcPr>
                </a:tc>
                <a:tc>
                  <a:txBody>
                    <a:bodyPr/>
                    <a:lstStyle/>
                    <a:p>
                      <a:pPr algn="ctr"/>
                      <a:endParaRPr lang="en-US" sz="1600" dirty="0"/>
                    </a:p>
                  </a:txBody>
                  <a:tcPr anchor="ctr">
                    <a:solidFill>
                      <a:schemeClr val="bg1"/>
                    </a:solidFill>
                  </a:tcPr>
                </a:tc>
                <a:extLst>
                  <a:ext uri="{0D108BD9-81ED-4DB2-BD59-A6C34878D82A}">
                    <a16:rowId xmlns:a16="http://schemas.microsoft.com/office/drawing/2014/main" val="3868504618"/>
                  </a:ext>
                </a:extLst>
              </a:tr>
            </a:tbl>
          </a:graphicData>
        </a:graphic>
      </p:graphicFrame>
      <p:graphicFrame>
        <p:nvGraphicFramePr>
          <p:cNvPr id="11" name="Chart 10">
            <a:extLst>
              <a:ext uri="{FF2B5EF4-FFF2-40B4-BE49-F238E27FC236}">
                <a16:creationId xmlns:a16="http://schemas.microsoft.com/office/drawing/2014/main" id="{69BC4472-B635-4FCD-BF3B-F270C01FBADC}"/>
              </a:ext>
            </a:extLst>
          </p:cNvPr>
          <p:cNvGraphicFramePr>
            <a:graphicFrameLocks/>
          </p:cNvGraphicFramePr>
          <p:nvPr/>
        </p:nvGraphicFramePr>
        <p:xfrm>
          <a:off x="2919397" y="3429000"/>
          <a:ext cx="2583013" cy="2039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C47BBC6A-FB10-429F-90AD-C6A9618B462D}"/>
              </a:ext>
            </a:extLst>
          </p:cNvPr>
          <p:cNvGraphicFramePr>
            <a:graphicFrameLocks/>
          </p:cNvGraphicFramePr>
          <p:nvPr/>
        </p:nvGraphicFramePr>
        <p:xfrm>
          <a:off x="5428404" y="3432372"/>
          <a:ext cx="2743200" cy="20390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80AE0AED-A660-4881-8CCD-A54C1F03015F}"/>
              </a:ext>
            </a:extLst>
          </p:cNvPr>
          <p:cNvGraphicFramePr>
            <a:graphicFrameLocks/>
          </p:cNvGraphicFramePr>
          <p:nvPr/>
        </p:nvGraphicFramePr>
        <p:xfrm>
          <a:off x="9125456" y="3429000"/>
          <a:ext cx="2743200" cy="2286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5D8C5355-E29F-4492-9CED-CD372E94DA56}"/>
              </a:ext>
            </a:extLst>
          </p:cNvPr>
          <p:cNvSpPr txBox="1"/>
          <p:nvPr/>
        </p:nvSpPr>
        <p:spPr>
          <a:xfrm>
            <a:off x="468403" y="5530334"/>
            <a:ext cx="6164036" cy="523220"/>
          </a:xfrm>
          <a:prstGeom prst="rect">
            <a:avLst/>
          </a:prstGeom>
          <a:noFill/>
        </p:spPr>
        <p:txBody>
          <a:bodyPr wrap="square">
            <a:spAutoFit/>
          </a:bodyPr>
          <a:lstStyle/>
          <a:p>
            <a:r>
              <a:rPr lang="en-US" sz="1400" dirty="0">
                <a:latin typeface="Abadi" panose="020B0604020104020204" pitchFamily="34" charset="0"/>
              </a:rPr>
              <a:t>*approximate value added for ongoing training</a:t>
            </a:r>
          </a:p>
          <a:p>
            <a:r>
              <a:rPr lang="en-US" sz="1400" dirty="0">
                <a:latin typeface="Abadi" panose="020B0604020104020204" pitchFamily="34" charset="0"/>
              </a:rPr>
              <a:t>**excludes training that are still ongoing or recently completed</a:t>
            </a:r>
          </a:p>
        </p:txBody>
      </p:sp>
    </p:spTree>
    <p:extLst>
      <p:ext uri="{BB962C8B-B14F-4D97-AF65-F5344CB8AC3E}">
        <p14:creationId xmlns:p14="http://schemas.microsoft.com/office/powerpoint/2010/main" val="274765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2;p14"/>
          <p:cNvSpPr txBox="1"/>
          <p:nvPr/>
        </p:nvSpPr>
        <p:spPr>
          <a:xfrm>
            <a:off x="468403" y="-30372"/>
            <a:ext cx="11546056" cy="779867"/>
          </a:xfrm>
          <a:prstGeom prst="rect">
            <a:avLst/>
          </a:prstGeom>
          <a:noFill/>
          <a:ln>
            <a:noFill/>
          </a:ln>
        </p:spPr>
        <p:txBody>
          <a:bodyPr spcFirstLastPara="1" wrap="square" lIns="121900" tIns="121900" rIns="121900" bIns="121900" anchor="t" anchorCtr="0">
            <a:noAutofit/>
          </a:bodyPr>
          <a:lstStyle/>
          <a:p>
            <a:r>
              <a:rPr lang="en-US" sz="2800" b="1" dirty="0">
                <a:solidFill>
                  <a:schemeClr val="bg1"/>
                </a:solidFill>
              </a:rPr>
              <a:t>ITU Asia-Pacific </a:t>
            </a:r>
            <a:r>
              <a:rPr lang="en-US" sz="2800" b="1" dirty="0" err="1">
                <a:solidFill>
                  <a:schemeClr val="bg1"/>
                </a:solidFill>
              </a:rPr>
              <a:t>CoE</a:t>
            </a:r>
            <a:r>
              <a:rPr lang="en-US" sz="2800" b="1" dirty="0">
                <a:solidFill>
                  <a:schemeClr val="bg1"/>
                </a:solidFill>
              </a:rPr>
              <a:t> Training 2020 Strategic Analysis: Passing Rate</a:t>
            </a:r>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graphicFrame>
        <p:nvGraphicFramePr>
          <p:cNvPr id="4" name="Chart 3">
            <a:extLst>
              <a:ext uri="{FF2B5EF4-FFF2-40B4-BE49-F238E27FC236}">
                <a16:creationId xmlns:a16="http://schemas.microsoft.com/office/drawing/2014/main" id="{05179059-8D39-47FB-A60B-532AA1BF43ED}"/>
              </a:ext>
            </a:extLst>
          </p:cNvPr>
          <p:cNvGraphicFramePr>
            <a:graphicFrameLocks/>
          </p:cNvGraphicFramePr>
          <p:nvPr/>
        </p:nvGraphicFramePr>
        <p:xfrm>
          <a:off x="546410" y="881743"/>
          <a:ext cx="10967224" cy="495844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F9E0ACC6-F394-4911-A784-5391DEE82B0A}"/>
              </a:ext>
            </a:extLst>
          </p:cNvPr>
          <p:cNvCxnSpPr>
            <a:cxnSpLocks/>
          </p:cNvCxnSpPr>
          <p:nvPr/>
        </p:nvCxnSpPr>
        <p:spPr>
          <a:xfrm>
            <a:off x="2068286" y="3037142"/>
            <a:ext cx="9445348" cy="0"/>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0584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6|6.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0FFDFE45-1FD2-0242-A769-F9E68B088529}" vid="{3DDE8F5E-8D15-2F4F-9CB3-160BE45CFF7F}"/>
    </a:ext>
  </a:extLst>
</a:theme>
</file>

<file path=ppt/theme/theme2.xml><?xml version="1.0" encoding="utf-8"?>
<a:theme xmlns:a="http://schemas.openxmlformats.org/drawingml/2006/main" name="1_Office 主题">
  <a:themeElements>
    <a:clrScheme name="配色三">
      <a:dk1>
        <a:sysClr val="windowText" lastClr="000000"/>
      </a:dk1>
      <a:lt1>
        <a:sysClr val="window" lastClr="FFFFFF"/>
      </a:lt1>
      <a:dk2>
        <a:srgbClr val="17638F"/>
      </a:dk2>
      <a:lt2>
        <a:srgbClr val="00B0F0"/>
      </a:lt2>
      <a:accent1>
        <a:srgbClr val="E46C0A"/>
      </a:accent1>
      <a:accent2>
        <a:srgbClr val="FFC000"/>
      </a:accent2>
      <a:accent3>
        <a:srgbClr val="78B932"/>
      </a:accent3>
      <a:accent4>
        <a:srgbClr val="92D050"/>
      </a:accent4>
      <a:accent5>
        <a:srgbClr val="DB2E78"/>
      </a:accent5>
      <a:accent6>
        <a:srgbClr val="E1518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338E4BF82AF64C8975C65DD52FAE3E" ma:contentTypeVersion="13" ma:contentTypeDescription="Create a new document." ma:contentTypeScope="" ma:versionID="ac47b2148d7eba552e838b296d86c305">
  <xsd:schema xmlns:xsd="http://www.w3.org/2001/XMLSchema" xmlns:xs="http://www.w3.org/2001/XMLSchema" xmlns:p="http://schemas.microsoft.com/office/2006/metadata/properties" xmlns:ns2="c90385a7-5e94-4852-9398-ec888c07ca90" xmlns:ns3="0f208774-d51b-4573-a67b-89dea6922a77" targetNamespace="http://schemas.microsoft.com/office/2006/metadata/properties" ma:root="true" ma:fieldsID="5a7b7282d770053f63865aad1f834cec" ns2:_="" ns3:_="">
    <xsd:import namespace="c90385a7-5e94-4852-9398-ec888c07ca90"/>
    <xsd:import namespace="0f208774-d51b-4573-a67b-89dea6922a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Course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385a7-5e94-4852-9398-ec888c07ca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Coursenumber" ma:index="19" nillable="true" ma:displayName="Course number" ma:format="Dropdown" ma:internalName="Coursenumber">
      <xsd:simpleType>
        <xsd:union memberTypes="dms:Text">
          <xsd:simpleType>
            <xsd:restriction base="dms:Choice">
              <xsd:enumeration value="Choice 1"/>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f208774-d51b-4573-a67b-89dea6922a7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ursenumber xmlns="c90385a7-5e94-4852-9398-ec888c07ca90" xsi:nil="true"/>
  </documentManagement>
</p:properties>
</file>

<file path=customXml/itemProps1.xml><?xml version="1.0" encoding="utf-8"?>
<ds:datastoreItem xmlns:ds="http://schemas.openxmlformats.org/officeDocument/2006/customXml" ds:itemID="{36426B5B-972E-4B49-8756-B1220223E23A}">
  <ds:schemaRefs>
    <ds:schemaRef ds:uri="http://schemas.microsoft.com/sharepoint/v3/contenttype/forms"/>
  </ds:schemaRefs>
</ds:datastoreItem>
</file>

<file path=customXml/itemProps2.xml><?xml version="1.0" encoding="utf-8"?>
<ds:datastoreItem xmlns:ds="http://schemas.openxmlformats.org/officeDocument/2006/customXml" ds:itemID="{4FD0B197-4F4D-4AB2-A407-07F89E04DDFB}">
  <ds:schemaRefs>
    <ds:schemaRef ds:uri="0f208774-d51b-4573-a67b-89dea6922a77"/>
    <ds:schemaRef ds:uri="c90385a7-5e94-4852-9398-ec888c07ca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CF3A8BE-5EA1-43C2-B479-BCE45D43F9F5}">
  <ds:schemaRefs>
    <ds:schemaRef ds:uri="c90385a7-5e94-4852-9398-ec888c07ca90"/>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499</TotalTime>
  <Words>2401</Words>
  <Application>Microsoft Office PowerPoint</Application>
  <PresentationFormat>Widescreen</PresentationFormat>
  <Paragraphs>661</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Abadi</vt:lpstr>
      <vt:lpstr>Arial</vt:lpstr>
      <vt:lpstr>Arial Narrow</vt:lpstr>
      <vt:lpstr>Calibri</vt:lpstr>
      <vt:lpstr>Roboto</vt:lpstr>
      <vt:lpstr>Segoe UI Symbol</vt:lpstr>
      <vt:lpstr>Wingdings</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instructions</dc:title>
  <dc:creator>Chevtchenko, Marina</dc:creator>
  <cp:lastModifiedBy>Schwertfeger, Roger</cp:lastModifiedBy>
  <cp:revision>123</cp:revision>
  <dcterms:created xsi:type="dcterms:W3CDTF">2020-07-16T16:32:01Z</dcterms:created>
  <dcterms:modified xsi:type="dcterms:W3CDTF">2020-12-14T14:32:14Z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0x010100B2338E4BF82AF64C8975C65DD52FAE3E</vt:lpwstr>
  </property>
</Properties>
</file>