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1" r:id="rId5"/>
    <p:sldId id="262" r:id="rId6"/>
    <p:sldId id="258" r:id="rId7"/>
    <p:sldId id="260" r:id="rId8"/>
    <p:sldId id="263" r:id="rId9"/>
    <p:sldId id="264" r:id="rId10"/>
    <p:sldId id="265" r:id="rId1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EF3A52A-9766-4A91-B628-661DC57EB228}" type="datetimeFigureOut">
              <a:rPr lang="fr-FR" smtClean="0"/>
              <a:pPr/>
              <a:t>09/12/2020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3499892-3911-4259-B906-FE6F31824C0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endParaRPr lang="fr-F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a:lstStyle/>
          <a:p>
            <a:endParaRPr lang="fr-F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AB246A-64C0-44B4-8C95-051E4C74E594}" type="datetimeFigureOut">
              <a:rPr lang="fr-FR" smtClean="0"/>
              <a:pPr/>
              <a:t>09/12/2020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D971D5-0121-4475-BD37-DBB364913D9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B246A-64C0-44B4-8C95-051E4C74E594}" type="datetimeFigureOut">
              <a:rPr lang="fr-FR" smtClean="0"/>
              <a:pPr/>
              <a:t>09/12/2020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971D5-0121-4475-BD37-DBB364913D9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financement@citet.nat.t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7030A0"/>
                </a:solidFill>
                <a:latin typeface="Andalus" pitchFamily="18" charset="-78"/>
                <a:cs typeface="Andalus" pitchFamily="18" charset="-78"/>
              </a:rPr>
              <a:t>COE CITET </a:t>
            </a:r>
            <a:r>
              <a:rPr lang="fr-FR" b="1" dirty="0" err="1" smtClean="0">
                <a:solidFill>
                  <a:srgbClr val="7030A0"/>
                </a:solidFill>
                <a:latin typeface="Andalus" pitchFamily="18" charset="-78"/>
                <a:cs typeface="Andalus" pitchFamily="18" charset="-78"/>
              </a:rPr>
              <a:t>Work</a:t>
            </a:r>
            <a:r>
              <a:rPr lang="fr-FR" b="1" dirty="0" smtClean="0">
                <a:solidFill>
                  <a:srgbClr val="7030A0"/>
                </a:solidFill>
                <a:latin typeface="Andalus" pitchFamily="18" charset="-78"/>
                <a:cs typeface="Andalus" pitchFamily="18" charset="-78"/>
              </a:rPr>
              <a:t> plan for 2021</a:t>
            </a:r>
            <a:endParaRPr lang="fr-FR" b="1" dirty="0">
              <a:solidFill>
                <a:srgbClr val="7030A0"/>
              </a:solidFill>
              <a:latin typeface="Andalus" pitchFamily="18" charset="-78"/>
              <a:cs typeface="Andalus" pitchFamily="18" charset="-78"/>
            </a:endParaRPr>
          </a:p>
        </p:txBody>
      </p:sp>
      <p:sp>
        <p:nvSpPr>
          <p:cNvPr id="3" name="Sous-titre 2"/>
          <p:cNvSpPr>
            <a:spLocks noGrp="1"/>
          </p:cNvSpPr>
          <p:nvPr>
            <p:ph type="subTitle" idx="1"/>
          </p:nvPr>
        </p:nvSpPr>
        <p:spPr>
          <a:xfrm>
            <a:off x="1428728" y="3500438"/>
            <a:ext cx="6400800" cy="1752600"/>
          </a:xfrm>
        </p:spPr>
        <p:txBody>
          <a:bodyPr>
            <a:normAutofit/>
          </a:bodyPr>
          <a:lstStyle/>
          <a:p>
            <a:r>
              <a:rPr lang="fr-FR" sz="2400" b="1" dirty="0" err="1" smtClean="0">
                <a:solidFill>
                  <a:srgbClr val="FF0000"/>
                </a:solidFill>
                <a:latin typeface="Berlin Sans FB Demi" pitchFamily="34" charset="0"/>
              </a:rPr>
              <a:t>Realised</a:t>
            </a:r>
            <a:r>
              <a:rPr lang="fr-FR" sz="2400" b="1" dirty="0" smtClean="0">
                <a:solidFill>
                  <a:srgbClr val="FF0000"/>
                </a:solidFill>
                <a:latin typeface="Berlin Sans FB Demi" pitchFamily="34" charset="0"/>
              </a:rPr>
              <a:t> </a:t>
            </a:r>
            <a:r>
              <a:rPr lang="fr-FR" sz="2400" b="1" dirty="0" smtClean="0">
                <a:solidFill>
                  <a:srgbClr val="FF0000"/>
                </a:solidFill>
                <a:latin typeface="Berlin Sans FB Demi" pitchFamily="34" charset="0"/>
              </a:rPr>
              <a:t>in </a:t>
            </a:r>
            <a:r>
              <a:rPr lang="fr-FR" sz="2400" b="1" dirty="0" err="1" smtClean="0">
                <a:solidFill>
                  <a:srgbClr val="FF0000"/>
                </a:solidFill>
                <a:latin typeface="Berlin Sans FB Demi" pitchFamily="34" charset="0"/>
              </a:rPr>
              <a:t>December</a:t>
            </a:r>
            <a:r>
              <a:rPr lang="fr-FR" sz="2400" b="1" dirty="0" smtClean="0">
                <a:solidFill>
                  <a:srgbClr val="FF0000"/>
                </a:solidFill>
                <a:latin typeface="Berlin Sans FB Demi" pitchFamily="34" charset="0"/>
              </a:rPr>
              <a:t> 09, 2020</a:t>
            </a:r>
          </a:p>
          <a:p>
            <a:r>
              <a:rPr lang="fr-FR" sz="2400" b="1" dirty="0" smtClean="0">
                <a:solidFill>
                  <a:srgbClr val="FF0000"/>
                </a:solidFill>
                <a:latin typeface="Berlin Sans FB Demi" pitchFamily="34" charset="0"/>
              </a:rPr>
              <a:t> by </a:t>
            </a:r>
            <a:r>
              <a:rPr lang="fr-FR" sz="2400" b="1" dirty="0" err="1" smtClean="0">
                <a:solidFill>
                  <a:srgbClr val="FF0000"/>
                </a:solidFill>
                <a:latin typeface="Berlin Sans FB Demi" pitchFamily="34" charset="0"/>
              </a:rPr>
              <a:t>Jawhar</a:t>
            </a:r>
            <a:r>
              <a:rPr lang="fr-FR" sz="2400" b="1" dirty="0" smtClean="0">
                <a:solidFill>
                  <a:srgbClr val="FF0000"/>
                </a:solidFill>
                <a:latin typeface="Berlin Sans FB Demi" pitchFamily="34" charset="0"/>
              </a:rPr>
              <a:t> Abdelkrim</a:t>
            </a:r>
          </a:p>
        </p:txBody>
      </p:sp>
      <p:pic>
        <p:nvPicPr>
          <p:cNvPr id="4" name="Image 3"/>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7321" t="25678" r="16777" b="22925"/>
          <a:stretch/>
        </p:blipFill>
        <p:spPr bwMode="auto">
          <a:xfrm>
            <a:off x="3929058" y="285728"/>
            <a:ext cx="1347759" cy="1571635"/>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C:\Documents and Settings\N.Khiari\Bureau\presentation-CITET\CITET-Entrée-200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5" name="ZoneTexte 5"/>
          <p:cNvSpPr txBox="1">
            <a:spLocks noChangeArrowheads="1"/>
          </p:cNvSpPr>
          <p:nvPr/>
        </p:nvSpPr>
        <p:spPr bwMode="auto">
          <a:xfrm>
            <a:off x="2571750" y="214313"/>
            <a:ext cx="5929313" cy="1477328"/>
          </a:xfrm>
          <a:prstGeom prst="rect">
            <a:avLst/>
          </a:prstGeom>
          <a:noFill/>
          <a:ln w="9525">
            <a:noFill/>
            <a:miter lim="800000"/>
            <a:headEnd/>
            <a:tailEnd/>
          </a:ln>
        </p:spPr>
        <p:txBody>
          <a:bodyPr>
            <a:spAutoFit/>
          </a:bodyPr>
          <a:lstStyle/>
          <a:p>
            <a:r>
              <a:rPr lang="fr-FR" b="1" dirty="0">
                <a:solidFill>
                  <a:schemeClr val="bg1"/>
                </a:solidFill>
                <a:latin typeface="Calibri" pitchFamily="34" charset="0"/>
              </a:rPr>
              <a:t>For more </a:t>
            </a:r>
            <a:r>
              <a:rPr lang="fr-FR" b="1" dirty="0" err="1">
                <a:solidFill>
                  <a:schemeClr val="bg1"/>
                </a:solidFill>
                <a:latin typeface="Calibri" pitchFamily="34" charset="0"/>
              </a:rPr>
              <a:t>details</a:t>
            </a:r>
            <a:endParaRPr lang="fr-FR" altLang="ja-JP" b="1" dirty="0">
              <a:solidFill>
                <a:schemeClr val="bg1"/>
              </a:solidFill>
              <a:latin typeface="Calibri" pitchFamily="34" charset="0"/>
            </a:endParaRPr>
          </a:p>
          <a:p>
            <a:r>
              <a:rPr lang="fr-FR" b="1" i="1" dirty="0">
                <a:solidFill>
                  <a:schemeClr val="bg1"/>
                </a:solidFill>
                <a:latin typeface="Calibri" pitchFamily="34" charset="0"/>
              </a:rPr>
              <a:t>Contact:</a:t>
            </a:r>
          </a:p>
          <a:p>
            <a:r>
              <a:rPr lang="fr-FR" b="1" i="1" dirty="0">
                <a:solidFill>
                  <a:schemeClr val="bg1"/>
                </a:solidFill>
                <a:latin typeface="Calibri" pitchFamily="34" charset="0"/>
              </a:rPr>
              <a:t>Mr </a:t>
            </a:r>
            <a:r>
              <a:rPr lang="fr-FR" b="1" i="1" dirty="0" err="1" smtClean="0">
                <a:solidFill>
                  <a:schemeClr val="bg1"/>
                </a:solidFill>
                <a:latin typeface="Calibri" pitchFamily="34" charset="0"/>
              </a:rPr>
              <a:t>Jawhar</a:t>
            </a:r>
            <a:r>
              <a:rPr lang="fr-FR" b="1" i="1" dirty="0" smtClean="0">
                <a:solidFill>
                  <a:schemeClr val="bg1"/>
                </a:solidFill>
                <a:latin typeface="Calibri" pitchFamily="34" charset="0"/>
              </a:rPr>
              <a:t> Abdelkrim</a:t>
            </a:r>
            <a:endParaRPr lang="fr-FR" b="1" i="1" dirty="0">
              <a:solidFill>
                <a:schemeClr val="bg1"/>
              </a:solidFill>
              <a:latin typeface="Calibri" pitchFamily="34" charset="0"/>
            </a:endParaRPr>
          </a:p>
          <a:p>
            <a:r>
              <a:rPr lang="fr-FR" b="1" i="1" dirty="0" smtClean="0">
                <a:solidFill>
                  <a:schemeClr val="bg1"/>
                </a:solidFill>
                <a:latin typeface="Calibri" pitchFamily="34" charset="0"/>
                <a:hlinkClick r:id="rId4"/>
              </a:rPr>
              <a:t>financement</a:t>
            </a:r>
            <a:r>
              <a:rPr lang="fr-FR" b="1" i="1" dirty="0" smtClean="0">
                <a:solidFill>
                  <a:schemeClr val="bg1"/>
                </a:solidFill>
                <a:latin typeface="Calibri" pitchFamily="34" charset="0"/>
                <a:hlinkClick r:id="rId4"/>
              </a:rPr>
              <a:t>@citet.nat.tn</a:t>
            </a:r>
            <a:endParaRPr lang="fr-FR" b="1" i="1" dirty="0">
              <a:solidFill>
                <a:schemeClr val="bg1"/>
              </a:solidFill>
              <a:latin typeface="Calibri" pitchFamily="34" charset="0"/>
            </a:endParaRPr>
          </a:p>
          <a:p>
            <a:r>
              <a:rPr lang="fr-FR" b="1" i="1" dirty="0">
                <a:solidFill>
                  <a:schemeClr val="bg1"/>
                </a:solidFill>
                <a:latin typeface="Calibri" pitchFamily="34" charset="0"/>
              </a:rPr>
              <a:t>Tel: +216 </a:t>
            </a:r>
            <a:r>
              <a:rPr lang="fr-FR" b="1" i="1" dirty="0" smtClean="0">
                <a:solidFill>
                  <a:schemeClr val="bg1"/>
                </a:solidFill>
                <a:latin typeface="Calibri" pitchFamily="34" charset="0"/>
              </a:rPr>
              <a:t>51 429948</a:t>
            </a:r>
            <a:endParaRPr lang="fr-FR" b="1" i="1" dirty="0">
              <a:solidFill>
                <a:schemeClr val="bg1"/>
              </a:solidFill>
              <a:latin typeface="Calibri" pitchFamily="34" charset="0"/>
            </a:endParaRPr>
          </a:p>
        </p:txBody>
      </p:sp>
      <p:sp>
        <p:nvSpPr>
          <p:cNvPr id="8196" name="ZoneTexte 4"/>
          <p:cNvSpPr txBox="1">
            <a:spLocks noChangeArrowheads="1"/>
          </p:cNvSpPr>
          <p:nvPr/>
        </p:nvSpPr>
        <p:spPr bwMode="auto">
          <a:xfrm>
            <a:off x="2428875" y="4929188"/>
            <a:ext cx="4143375" cy="369887"/>
          </a:xfrm>
          <a:prstGeom prst="rect">
            <a:avLst/>
          </a:prstGeom>
          <a:noFill/>
          <a:ln w="9525">
            <a:noFill/>
            <a:miter lim="800000"/>
            <a:headEnd/>
            <a:tailEnd/>
          </a:ln>
        </p:spPr>
        <p:txBody>
          <a:bodyPr>
            <a:spAutoFit/>
          </a:bodyPr>
          <a:lstStyle/>
          <a:p>
            <a:endParaRPr lang="fr-FR"/>
          </a:p>
        </p:txBody>
      </p:sp>
      <p:sp>
        <p:nvSpPr>
          <p:cNvPr id="8197" name="Title 1"/>
          <p:cNvSpPr>
            <a:spLocks noGrp="1"/>
          </p:cNvSpPr>
          <p:nvPr>
            <p:ph type="title"/>
          </p:nvPr>
        </p:nvSpPr>
        <p:spPr>
          <a:xfrm>
            <a:off x="1428750" y="4714875"/>
            <a:ext cx="5037138" cy="808038"/>
          </a:xfrm>
        </p:spPr>
        <p:txBody>
          <a:bodyPr>
            <a:normAutofit fontScale="90000"/>
          </a:bodyPr>
          <a:lstStyle/>
          <a:p>
            <a:r>
              <a:rPr lang="en-US" sz="5000" b="1" smtClean="0">
                <a:solidFill>
                  <a:srgbClr val="008000"/>
                </a:solidFill>
                <a:latin typeface="Arial" charset="0"/>
                <a:ea typeface="ＭＳ Ｐゴシック" pitchFamily="34" charset="-128"/>
                <a:cs typeface="Arial" charset="0"/>
              </a:rPr>
              <a:t>Thank You</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Abstract</a:t>
            </a:r>
            <a:endParaRPr lang="fr-FR" b="1" dirty="0">
              <a:solidFill>
                <a:srgbClr val="002060"/>
              </a:solidFill>
            </a:endParaRPr>
          </a:p>
        </p:txBody>
      </p:sp>
      <p:sp>
        <p:nvSpPr>
          <p:cNvPr id="3" name="Espace réservé du contenu 2"/>
          <p:cNvSpPr>
            <a:spLocks noGrp="1"/>
          </p:cNvSpPr>
          <p:nvPr>
            <p:ph idx="1"/>
          </p:nvPr>
        </p:nvSpPr>
        <p:spPr/>
        <p:txBody>
          <a:bodyPr>
            <a:normAutofit fontScale="92500" lnSpcReduction="10000"/>
          </a:bodyPr>
          <a:lstStyle/>
          <a:p>
            <a:pPr algn="ctr">
              <a:buNone/>
            </a:pPr>
            <a:r>
              <a:rPr lang="en-US" dirty="0" smtClean="0"/>
              <a:t> </a:t>
            </a:r>
            <a:r>
              <a:rPr lang="en-US" dirty="0" smtClean="0">
                <a:latin typeface="Andalus" pitchFamily="18" charset="-78"/>
                <a:cs typeface="Andalus" pitchFamily="18" charset="-78"/>
              </a:rPr>
              <a:t>ICT play a key role in protecting and maintaining the environment and it is also the first way to deal with the COVID 19 pandemic. Therefore, in 2021, CITET aims to develop more training sessions on line combining environmental fields with ICT tools and will work to provide incentives to support the efforts of governments, civil society and international organizations working to minimize the sources of pollution poverty and stigma.</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CITET Target</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ctr">
              <a:buNone/>
            </a:pPr>
            <a:r>
              <a:rPr lang="en-US" sz="3000" dirty="0" smtClean="0">
                <a:latin typeface="Andalus" pitchFamily="18" charset="-78"/>
                <a:cs typeface="Andalus" pitchFamily="18" charset="-78"/>
              </a:rPr>
              <a:t>With the assistance of ITU , the CITET wants to play the role of a training platform capable of mobilizing resources for the development of the skills of local and regional operators, making it possible to better identify the region's commitments in all areas of mitigation and adaptation to the harmful impacts of climate change and in particular capacity building for a better future for all our peoples.</a:t>
            </a:r>
            <a:endParaRPr lang="fr-FR" sz="3000" dirty="0">
              <a:latin typeface="Andalus" pitchFamily="18" charset="-78"/>
              <a:cs typeface="Andalus"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CITET </a:t>
            </a:r>
            <a:r>
              <a:rPr lang="fr-FR" b="1" dirty="0" err="1" smtClean="0">
                <a:solidFill>
                  <a:srgbClr val="002060"/>
                </a:solidFill>
              </a:rPr>
              <a:t>realization</a:t>
            </a:r>
            <a:r>
              <a:rPr lang="fr-FR" b="1" dirty="0" smtClean="0">
                <a:solidFill>
                  <a:srgbClr val="002060"/>
                </a:solidFill>
              </a:rPr>
              <a:t> </a:t>
            </a:r>
            <a:r>
              <a:rPr lang="fr-FR" b="1" dirty="0" smtClean="0">
                <a:solidFill>
                  <a:srgbClr val="002060"/>
                </a:solidFill>
              </a:rPr>
              <a:t>in 2020</a:t>
            </a:r>
            <a:endParaRPr lang="fr-FR" b="1" dirty="0">
              <a:solidFill>
                <a:srgbClr val="002060"/>
              </a:solidFill>
            </a:endParaRPr>
          </a:p>
        </p:txBody>
      </p:sp>
      <p:sp>
        <p:nvSpPr>
          <p:cNvPr id="3" name="Espace réservé du contenu 2"/>
          <p:cNvSpPr>
            <a:spLocks noGrp="1"/>
          </p:cNvSpPr>
          <p:nvPr>
            <p:ph idx="1"/>
          </p:nvPr>
        </p:nvSpPr>
        <p:spPr/>
        <p:txBody>
          <a:bodyPr>
            <a:normAutofit fontScale="92500" lnSpcReduction="20000"/>
          </a:bodyPr>
          <a:lstStyle/>
          <a:p>
            <a:r>
              <a:rPr lang="en-US" dirty="0" smtClean="0">
                <a:latin typeface="Andalus" pitchFamily="18" charset="-78"/>
                <a:cs typeface="Andalus" pitchFamily="18" charset="-78"/>
              </a:rPr>
              <a:t>Du to the </a:t>
            </a:r>
            <a:r>
              <a:rPr lang="en-US" dirty="0" err="1" smtClean="0">
                <a:latin typeface="Andalus" pitchFamily="18" charset="-78"/>
                <a:cs typeface="Andalus" pitchFamily="18" charset="-78"/>
              </a:rPr>
              <a:t>Covid</a:t>
            </a:r>
            <a:r>
              <a:rPr lang="en-US" dirty="0" smtClean="0">
                <a:latin typeface="Andalus" pitchFamily="18" charset="-78"/>
                <a:cs typeface="Andalus" pitchFamily="18" charset="-78"/>
              </a:rPr>
              <a:t> 19 pandemic the work plan of CITET was destroyed and all the planning was changed with the help and recommendations of ITU direction. </a:t>
            </a:r>
          </a:p>
          <a:p>
            <a:r>
              <a:rPr lang="en-US" dirty="0" smtClean="0">
                <a:latin typeface="Andalus" pitchFamily="18" charset="-78"/>
                <a:cs typeface="Andalus" pitchFamily="18" charset="-78"/>
              </a:rPr>
              <a:t>CITET has revised their courses and has migrated from face to face to online courses us recommended. Unfortunately, the </a:t>
            </a:r>
            <a:r>
              <a:rPr lang="en-US" dirty="0" smtClean="0">
                <a:latin typeface="Andalus" pitchFamily="18" charset="-78"/>
                <a:cs typeface="Andalus" pitchFamily="18" charset="-78"/>
              </a:rPr>
              <a:t>realization </a:t>
            </a:r>
            <a:r>
              <a:rPr lang="en-US" dirty="0" smtClean="0">
                <a:latin typeface="Andalus" pitchFamily="18" charset="-78"/>
                <a:cs typeface="Andalus" pitchFamily="18" charset="-78"/>
              </a:rPr>
              <a:t>was very poor. </a:t>
            </a:r>
          </a:p>
          <a:p>
            <a:r>
              <a:rPr lang="en-US" dirty="0" smtClean="0">
                <a:latin typeface="Andalus" pitchFamily="18" charset="-78"/>
                <a:cs typeface="Andalus" pitchFamily="18" charset="-78"/>
              </a:rPr>
              <a:t>In 2020 CITET accomplished just one face to face course from 07 to 10 September 2020 with the participation of 7 local members.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Evaluation</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nSpc>
                <a:spcPct val="90000"/>
              </a:lnSpc>
            </a:pPr>
            <a:r>
              <a:rPr lang="en-US" sz="3000" dirty="0" smtClean="0">
                <a:latin typeface="Andalus" pitchFamily="18" charset="-78"/>
                <a:cs typeface="Andalus" pitchFamily="18" charset="-78"/>
              </a:rPr>
              <a:t>The CITET was confronted to familiarize itself with the </a:t>
            </a:r>
            <a:r>
              <a:rPr lang="en-US" sz="3000" dirty="0" smtClean="0">
                <a:latin typeface="Andalus" pitchFamily="18" charset="-78"/>
                <a:cs typeface="Andalus" pitchFamily="18" charset="-78"/>
              </a:rPr>
              <a:t>on line </a:t>
            </a:r>
            <a:r>
              <a:rPr lang="en-US" sz="3000" dirty="0" smtClean="0">
                <a:latin typeface="Andalus" pitchFamily="18" charset="-78"/>
                <a:cs typeface="Andalus" pitchFamily="18" charset="-78"/>
              </a:rPr>
              <a:t>courses but the context, the social disturbance, the bad economic situation made the operation difficult and complex.</a:t>
            </a:r>
          </a:p>
          <a:p>
            <a:pPr>
              <a:lnSpc>
                <a:spcPct val="90000"/>
              </a:lnSpc>
            </a:pPr>
            <a:r>
              <a:rPr lang="en-US" sz="3000" dirty="0" smtClean="0">
                <a:latin typeface="Andalus" pitchFamily="18" charset="-78"/>
                <a:cs typeface="Andalus" pitchFamily="18" charset="-78"/>
              </a:rPr>
              <a:t>The target population was neither convinced nor interested in the courses,</a:t>
            </a:r>
          </a:p>
          <a:p>
            <a:pPr>
              <a:lnSpc>
                <a:spcPct val="90000"/>
              </a:lnSpc>
            </a:pPr>
            <a:r>
              <a:rPr lang="en-US" sz="3000" dirty="0" smtClean="0">
                <a:latin typeface="Andalus" pitchFamily="18" charset="-78"/>
                <a:cs typeface="Andalus" pitchFamily="18" charset="-78"/>
              </a:rPr>
              <a:t>The mobilization of experts has become different and requires another procedure ...</a:t>
            </a:r>
          </a:p>
          <a:p>
            <a:pPr>
              <a:lnSpc>
                <a:spcPct val="90000"/>
              </a:lnSpc>
            </a:pPr>
            <a:r>
              <a:rPr lang="en-US" sz="3000" dirty="0" smtClean="0">
                <a:latin typeface="Andalus" pitchFamily="18" charset="-78"/>
                <a:cs typeface="Andalus" pitchFamily="18" charset="-78"/>
              </a:rPr>
              <a:t>The ITU platform is not easily accessible.</a:t>
            </a:r>
            <a:endParaRPr lang="fr-FR" sz="3000" dirty="0" smtClean="0">
              <a:latin typeface="Andalus" pitchFamily="18" charset="-78"/>
              <a:cs typeface="Andalus"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002060"/>
                </a:solidFill>
              </a:rPr>
              <a:t>Training sessions </a:t>
            </a:r>
            <a:r>
              <a:rPr lang="fr-FR" sz="4000" b="1" dirty="0" err="1" smtClean="0">
                <a:solidFill>
                  <a:srgbClr val="002060"/>
                </a:solidFill>
              </a:rPr>
              <a:t>proposed</a:t>
            </a:r>
            <a:r>
              <a:rPr lang="fr-FR" sz="4000" b="1" dirty="0" smtClean="0">
                <a:solidFill>
                  <a:srgbClr val="002060"/>
                </a:solidFill>
              </a:rPr>
              <a:t> in 2021</a:t>
            </a:r>
            <a:endParaRPr lang="fr-FR" sz="4000" b="1" dirty="0">
              <a:solidFill>
                <a:srgbClr val="002060"/>
              </a:solidFill>
            </a:endParaRPr>
          </a:p>
        </p:txBody>
      </p:sp>
      <p:sp>
        <p:nvSpPr>
          <p:cNvPr id="3" name="Espace réservé du contenu 2"/>
          <p:cNvSpPr>
            <a:spLocks noGrp="1"/>
          </p:cNvSpPr>
          <p:nvPr>
            <p:ph idx="1"/>
          </p:nvPr>
        </p:nvSpPr>
        <p:spPr>
          <a:xfrm>
            <a:off x="457200" y="1600200"/>
            <a:ext cx="8472518" cy="4525963"/>
          </a:xfrm>
        </p:spPr>
        <p:txBody>
          <a:bodyPr>
            <a:normAutofit fontScale="62500" lnSpcReduction="20000"/>
          </a:bodyPr>
          <a:lstStyle/>
          <a:p>
            <a:pPr marL="514350" indent="-514350">
              <a:buFont typeface="+mj-lt"/>
              <a:buAutoNum type="arabicPeriod"/>
            </a:pPr>
            <a:r>
              <a:rPr lang="fr-FR" sz="2900" b="1" dirty="0" smtClean="0">
                <a:latin typeface="Andalus" pitchFamily="18" charset="-78"/>
                <a:cs typeface="Andalus" pitchFamily="18" charset="-78"/>
              </a:rPr>
              <a:t>Application of GIS in </a:t>
            </a:r>
            <a:r>
              <a:rPr lang="fr-FR" sz="2900" b="1" dirty="0" err="1" smtClean="0">
                <a:latin typeface="Andalus" pitchFamily="18" charset="-78"/>
                <a:cs typeface="Andalus" pitchFamily="18" charset="-78"/>
              </a:rPr>
              <a:t>environmental</a:t>
            </a:r>
            <a:r>
              <a:rPr lang="fr-FR" sz="2900" b="1" dirty="0" smtClean="0">
                <a:latin typeface="Andalus" pitchFamily="18" charset="-78"/>
                <a:cs typeface="Andalus" pitchFamily="18" charset="-78"/>
              </a:rPr>
              <a:t> management and </a:t>
            </a:r>
            <a:r>
              <a:rPr lang="fr-FR" sz="2900" b="1" dirty="0" err="1" smtClean="0">
                <a:latin typeface="Andalus" pitchFamily="18" charset="-78"/>
                <a:cs typeface="Andalus" pitchFamily="18" charset="-78"/>
              </a:rPr>
              <a:t>resources</a:t>
            </a:r>
            <a:r>
              <a:rPr lang="fr-FR" sz="2900" b="1" dirty="0" smtClean="0">
                <a:latin typeface="Andalus" pitchFamily="18" charset="-78"/>
                <a:cs typeface="Andalus" pitchFamily="18" charset="-78"/>
              </a:rPr>
              <a:t> protection ( </a:t>
            </a:r>
            <a:r>
              <a:rPr lang="fr-FR" sz="2900" b="1" dirty="0" err="1" smtClean="0">
                <a:latin typeface="Andalus" pitchFamily="18" charset="-78"/>
                <a:cs typeface="Andalus" pitchFamily="18" charset="-78"/>
              </a:rPr>
              <a:t>level</a:t>
            </a:r>
            <a:r>
              <a:rPr lang="fr-FR" sz="2900" b="1" dirty="0" smtClean="0">
                <a:latin typeface="Andalus" pitchFamily="18" charset="-78"/>
                <a:cs typeface="Andalus" pitchFamily="18" charset="-78"/>
              </a:rPr>
              <a:t> 1)</a:t>
            </a:r>
            <a:endParaRPr lang="fr-FR" sz="2900" dirty="0" smtClean="0">
              <a:latin typeface="Andalus" pitchFamily="18" charset="-78"/>
              <a:cs typeface="Andalus" pitchFamily="18" charset="-78"/>
            </a:endParaRPr>
          </a:p>
          <a:p>
            <a:pPr marL="914400" lvl="1" indent="-514350"/>
            <a:r>
              <a:rPr lang="en-US" sz="2700" dirty="0" smtClean="0">
                <a:latin typeface="Andalus" pitchFamily="18" charset="-78"/>
                <a:cs typeface="Andalus" pitchFamily="18" charset="-78"/>
              </a:rPr>
              <a:t>Face-to-face courses from 08 to 11 </a:t>
            </a:r>
            <a:r>
              <a:rPr lang="en-US" sz="2700" dirty="0" err="1" smtClean="0">
                <a:latin typeface="Andalus" pitchFamily="18" charset="-78"/>
                <a:cs typeface="Andalus" pitchFamily="18" charset="-78"/>
              </a:rPr>
              <a:t>february</a:t>
            </a:r>
            <a:r>
              <a:rPr lang="en-US" sz="2700" dirty="0" smtClean="0">
                <a:latin typeface="Andalus" pitchFamily="18" charset="-78"/>
                <a:cs typeface="Andalus" pitchFamily="18" charset="-78"/>
              </a:rPr>
              <a:t> 2021 at CITET</a:t>
            </a:r>
            <a:endParaRPr lang="fr-FR" sz="2700" dirty="0" smtClean="0">
              <a:latin typeface="Andalus" pitchFamily="18" charset="-78"/>
              <a:cs typeface="Andalus" pitchFamily="18" charset="-78"/>
            </a:endParaRPr>
          </a:p>
          <a:p>
            <a:pPr marL="514350" indent="-514350">
              <a:buFont typeface="+mj-lt"/>
              <a:buAutoNum type="arabicPeriod"/>
            </a:pPr>
            <a:r>
              <a:rPr lang="fr-FR" sz="2900" b="1" dirty="0" smtClean="0">
                <a:latin typeface="Andalus" pitchFamily="18" charset="-78"/>
                <a:cs typeface="Andalus" pitchFamily="18" charset="-78"/>
              </a:rPr>
              <a:t>Application of GIS in </a:t>
            </a:r>
            <a:r>
              <a:rPr lang="fr-FR" sz="2900" b="1" dirty="0" err="1" smtClean="0">
                <a:latin typeface="Andalus" pitchFamily="18" charset="-78"/>
                <a:cs typeface="Andalus" pitchFamily="18" charset="-78"/>
              </a:rPr>
              <a:t>environmental</a:t>
            </a:r>
            <a:r>
              <a:rPr lang="fr-FR" sz="2900" b="1" dirty="0" smtClean="0">
                <a:latin typeface="Andalus" pitchFamily="18" charset="-78"/>
                <a:cs typeface="Andalus" pitchFamily="18" charset="-78"/>
              </a:rPr>
              <a:t> management and </a:t>
            </a:r>
            <a:r>
              <a:rPr lang="fr-FR" sz="2900" b="1" dirty="0" err="1" smtClean="0">
                <a:latin typeface="Andalus" pitchFamily="18" charset="-78"/>
                <a:cs typeface="Andalus" pitchFamily="18" charset="-78"/>
              </a:rPr>
              <a:t>resources</a:t>
            </a:r>
            <a:r>
              <a:rPr lang="fr-FR" sz="2900" b="1" dirty="0" smtClean="0">
                <a:latin typeface="Andalus" pitchFamily="18" charset="-78"/>
                <a:cs typeface="Andalus" pitchFamily="18" charset="-78"/>
              </a:rPr>
              <a:t> protection (</a:t>
            </a:r>
            <a:r>
              <a:rPr lang="fr-FR" sz="2900" b="1" dirty="0" err="1" smtClean="0">
                <a:latin typeface="Andalus" pitchFamily="18" charset="-78"/>
                <a:cs typeface="Andalus" pitchFamily="18" charset="-78"/>
              </a:rPr>
              <a:t>level</a:t>
            </a:r>
            <a:r>
              <a:rPr lang="fr-FR" sz="2900" b="1" dirty="0" smtClean="0">
                <a:latin typeface="Andalus" pitchFamily="18" charset="-78"/>
                <a:cs typeface="Andalus" pitchFamily="18" charset="-78"/>
              </a:rPr>
              <a:t> 2)</a:t>
            </a:r>
            <a:endParaRPr lang="fr-FR" sz="2900" dirty="0">
              <a:latin typeface="Andalus" pitchFamily="18" charset="-78"/>
              <a:cs typeface="Andalus" pitchFamily="18" charset="-78"/>
            </a:endParaRPr>
          </a:p>
          <a:p>
            <a:pPr marL="914400" lvl="1" indent="-514350"/>
            <a:r>
              <a:rPr lang="en-US" sz="2700" dirty="0" smtClean="0">
                <a:latin typeface="Andalus" pitchFamily="18" charset="-78"/>
                <a:cs typeface="Andalus" pitchFamily="18" charset="-78"/>
              </a:rPr>
              <a:t>Face-to-face courses from </a:t>
            </a:r>
            <a:r>
              <a:rPr lang="fr-FR" sz="2700" dirty="0" smtClean="0">
                <a:latin typeface="Andalus" pitchFamily="18" charset="-78"/>
                <a:cs typeface="Andalus" pitchFamily="18" charset="-78"/>
              </a:rPr>
              <a:t>13 to16 </a:t>
            </a:r>
            <a:r>
              <a:rPr lang="fr-FR" sz="2700" dirty="0" err="1" smtClean="0">
                <a:latin typeface="Andalus" pitchFamily="18" charset="-78"/>
                <a:cs typeface="Andalus" pitchFamily="18" charset="-78"/>
              </a:rPr>
              <a:t>September</a:t>
            </a:r>
            <a:r>
              <a:rPr lang="fr-FR" sz="2700" dirty="0" smtClean="0">
                <a:latin typeface="Andalus" pitchFamily="18" charset="-78"/>
                <a:cs typeface="Andalus" pitchFamily="18" charset="-78"/>
              </a:rPr>
              <a:t> 2021 </a:t>
            </a:r>
            <a:r>
              <a:rPr lang="fr-FR" sz="2700" dirty="0" err="1" smtClean="0">
                <a:latin typeface="Andalus" pitchFamily="18" charset="-78"/>
                <a:cs typeface="Andalus" pitchFamily="18" charset="-78"/>
              </a:rPr>
              <a:t>at</a:t>
            </a:r>
            <a:r>
              <a:rPr lang="fr-FR" sz="2700" dirty="0" smtClean="0">
                <a:latin typeface="Andalus" pitchFamily="18" charset="-78"/>
                <a:cs typeface="Andalus" pitchFamily="18" charset="-78"/>
              </a:rPr>
              <a:t> CITET</a:t>
            </a:r>
          </a:p>
          <a:p>
            <a:pPr marL="514350" indent="-514350">
              <a:buFont typeface="+mj-lt"/>
              <a:buAutoNum type="arabicPeriod"/>
            </a:pPr>
            <a:r>
              <a:rPr lang="fr-FR" sz="2900" b="1" dirty="0" smtClean="0">
                <a:latin typeface="Andalus" pitchFamily="18" charset="-78"/>
                <a:cs typeface="Andalus" pitchFamily="18" charset="-78"/>
              </a:rPr>
              <a:t>How to carry out a full life cycle </a:t>
            </a:r>
            <a:r>
              <a:rPr lang="fr-FR" sz="2900" b="1" dirty="0" err="1" smtClean="0">
                <a:latin typeface="Andalus" pitchFamily="18" charset="-78"/>
                <a:cs typeface="Andalus" pitchFamily="18" charset="-78"/>
              </a:rPr>
              <a:t>assessment</a:t>
            </a:r>
            <a:endParaRPr lang="fr-FR" dirty="0">
              <a:latin typeface="Andalus" pitchFamily="18" charset="-78"/>
              <a:cs typeface="Andalus" pitchFamily="18" charset="-78"/>
            </a:endParaRPr>
          </a:p>
          <a:p>
            <a:pPr marL="914400" lvl="1" indent="-514350"/>
            <a:r>
              <a:rPr lang="en-US" sz="2700" dirty="0" smtClean="0">
                <a:latin typeface="Andalus" pitchFamily="18" charset="-78"/>
                <a:cs typeface="Andalus" pitchFamily="18" charset="-78"/>
              </a:rPr>
              <a:t>Face-to-face course from 22 to 25 March 2021 at </a:t>
            </a:r>
            <a:r>
              <a:rPr lang="en-US" sz="2700" dirty="0" err="1" smtClean="0">
                <a:latin typeface="Andalus" pitchFamily="18" charset="-78"/>
                <a:cs typeface="Andalus" pitchFamily="18" charset="-78"/>
              </a:rPr>
              <a:t>Hammamet</a:t>
            </a:r>
            <a:r>
              <a:rPr lang="en-US" sz="2700" dirty="0" smtClean="0">
                <a:latin typeface="Andalus" pitchFamily="18" charset="-78"/>
                <a:cs typeface="Andalus" pitchFamily="18" charset="-78"/>
              </a:rPr>
              <a:t> 5* hotel</a:t>
            </a:r>
            <a:endParaRPr lang="fr-FR" sz="2700" dirty="0" smtClean="0">
              <a:latin typeface="Andalus" pitchFamily="18" charset="-78"/>
              <a:cs typeface="Andalus" pitchFamily="18" charset="-78"/>
            </a:endParaRPr>
          </a:p>
          <a:p>
            <a:pPr marL="914400" lvl="1" indent="-514350"/>
            <a:r>
              <a:rPr lang="en-US" sz="2700" dirty="0" smtClean="0">
                <a:latin typeface="Andalus" pitchFamily="18" charset="-78"/>
                <a:cs typeface="Andalus" pitchFamily="18" charset="-78"/>
              </a:rPr>
              <a:t>On </a:t>
            </a:r>
            <a:r>
              <a:rPr lang="en-US" sz="2700" dirty="0" smtClean="0">
                <a:latin typeface="Andalus" pitchFamily="18" charset="-78"/>
                <a:cs typeface="Andalus" pitchFamily="18" charset="-78"/>
              </a:rPr>
              <a:t>line course,</a:t>
            </a:r>
            <a:r>
              <a:rPr lang="en-US" sz="2700" dirty="0">
                <a:latin typeface="Andalus" pitchFamily="18" charset="-78"/>
                <a:cs typeface="Andalus" pitchFamily="18" charset="-78"/>
              </a:rPr>
              <a:t> </a:t>
            </a:r>
            <a:r>
              <a:rPr lang="en-US" sz="2700" dirty="0" smtClean="0">
                <a:latin typeface="Andalus" pitchFamily="18" charset="-78"/>
                <a:cs typeface="Andalus" pitchFamily="18" charset="-78"/>
              </a:rPr>
              <a:t> 05 sessions of 3 hours from 01 to 05 November 2021</a:t>
            </a:r>
          </a:p>
          <a:p>
            <a:pPr marL="514350" indent="-514350">
              <a:buFont typeface="+mj-lt"/>
              <a:buAutoNum type="arabicPeriod"/>
            </a:pPr>
            <a:r>
              <a:rPr lang="fr-FR" sz="2900" b="1" smtClean="0">
                <a:latin typeface="Andalus" pitchFamily="18" charset="-78"/>
                <a:cs typeface="Andalus" pitchFamily="18" charset="-78"/>
              </a:rPr>
              <a:t>How </a:t>
            </a:r>
            <a:r>
              <a:rPr lang="fr-FR" sz="2900" b="1" dirty="0" smtClean="0">
                <a:latin typeface="Andalus" pitchFamily="18" charset="-78"/>
                <a:cs typeface="Andalus" pitchFamily="18" charset="-78"/>
              </a:rPr>
              <a:t>to </a:t>
            </a:r>
            <a:r>
              <a:rPr lang="fr-FR" sz="2900" b="1" dirty="0" err="1" smtClean="0">
                <a:latin typeface="Andalus" pitchFamily="18" charset="-78"/>
                <a:cs typeface="Andalus" pitchFamily="18" charset="-78"/>
              </a:rPr>
              <a:t>Assess</a:t>
            </a:r>
            <a:r>
              <a:rPr lang="fr-FR" sz="2900" b="1" dirty="0" smtClean="0">
                <a:latin typeface="Andalus" pitchFamily="18" charset="-78"/>
                <a:cs typeface="Andalus" pitchFamily="18" charset="-78"/>
              </a:rPr>
              <a:t> </a:t>
            </a:r>
            <a:r>
              <a:rPr lang="fr-FR" sz="2900" b="1" dirty="0" err="1" smtClean="0">
                <a:latin typeface="Andalus" pitchFamily="18" charset="-78"/>
                <a:cs typeface="Andalus" pitchFamily="18" charset="-78"/>
              </a:rPr>
              <a:t>Your</a:t>
            </a:r>
            <a:r>
              <a:rPr lang="fr-FR" sz="2900" b="1" dirty="0" smtClean="0">
                <a:latin typeface="Andalus" pitchFamily="18" charset="-78"/>
                <a:cs typeface="Andalus" pitchFamily="18" charset="-78"/>
              </a:rPr>
              <a:t> </a:t>
            </a:r>
            <a:r>
              <a:rPr lang="fr-FR" sz="2900" b="1" dirty="0" err="1" smtClean="0">
                <a:latin typeface="Andalus" pitchFamily="18" charset="-78"/>
                <a:cs typeface="Andalus" pitchFamily="18" charset="-78"/>
              </a:rPr>
              <a:t>Products</a:t>
            </a:r>
            <a:r>
              <a:rPr lang="fr-FR" sz="2900" b="1" dirty="0" smtClean="0">
                <a:latin typeface="Andalus" pitchFamily="18" charset="-78"/>
                <a:cs typeface="Andalus" pitchFamily="18" charset="-78"/>
              </a:rPr>
              <a:t> </a:t>
            </a:r>
            <a:r>
              <a:rPr lang="fr-FR" sz="2900" b="1" dirty="0" err="1" smtClean="0">
                <a:latin typeface="Andalus" pitchFamily="18" charset="-78"/>
                <a:cs typeface="Andalus" pitchFamily="18" charset="-78"/>
              </a:rPr>
              <a:t>Carbon</a:t>
            </a:r>
            <a:r>
              <a:rPr lang="fr-FR" sz="2900" b="1" dirty="0" smtClean="0">
                <a:latin typeface="Andalus" pitchFamily="18" charset="-78"/>
                <a:cs typeface="Andalus" pitchFamily="18" charset="-78"/>
              </a:rPr>
              <a:t> </a:t>
            </a:r>
            <a:r>
              <a:rPr lang="fr-FR" sz="2900" b="1" dirty="0" err="1" smtClean="0">
                <a:latin typeface="Andalus" pitchFamily="18" charset="-78"/>
                <a:cs typeface="Andalus" pitchFamily="18" charset="-78"/>
              </a:rPr>
              <a:t>Footprint</a:t>
            </a:r>
            <a:endParaRPr lang="fr-FR" sz="2900" b="1" dirty="0">
              <a:latin typeface="Andalus" pitchFamily="18" charset="-78"/>
              <a:cs typeface="Andalus" pitchFamily="18" charset="-78"/>
            </a:endParaRPr>
          </a:p>
          <a:p>
            <a:pPr marL="914400" lvl="1" indent="-514350"/>
            <a:r>
              <a:rPr lang="en-US" sz="2700" dirty="0" smtClean="0">
                <a:latin typeface="Andalus" pitchFamily="18" charset="-78"/>
                <a:cs typeface="Andalus" pitchFamily="18" charset="-78"/>
              </a:rPr>
              <a:t>Face-to-face courses from  24  to 27 May 2021 at </a:t>
            </a:r>
            <a:r>
              <a:rPr lang="en-US" sz="2700" dirty="0" err="1" smtClean="0">
                <a:latin typeface="Andalus" pitchFamily="18" charset="-78"/>
                <a:cs typeface="Andalus" pitchFamily="18" charset="-78"/>
              </a:rPr>
              <a:t>Hammamet</a:t>
            </a:r>
            <a:r>
              <a:rPr lang="en-US" sz="2700" dirty="0" smtClean="0">
                <a:latin typeface="Andalus" pitchFamily="18" charset="-78"/>
                <a:cs typeface="Andalus" pitchFamily="18" charset="-78"/>
              </a:rPr>
              <a:t> 5* hotel</a:t>
            </a:r>
          </a:p>
          <a:p>
            <a:pPr marL="914400" lvl="1" indent="-514350"/>
            <a:r>
              <a:rPr lang="en-US" sz="2700" dirty="0" smtClean="0">
                <a:latin typeface="Andalus" pitchFamily="18" charset="-78"/>
                <a:cs typeface="Andalus" pitchFamily="18" charset="-78"/>
              </a:rPr>
              <a:t>On Line course, 05 sessions of 3 hours from 20 to 24 December 2021</a:t>
            </a:r>
            <a:endParaRPr lang="fr-FR" sz="2700" dirty="0">
              <a:latin typeface="Andalus" pitchFamily="18" charset="-78"/>
              <a:cs typeface="Andalus" pitchFamily="18" charset="-78"/>
            </a:endParaRPr>
          </a:p>
          <a:p>
            <a:pPr marL="514350" indent="-514350">
              <a:buFont typeface="+mj-lt"/>
              <a:buAutoNum type="arabicPeriod"/>
            </a:pPr>
            <a:r>
              <a:rPr lang="fr-FR" sz="2900" b="1" dirty="0" smtClean="0">
                <a:latin typeface="Andalus" pitchFamily="18" charset="-78"/>
                <a:cs typeface="Andalus" pitchFamily="18" charset="-78"/>
              </a:rPr>
              <a:t>Smart and </a:t>
            </a:r>
            <a:r>
              <a:rPr lang="fr-FR" sz="2900" b="1" dirty="0" err="1" smtClean="0">
                <a:latin typeface="Andalus" pitchFamily="18" charset="-78"/>
                <a:cs typeface="Andalus" pitchFamily="18" charset="-78"/>
              </a:rPr>
              <a:t>sustainable</a:t>
            </a:r>
            <a:r>
              <a:rPr lang="fr-FR" sz="2900" b="1" dirty="0" smtClean="0">
                <a:latin typeface="Andalus" pitchFamily="18" charset="-78"/>
                <a:cs typeface="Andalus" pitchFamily="18" charset="-78"/>
              </a:rPr>
              <a:t> </a:t>
            </a:r>
            <a:r>
              <a:rPr lang="fr-FR" sz="2900" b="1" dirty="0" err="1" smtClean="0">
                <a:latin typeface="Andalus" pitchFamily="18" charset="-78"/>
                <a:cs typeface="Andalus" pitchFamily="18" charset="-78"/>
              </a:rPr>
              <a:t>cities</a:t>
            </a:r>
            <a:r>
              <a:rPr lang="fr-FR" sz="2900" b="1" dirty="0" smtClean="0">
                <a:latin typeface="Andalus" pitchFamily="18" charset="-78"/>
                <a:cs typeface="Andalus" pitchFamily="18" charset="-78"/>
              </a:rPr>
              <a:t> </a:t>
            </a:r>
          </a:p>
          <a:p>
            <a:pPr marL="914400" lvl="1" indent="-514350"/>
            <a:r>
              <a:rPr lang="en-US" sz="2700" dirty="0" smtClean="0">
                <a:latin typeface="Andalus" pitchFamily="18" charset="-78"/>
                <a:cs typeface="Andalus" pitchFamily="18" charset="-78"/>
              </a:rPr>
              <a:t>On line 05 sessions of 3 hours from  07 to11 June 2021</a:t>
            </a:r>
            <a:endParaRPr lang="fr-FR" sz="2700" dirty="0">
              <a:latin typeface="Andalus" pitchFamily="18" charset="-78"/>
              <a:cs typeface="Andalus" pitchFamily="18" charset="-78"/>
            </a:endParaRPr>
          </a:p>
          <a:p>
            <a:pPr marL="514350" indent="-514350">
              <a:buFont typeface="+mj-lt"/>
              <a:buAutoNum type="arabicPeriod"/>
            </a:pPr>
            <a:r>
              <a:rPr lang="fr-FR" sz="2900" b="1" dirty="0" err="1" smtClean="0">
                <a:latin typeface="Andalus" pitchFamily="18" charset="-78"/>
                <a:cs typeface="Andalus" pitchFamily="18" charset="-78"/>
              </a:rPr>
              <a:t>Environmental</a:t>
            </a:r>
            <a:r>
              <a:rPr lang="fr-FR" sz="2900" b="1" dirty="0" smtClean="0">
                <a:latin typeface="Andalus" pitchFamily="18" charset="-78"/>
                <a:cs typeface="Andalus" pitchFamily="18" charset="-78"/>
              </a:rPr>
              <a:t> Impact </a:t>
            </a:r>
            <a:r>
              <a:rPr lang="fr-FR" sz="2900" b="1" dirty="0" err="1" smtClean="0">
                <a:latin typeface="Andalus" pitchFamily="18" charset="-78"/>
                <a:cs typeface="Andalus" pitchFamily="18" charset="-78"/>
              </a:rPr>
              <a:t>Assessment</a:t>
            </a:r>
            <a:endParaRPr lang="fr-FR" sz="2900" b="1" dirty="0">
              <a:latin typeface="Andalus" pitchFamily="18" charset="-78"/>
              <a:cs typeface="Andalus" pitchFamily="18" charset="-78"/>
            </a:endParaRPr>
          </a:p>
          <a:p>
            <a:pPr marL="914400" lvl="1" indent="-514350"/>
            <a:r>
              <a:rPr lang="en-US" dirty="0" smtClean="0">
                <a:latin typeface="Andalus" pitchFamily="18" charset="-78"/>
                <a:cs typeface="Andalus" pitchFamily="18" charset="-78"/>
              </a:rPr>
              <a:t>On </a:t>
            </a:r>
            <a:r>
              <a:rPr lang="en-US" dirty="0" smtClean="0">
                <a:latin typeface="Andalus" pitchFamily="18" charset="-78"/>
                <a:cs typeface="Andalus" pitchFamily="18" charset="-78"/>
              </a:rPr>
              <a:t>line course 05 sessions of 3 hours 20 to 24 September2021 </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914400" lvl="1" indent="-514350"/>
            <a:r>
              <a:rPr lang="en-US" dirty="0" smtClean="0">
                <a:latin typeface="Andalus" pitchFamily="18" charset="-78"/>
                <a:cs typeface="Andalus" pitchFamily="18" charset="-78"/>
              </a:rPr>
              <a:t>Face-to-face </a:t>
            </a:r>
            <a:r>
              <a:rPr lang="en-US" dirty="0" smtClean="0">
                <a:latin typeface="Andalus" pitchFamily="18" charset="-78"/>
                <a:cs typeface="Andalus" pitchFamily="18" charset="-78"/>
              </a:rPr>
              <a:t>courses from 08 to11 November 2021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CITET training </a:t>
            </a:r>
            <a:r>
              <a:rPr lang="fr-FR" b="1" dirty="0" err="1" smtClean="0">
                <a:solidFill>
                  <a:srgbClr val="002060"/>
                </a:solidFill>
              </a:rPr>
              <a:t>effects</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ctr">
              <a:buNone/>
            </a:pPr>
            <a:r>
              <a:rPr lang="en-US" dirty="0" smtClean="0">
                <a:latin typeface="Andalus" pitchFamily="18" charset="-78"/>
                <a:cs typeface="Andalus" pitchFamily="18" charset="-78"/>
              </a:rPr>
              <a:t>By mastering the “eco-innovative” tools developed and linked to CC and/or ICT such as carbon footprint, life cycle analysis and management tools, CITET can be a focal point for the transfer of environmental technologies, to limit greenhouse gas emissions and preserve the legitimate right of all Arab countries to well-being, health, and sustainable development.</a:t>
            </a:r>
            <a:endParaRPr lang="fr-FR" dirty="0">
              <a:latin typeface="Andalus" pitchFamily="18" charset="-78"/>
              <a:cs typeface="Andalus"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solidFill>
                  <a:srgbClr val="002060"/>
                </a:solidFill>
              </a:rPr>
              <a:t>Remarks</a:t>
            </a:r>
            <a:r>
              <a:rPr lang="fr-FR" b="1" dirty="0" smtClean="0">
                <a:solidFill>
                  <a:srgbClr val="002060"/>
                </a:solidFill>
              </a:rPr>
              <a:t> and </a:t>
            </a:r>
            <a:r>
              <a:rPr lang="fr-FR" b="1" dirty="0" err="1" smtClean="0">
                <a:solidFill>
                  <a:srgbClr val="002060"/>
                </a:solidFill>
              </a:rPr>
              <a:t>recommendations</a:t>
            </a:r>
            <a:endParaRPr lang="fr-FR" b="1" dirty="0" smtClean="0">
              <a:solidFill>
                <a:srgbClr val="002060"/>
              </a:solidFill>
            </a:endParaRPr>
          </a:p>
        </p:txBody>
      </p:sp>
      <p:sp>
        <p:nvSpPr>
          <p:cNvPr id="3" name="Espace réservé du contenu 2"/>
          <p:cNvSpPr>
            <a:spLocks noGrp="1"/>
          </p:cNvSpPr>
          <p:nvPr>
            <p:ph idx="1"/>
          </p:nvPr>
        </p:nvSpPr>
        <p:spPr>
          <a:xfrm>
            <a:off x="457200" y="1600200"/>
            <a:ext cx="8043890" cy="4525963"/>
          </a:xfrm>
          <a:blipFill>
            <a:blip r:embed="rId2"/>
            <a:tile tx="0" ty="0" sx="100000" sy="100000" flip="none" algn="tl"/>
          </a:blipFill>
        </p:spPr>
        <p:txBody>
          <a:bodyPr>
            <a:normAutofit fontScale="92500" lnSpcReduction="10000"/>
          </a:bodyPr>
          <a:lstStyle/>
          <a:p>
            <a:pPr algn="just">
              <a:buNone/>
            </a:pPr>
            <a:endParaRPr lang="en-US" dirty="0" smtClean="0">
              <a:latin typeface="Andalus" pitchFamily="18" charset="-78"/>
              <a:cs typeface="Andalus" pitchFamily="18" charset="-78"/>
            </a:endParaRPr>
          </a:p>
          <a:p>
            <a:pPr algn="just"/>
            <a:r>
              <a:rPr lang="en-US" dirty="0" smtClean="0">
                <a:latin typeface="Andalus" pitchFamily="18" charset="-78"/>
                <a:cs typeface="Andalus" pitchFamily="18" charset="-78"/>
              </a:rPr>
              <a:t>Maintain evolution in training and coaching in the fields of renewable energy, energy saving, Waste management, treatment of waste water, and eco-design.</a:t>
            </a:r>
          </a:p>
          <a:p>
            <a:pPr algn="just"/>
            <a:r>
              <a:rPr lang="en-US" dirty="0" smtClean="0">
                <a:latin typeface="Andalus" pitchFamily="18" charset="-78"/>
                <a:cs typeface="Andalus" pitchFamily="18" charset="-78"/>
              </a:rPr>
              <a:t>Improving the events disseminations,</a:t>
            </a:r>
          </a:p>
          <a:p>
            <a:pPr algn="just"/>
            <a:r>
              <a:rPr lang="en-US" dirty="0" smtClean="0">
                <a:latin typeface="Andalus" pitchFamily="18" charset="-78"/>
                <a:cs typeface="Andalus" pitchFamily="18" charset="-78"/>
              </a:rPr>
              <a:t>Assuring a minimum of foreign participants,</a:t>
            </a:r>
          </a:p>
          <a:p>
            <a:pPr algn="just"/>
            <a:r>
              <a:rPr lang="en-US" dirty="0" smtClean="0">
                <a:latin typeface="Andalus" pitchFamily="18" charset="-78"/>
                <a:cs typeface="Andalus" pitchFamily="18" charset="-78"/>
              </a:rPr>
              <a:t>Ameliorating the booking services in the host country.</a:t>
            </a:r>
          </a:p>
          <a:p>
            <a:pPr algn="just">
              <a:buNone/>
            </a:pPr>
            <a:endParaRPr lang="fr-FR" dirty="0" smtClean="0"/>
          </a:p>
          <a:p>
            <a:pPr algn="just">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95288" y="2276475"/>
            <a:ext cx="8424862" cy="366713"/>
          </a:xfrm>
          <a:prstGeom prst="rect">
            <a:avLst/>
          </a:prstGeom>
          <a:noFill/>
          <a:ln w="9525">
            <a:noFill/>
            <a:miter lim="800000"/>
            <a:headEnd/>
            <a:tailEnd/>
          </a:ln>
        </p:spPr>
        <p:txBody>
          <a:bodyPr>
            <a:spAutoFit/>
          </a:bodyPr>
          <a:lstStyle/>
          <a:p>
            <a:pPr>
              <a:spcBef>
                <a:spcPct val="50000"/>
              </a:spcBef>
            </a:pPr>
            <a:endParaRPr lang="fr-FR"/>
          </a:p>
        </p:txBody>
      </p:sp>
      <p:sp>
        <p:nvSpPr>
          <p:cNvPr id="15364" name="ZoneTexte 4"/>
          <p:cNvSpPr txBox="1">
            <a:spLocks noChangeArrowheads="1"/>
          </p:cNvSpPr>
          <p:nvPr/>
        </p:nvSpPr>
        <p:spPr bwMode="auto">
          <a:xfrm>
            <a:off x="785813" y="466725"/>
            <a:ext cx="7572375" cy="769441"/>
          </a:xfrm>
          <a:prstGeom prst="rect">
            <a:avLst/>
          </a:prstGeom>
          <a:noFill/>
          <a:ln w="9525">
            <a:noFill/>
            <a:miter lim="800000"/>
            <a:headEnd/>
            <a:tailEnd/>
          </a:ln>
        </p:spPr>
        <p:txBody>
          <a:bodyPr>
            <a:spAutoFit/>
          </a:bodyPr>
          <a:lstStyle/>
          <a:p>
            <a:pPr algn="ctr"/>
            <a:r>
              <a:rPr lang="en-US" sz="4400" b="1" dirty="0">
                <a:solidFill>
                  <a:srgbClr val="002060"/>
                </a:solidFill>
              </a:rPr>
              <a:t>Marketing actions</a:t>
            </a:r>
            <a:endParaRPr lang="fr-FR" sz="4400" dirty="0">
              <a:solidFill>
                <a:srgbClr val="002060"/>
              </a:solidFill>
            </a:endParaRPr>
          </a:p>
        </p:txBody>
      </p:sp>
      <p:sp>
        <p:nvSpPr>
          <p:cNvPr id="5" name="ZoneTexte 9"/>
          <p:cNvSpPr txBox="1">
            <a:spLocks noChangeArrowheads="1"/>
          </p:cNvSpPr>
          <p:nvPr/>
        </p:nvSpPr>
        <p:spPr bwMode="auto">
          <a:xfrm>
            <a:off x="357158" y="1571613"/>
            <a:ext cx="8501092" cy="4573560"/>
          </a:xfrm>
          <a:prstGeom prst="rect">
            <a:avLst/>
          </a:prstGeom>
          <a:noFill/>
          <a:ln w="9525">
            <a:noFill/>
            <a:miter lim="800000"/>
            <a:headEnd/>
            <a:tailEnd/>
          </a:ln>
        </p:spPr>
        <p:txBody>
          <a:bodyPr wrap="square">
            <a:spAutoFit/>
          </a:bodyPr>
          <a:lstStyle/>
          <a:p>
            <a:pPr marL="342900" indent="-342900" algn="just">
              <a:lnSpc>
                <a:spcPct val="90000"/>
              </a:lnSpc>
              <a:spcBef>
                <a:spcPct val="20000"/>
              </a:spcBef>
              <a:spcAft>
                <a:spcPts val="600"/>
              </a:spcAft>
              <a:buFont typeface="Arial" pitchFamily="34" charset="0"/>
              <a:buChar char="•"/>
            </a:pPr>
            <a:r>
              <a:rPr lang="en-US" sz="2400" dirty="0" smtClean="0">
                <a:latin typeface="Andalus" pitchFamily="18" charset="-78"/>
                <a:cs typeface="Andalus" pitchFamily="18" charset="-78"/>
              </a:rPr>
              <a:t>Preparing </a:t>
            </a:r>
            <a:r>
              <a:rPr lang="en-US" sz="2400" dirty="0">
                <a:latin typeface="Andalus" pitchFamily="18" charset="-78"/>
                <a:cs typeface="Andalus" pitchFamily="18" charset="-78"/>
              </a:rPr>
              <a:t>a particular communication plan for each </a:t>
            </a:r>
            <a:r>
              <a:rPr lang="en-US" sz="2400" dirty="0" smtClean="0">
                <a:latin typeface="Andalus" pitchFamily="18" charset="-78"/>
                <a:cs typeface="Andalus" pitchFamily="18" charset="-78"/>
              </a:rPr>
              <a:t>courses,</a:t>
            </a:r>
            <a:endParaRPr lang="fr-FR" sz="2400" dirty="0">
              <a:latin typeface="Andalus" pitchFamily="18" charset="-78"/>
              <a:cs typeface="Andalus" pitchFamily="18" charset="-78"/>
            </a:endParaRPr>
          </a:p>
          <a:p>
            <a:pPr marL="342900" indent="-342900" algn="just">
              <a:lnSpc>
                <a:spcPct val="90000"/>
              </a:lnSpc>
              <a:spcBef>
                <a:spcPct val="20000"/>
              </a:spcBef>
              <a:spcAft>
                <a:spcPts val="600"/>
              </a:spcAft>
              <a:buFont typeface="Arial" pitchFamily="34" charset="0"/>
              <a:buChar char="•"/>
            </a:pPr>
            <a:r>
              <a:rPr lang="en-US" sz="2400" dirty="0">
                <a:latin typeface="Andalus" pitchFamily="18" charset="-78"/>
                <a:cs typeface="Andalus" pitchFamily="18" charset="-78"/>
              </a:rPr>
              <a:t>Use Customer needs in the elaboration </a:t>
            </a:r>
            <a:r>
              <a:rPr lang="en-US" sz="2400" dirty="0" smtClean="0">
                <a:latin typeface="Andalus" pitchFamily="18" charset="-78"/>
                <a:cs typeface="Andalus" pitchFamily="18" charset="-78"/>
              </a:rPr>
              <a:t>of </a:t>
            </a:r>
            <a:r>
              <a:rPr lang="en-US" sz="2400" dirty="0">
                <a:latin typeface="Andalus" pitchFamily="18" charset="-78"/>
                <a:cs typeface="Andalus" pitchFamily="18" charset="-78"/>
              </a:rPr>
              <a:t>our training </a:t>
            </a:r>
            <a:r>
              <a:rPr lang="en-US" sz="2400" dirty="0" smtClean="0">
                <a:latin typeface="Andalus" pitchFamily="18" charset="-78"/>
                <a:cs typeface="Andalus" pitchFamily="18" charset="-78"/>
              </a:rPr>
              <a:t>program, </a:t>
            </a:r>
            <a:endParaRPr lang="fr-FR" sz="2400" dirty="0">
              <a:latin typeface="Andalus" pitchFamily="18" charset="-78"/>
              <a:cs typeface="Andalus" pitchFamily="18" charset="-78"/>
            </a:endParaRPr>
          </a:p>
          <a:p>
            <a:pPr marL="342900" indent="-342900" algn="just">
              <a:lnSpc>
                <a:spcPct val="90000"/>
              </a:lnSpc>
              <a:spcBef>
                <a:spcPct val="20000"/>
              </a:spcBef>
              <a:spcAft>
                <a:spcPts val="600"/>
              </a:spcAft>
              <a:buFont typeface="Arial" pitchFamily="34" charset="0"/>
              <a:buChar char="•"/>
            </a:pPr>
            <a:r>
              <a:rPr lang="en-US" sz="2400" dirty="0">
                <a:latin typeface="Andalus" pitchFamily="18" charset="-78"/>
                <a:cs typeface="Andalus" pitchFamily="18" charset="-78"/>
              </a:rPr>
              <a:t>In this way CITET target to update regularly her services presentation and improve the management of her customers by:</a:t>
            </a:r>
            <a:endParaRPr lang="fr-FR" sz="2400" dirty="0">
              <a:latin typeface="Andalus" pitchFamily="18" charset="-78"/>
              <a:cs typeface="Andalus" pitchFamily="18" charset="-78"/>
            </a:endParaRPr>
          </a:p>
          <a:p>
            <a:pPr marL="800100" lvl="2" indent="-342900" algn="just">
              <a:lnSpc>
                <a:spcPct val="90000"/>
              </a:lnSpc>
              <a:spcBef>
                <a:spcPct val="20000"/>
              </a:spcBef>
              <a:buFont typeface="Courier New" pitchFamily="49" charset="0"/>
              <a:buChar char="o"/>
            </a:pPr>
            <a:r>
              <a:rPr lang="en-US" sz="2400" dirty="0">
                <a:latin typeface="Andalus" pitchFamily="18" charset="-78"/>
                <a:cs typeface="Andalus" pitchFamily="18" charset="-78"/>
              </a:rPr>
              <a:t>Update CITET public and private customer </a:t>
            </a:r>
            <a:r>
              <a:rPr lang="en-US" sz="2400" dirty="0" smtClean="0">
                <a:latin typeface="Andalus" pitchFamily="18" charset="-78"/>
                <a:cs typeface="Andalus" pitchFamily="18" charset="-78"/>
              </a:rPr>
              <a:t>data,</a:t>
            </a:r>
            <a:endParaRPr lang="fr-FR" sz="2400" dirty="0">
              <a:latin typeface="Andalus" pitchFamily="18" charset="-78"/>
              <a:cs typeface="Andalus" pitchFamily="18" charset="-78"/>
            </a:endParaRPr>
          </a:p>
          <a:p>
            <a:pPr marL="800100" lvl="2" indent="-342900" algn="just">
              <a:lnSpc>
                <a:spcPct val="90000"/>
              </a:lnSpc>
              <a:spcBef>
                <a:spcPct val="20000"/>
              </a:spcBef>
              <a:buFont typeface="Courier New" pitchFamily="49" charset="0"/>
              <a:buChar char="o"/>
            </a:pPr>
            <a:r>
              <a:rPr lang="en-US" sz="2400" dirty="0">
                <a:latin typeface="Andalus" pitchFamily="18" charset="-78"/>
                <a:cs typeface="Andalus" pitchFamily="18" charset="-78"/>
              </a:rPr>
              <a:t>Analyze the market by type of customer and </a:t>
            </a:r>
            <a:r>
              <a:rPr lang="en-US" sz="2400" dirty="0" smtClean="0">
                <a:latin typeface="Andalus" pitchFamily="18" charset="-78"/>
                <a:cs typeface="Andalus" pitchFamily="18" charset="-78"/>
              </a:rPr>
              <a:t>region,</a:t>
            </a:r>
            <a:endParaRPr lang="fr-FR" sz="2400" dirty="0">
              <a:latin typeface="Andalus" pitchFamily="18" charset="-78"/>
              <a:cs typeface="Andalus" pitchFamily="18" charset="-78"/>
            </a:endParaRPr>
          </a:p>
          <a:p>
            <a:pPr marL="800100" lvl="2" indent="-342900" algn="just">
              <a:lnSpc>
                <a:spcPct val="90000"/>
              </a:lnSpc>
              <a:spcBef>
                <a:spcPct val="20000"/>
              </a:spcBef>
              <a:buFont typeface="Courier New" pitchFamily="49" charset="0"/>
              <a:buChar char="o"/>
            </a:pPr>
            <a:r>
              <a:rPr lang="en-US" sz="2400" dirty="0" smtClean="0">
                <a:latin typeface="Andalus" pitchFamily="18" charset="-78"/>
                <a:cs typeface="Andalus" pitchFamily="18" charset="-78"/>
              </a:rPr>
              <a:t>Inform </a:t>
            </a:r>
            <a:r>
              <a:rPr lang="en-US" sz="2400" dirty="0">
                <a:latin typeface="Andalus" pitchFamily="18" charset="-78"/>
                <a:cs typeface="Andalus" pitchFamily="18" charset="-78"/>
              </a:rPr>
              <a:t>daily our customers  about our offer and news.</a:t>
            </a:r>
            <a:endParaRPr lang="fr-FR" sz="2400" dirty="0">
              <a:latin typeface="Andalus" pitchFamily="18" charset="-78"/>
              <a:cs typeface="Andalus" pitchFamily="18" charset="-78"/>
            </a:endParaRPr>
          </a:p>
          <a:p>
            <a:pPr marL="342900" indent="-342900" algn="just">
              <a:lnSpc>
                <a:spcPct val="90000"/>
              </a:lnSpc>
              <a:spcBef>
                <a:spcPct val="20000"/>
              </a:spcBef>
              <a:spcAft>
                <a:spcPts val="600"/>
              </a:spcAft>
              <a:buFont typeface="Arial" pitchFamily="34" charset="0"/>
              <a:buChar char="•"/>
              <a:defRPr/>
            </a:pPr>
            <a:r>
              <a:rPr lang="en-US" sz="2400" dirty="0">
                <a:latin typeface="Andalus" pitchFamily="18" charset="-78"/>
                <a:cs typeface="Andalus" pitchFamily="18" charset="-78"/>
              </a:rPr>
              <a:t>Exploitation of web site and social media</a:t>
            </a:r>
            <a:endParaRPr lang="fr-FR" sz="2400" dirty="0">
              <a:latin typeface="Andalus" pitchFamily="18" charset="-78"/>
              <a:cs typeface="Andalus" pitchFamily="18" charset="-78"/>
            </a:endParaRPr>
          </a:p>
          <a:p>
            <a:pPr marL="342900" indent="-342900" algn="just">
              <a:lnSpc>
                <a:spcPct val="90000"/>
              </a:lnSpc>
              <a:spcBef>
                <a:spcPct val="20000"/>
              </a:spcBef>
              <a:buFont typeface="Arial" pitchFamily="34" charset="0"/>
              <a:buChar char="•"/>
              <a:defRPr/>
            </a:pPr>
            <a:r>
              <a:rPr lang="en-US" sz="2400" dirty="0">
                <a:latin typeface="Andalus" pitchFamily="18" charset="-78"/>
                <a:cs typeface="Andalus" pitchFamily="18" charset="-78"/>
                <a:sym typeface="Wingdings" pitchFamily="2" charset="2"/>
              </a:rPr>
              <a:t> </a:t>
            </a:r>
            <a:r>
              <a:rPr lang="en-US" sz="2400" dirty="0">
                <a:latin typeface="Andalus" pitchFamily="18" charset="-78"/>
                <a:cs typeface="Andalus" pitchFamily="18" charset="-78"/>
              </a:rPr>
              <a:t>Promote and </a:t>
            </a:r>
            <a:r>
              <a:rPr lang="en-US" sz="2400" dirty="0" err="1">
                <a:latin typeface="Andalus" pitchFamily="18" charset="-78"/>
                <a:cs typeface="Andalus" pitchFamily="18" charset="-78"/>
              </a:rPr>
              <a:t>exibe</a:t>
            </a:r>
            <a:r>
              <a:rPr lang="en-US" sz="2400" dirty="0">
                <a:latin typeface="Andalus" pitchFamily="18" charset="-78"/>
                <a:cs typeface="Andalus" pitchFamily="18" charset="-78"/>
              </a:rPr>
              <a:t> services offered by publishing her programs and projects in her web site, in her </a:t>
            </a:r>
            <a:r>
              <a:rPr lang="en-US" sz="2400" dirty="0" err="1">
                <a:latin typeface="Andalus" pitchFamily="18" charset="-78"/>
                <a:cs typeface="Andalus" pitchFamily="18" charset="-78"/>
              </a:rPr>
              <a:t>facebook</a:t>
            </a:r>
            <a:r>
              <a:rPr lang="en-US" sz="2400" dirty="0">
                <a:latin typeface="Andalus" pitchFamily="18" charset="-78"/>
                <a:cs typeface="Andalus" pitchFamily="18" charset="-78"/>
              </a:rPr>
              <a:t> page and in the professional sites like LinkedIn and </a:t>
            </a:r>
            <a:r>
              <a:rPr lang="en-US" sz="2400" dirty="0" smtClean="0">
                <a:latin typeface="Andalus" pitchFamily="18" charset="-78"/>
                <a:cs typeface="Andalus" pitchFamily="18" charset="-78"/>
              </a:rPr>
              <a:t>twitter</a:t>
            </a:r>
            <a:endParaRPr lang="fr-FR" sz="2400" dirty="0">
              <a:latin typeface="Andalus" pitchFamily="18" charset="-78"/>
              <a:cs typeface="Andalus" pitchFamily="18" charset="-78"/>
            </a:endParaRPr>
          </a:p>
        </p:txBody>
      </p:sp>
    </p:spTree>
  </p:cSld>
  <p:clrMapOvr>
    <a:masterClrMapping/>
  </p:clrMapOvr>
  <p:transition spd="slow" advClick="0" advTm="5000"/>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3629</TotalTime>
  <Words>627</Words>
  <Application>Microsoft Office PowerPoint</Application>
  <PresentationFormat>Affichage à l'écran (4:3)</PresentationFormat>
  <Paragraphs>55</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COE CITET Work plan for 2021</vt:lpstr>
      <vt:lpstr>Abstract</vt:lpstr>
      <vt:lpstr>CITET Target</vt:lpstr>
      <vt:lpstr>CITET realization in 2020</vt:lpstr>
      <vt:lpstr>Evaluation</vt:lpstr>
      <vt:lpstr>Training sessions proposed in 2021</vt:lpstr>
      <vt:lpstr>CITET training effects</vt:lpstr>
      <vt:lpstr>Remarks and recommendations</vt:lpstr>
      <vt:lpstr>Diapositive 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CITET Work plan for 2020</dc:title>
  <dc:creator>j.abdelkrim</dc:creator>
  <cp:lastModifiedBy>j.abdelkrim</cp:lastModifiedBy>
  <cp:revision>11</cp:revision>
  <dcterms:created xsi:type="dcterms:W3CDTF">2019-12-09T14:56:57Z</dcterms:created>
  <dcterms:modified xsi:type="dcterms:W3CDTF">2020-12-10T07:26:20Z</dcterms:modified>
</cp:coreProperties>
</file>