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1561" r:id="rId5"/>
    <p:sldId id="1555" r:id="rId6"/>
    <p:sldId id="1563" r:id="rId7"/>
    <p:sldId id="1564" r:id="rId8"/>
    <p:sldId id="1565" r:id="rId9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2020" id="{39069500-490A-AC47-BA23-69417AF67B92}">
          <p14:sldIdLst>
            <p14:sldId id="1561"/>
            <p14:sldId id="1555"/>
            <p14:sldId id="1563"/>
            <p14:sldId id="1564"/>
            <p14:sldId id="15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wertfeger, Roger" initials="SR" lastIdx="8" clrIdx="0">
    <p:extLst>
      <p:ext uri="{19B8F6BF-5375-455C-9EA6-DF929625EA0E}">
        <p15:presenceInfo xmlns:p15="http://schemas.microsoft.com/office/powerpoint/2012/main" userId="S::roger.schwertfeger@itu.int::b9e5345f-6969-428d-acbb-7e127b368c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9BD5"/>
    <a:srgbClr val="00A3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9B7A1D-2494-4DB5-888F-3A3092A45A8B}" v="327" dt="2020-12-04T16:01:57.870"/>
    <p1510:client id="{43022511-A2DA-4178-81A2-9482174E59E6}" v="340" dt="2020-12-04T15:49:52.712"/>
    <p1510:client id="{6CAD1F88-6D8E-442C-8287-2AC13B1B4FE4}" v="7" dt="2020-12-04T15:26:51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wertfeger, Roger" userId="b9e5345f-6969-428d-acbb-7e127b368c18" providerId="ADAL" clId="{6CAD1F88-6D8E-442C-8287-2AC13B1B4FE4}"/>
    <pc:docChg chg="custSel modSld">
      <pc:chgData name="Schwertfeger, Roger" userId="b9e5345f-6969-428d-acbb-7e127b368c18" providerId="ADAL" clId="{6CAD1F88-6D8E-442C-8287-2AC13B1B4FE4}" dt="2020-12-04T15:26:51.867" v="17"/>
      <pc:docMkLst>
        <pc:docMk/>
      </pc:docMkLst>
      <pc:sldChg chg="addCm modCm">
        <pc:chgData name="Schwertfeger, Roger" userId="b9e5345f-6969-428d-acbb-7e127b368c18" providerId="ADAL" clId="{6CAD1F88-6D8E-442C-8287-2AC13B1B4FE4}" dt="2020-12-04T14:58:10.547" v="4" actId="1589"/>
        <pc:sldMkLst>
          <pc:docMk/>
          <pc:sldMk cId="246637531" sldId="1548"/>
        </pc:sldMkLst>
      </pc:sldChg>
      <pc:sldChg chg="modSp mod addCm modCm">
        <pc:chgData name="Schwertfeger, Roger" userId="b9e5345f-6969-428d-acbb-7e127b368c18" providerId="ADAL" clId="{6CAD1F88-6D8E-442C-8287-2AC13B1B4FE4}" dt="2020-12-04T15:24:42.109" v="15"/>
        <pc:sldMkLst>
          <pc:docMk/>
          <pc:sldMk cId="2225747815" sldId="1552"/>
        </pc:sldMkLst>
        <pc:graphicFrameChg chg="modGraphic">
          <ac:chgData name="Schwertfeger, Roger" userId="b9e5345f-6969-428d-acbb-7e127b368c18" providerId="ADAL" clId="{6CAD1F88-6D8E-442C-8287-2AC13B1B4FE4}" dt="2020-12-04T15:23:37.927" v="10" actId="14734"/>
          <ac:graphicFrameMkLst>
            <pc:docMk/>
            <pc:sldMk cId="2225747815" sldId="1552"/>
            <ac:graphicFrameMk id="6" creationId="{D117439C-890B-4D69-A45C-373F72D4997D}"/>
          </ac:graphicFrameMkLst>
        </pc:graphicFrameChg>
      </pc:sldChg>
      <pc:sldChg chg="addCm modCm">
        <pc:chgData name="Schwertfeger, Roger" userId="b9e5345f-6969-428d-acbb-7e127b368c18" providerId="ADAL" clId="{6CAD1F88-6D8E-442C-8287-2AC13B1B4FE4}" dt="2020-12-04T15:04:44.711" v="9"/>
        <pc:sldMkLst>
          <pc:docMk/>
          <pc:sldMk cId="2599926208" sldId="1555"/>
        </pc:sldMkLst>
      </pc:sldChg>
      <pc:sldChg chg="addCm modCm">
        <pc:chgData name="Schwertfeger, Roger" userId="b9e5345f-6969-428d-acbb-7e127b368c18" providerId="ADAL" clId="{6CAD1F88-6D8E-442C-8287-2AC13B1B4FE4}" dt="2020-12-04T15:26:51.867" v="17"/>
        <pc:sldMkLst>
          <pc:docMk/>
          <pc:sldMk cId="2798348479" sldId="1558"/>
        </pc:sldMkLst>
      </pc:sldChg>
    </pc:docChg>
  </pc:docChgLst>
  <pc:docChgLst>
    <pc:chgData name="Stankovska-Castilla, Elena" userId="604c8a82-f534-4e9a-924f-5d564b94b63a" providerId="ADAL" clId="{4CA6E83F-4D71-4234-95ED-4F78B7F5B1AD}"/>
    <pc:docChg chg="modMainMaster">
      <pc:chgData name="Stankovska-Castilla, Elena" userId="604c8a82-f534-4e9a-924f-5d564b94b63a" providerId="ADAL" clId="{4CA6E83F-4D71-4234-95ED-4F78B7F5B1AD}" dt="2020-12-03T15:14:36.295" v="5" actId="6549"/>
      <pc:docMkLst>
        <pc:docMk/>
      </pc:docMkLst>
      <pc:sldMasterChg chg="modSp mod">
        <pc:chgData name="Stankovska-Castilla, Elena" userId="604c8a82-f534-4e9a-924f-5d564b94b63a" providerId="ADAL" clId="{4CA6E83F-4D71-4234-95ED-4F78B7F5B1AD}" dt="2020-12-03T15:14:36.295" v="5" actId="6549"/>
        <pc:sldMasterMkLst>
          <pc:docMk/>
          <pc:sldMasterMk cId="0" sldId="2147483648"/>
        </pc:sldMasterMkLst>
        <pc:spChg chg="mod">
          <ac:chgData name="Stankovska-Castilla, Elena" userId="604c8a82-f534-4e9a-924f-5d564b94b63a" providerId="ADAL" clId="{4CA6E83F-4D71-4234-95ED-4F78B7F5B1AD}" dt="2020-12-03T15:14:36.295" v="5" actId="6549"/>
          <ac:spMkLst>
            <pc:docMk/>
            <pc:sldMasterMk cId="0" sldId="2147483648"/>
            <ac:spMk id="9" creationId="{00000000-0000-0000-0000-000000000000}"/>
          </ac:spMkLst>
        </pc:spChg>
      </pc:sldMasterChg>
    </pc:docChg>
  </pc:docChgLst>
  <pc:docChgLst>
    <pc:chgData name="Stankovska-Castilla, Elena" userId="S::elena.stankovska-castilla@itu.int::604c8a82-f534-4e9a-924f-5d564b94b63a" providerId="AD" clId="Web-{43022511-A2DA-4178-81A2-9482174E59E6}"/>
    <pc:docChg chg="modSld">
      <pc:chgData name="Stankovska-Castilla, Elena" userId="S::elena.stankovska-castilla@itu.int::604c8a82-f534-4e9a-924f-5d564b94b63a" providerId="AD" clId="Web-{43022511-A2DA-4178-81A2-9482174E59E6}" dt="2020-12-04T15:49:30.007" v="7"/>
      <pc:docMkLst>
        <pc:docMk/>
      </pc:docMkLst>
      <pc:sldChg chg="modSp delCm">
        <pc:chgData name="Stankovska-Castilla, Elena" userId="S::elena.stankovska-castilla@itu.int::604c8a82-f534-4e9a-924f-5d564b94b63a" providerId="AD" clId="Web-{43022511-A2DA-4178-81A2-9482174E59E6}" dt="2020-12-04T15:48:38.580" v="4"/>
        <pc:sldMkLst>
          <pc:docMk/>
          <pc:sldMk cId="246637531" sldId="1548"/>
        </pc:sldMkLst>
        <pc:graphicFrameChg chg="mod modGraphic">
          <ac:chgData name="Stankovska-Castilla, Elena" userId="S::elena.stankovska-castilla@itu.int::604c8a82-f534-4e9a-924f-5d564b94b63a" providerId="AD" clId="Web-{43022511-A2DA-4178-81A2-9482174E59E6}" dt="2020-12-04T15:48:34.830" v="3"/>
          <ac:graphicFrameMkLst>
            <pc:docMk/>
            <pc:sldMk cId="246637531" sldId="1548"/>
            <ac:graphicFrameMk id="3" creationId="{7BFC00A8-BF8C-415C-9C76-F4B1D2046A07}"/>
          </ac:graphicFrameMkLst>
        </pc:graphicFrameChg>
      </pc:sldChg>
      <pc:sldChg chg="modSp delCm">
        <pc:chgData name="Stankovska-Castilla, Elena" userId="S::elena.stankovska-castilla@itu.int::604c8a82-f534-4e9a-924f-5d564b94b63a" providerId="AD" clId="Web-{43022511-A2DA-4178-81A2-9482174E59E6}" dt="2020-12-04T15:49:30.007" v="7"/>
        <pc:sldMkLst>
          <pc:docMk/>
          <pc:sldMk cId="2599926208" sldId="1555"/>
        </pc:sldMkLst>
        <pc:graphicFrameChg chg="mod modGraphic">
          <ac:chgData name="Stankovska-Castilla, Elena" userId="S::elena.stankovska-castilla@itu.int::604c8a82-f534-4e9a-924f-5d564b94b63a" providerId="AD" clId="Web-{43022511-A2DA-4178-81A2-9482174E59E6}" dt="2020-12-04T15:49:24.663" v="6"/>
          <ac:graphicFrameMkLst>
            <pc:docMk/>
            <pc:sldMk cId="2599926208" sldId="1555"/>
            <ac:graphicFrameMk id="3" creationId="{7BFC00A8-BF8C-415C-9C76-F4B1D2046A07}"/>
          </ac:graphicFrameMkLst>
        </pc:graphicFrameChg>
      </pc:sldChg>
    </pc:docChg>
  </pc:docChgLst>
  <pc:docChgLst>
    <pc:chgData name="Stankovska-Castilla, Elena" userId="S::elena.stankovska-castilla@itu.int::604c8a82-f534-4e9a-924f-5d564b94b63a" providerId="AD" clId="Web-{1D9B7A1D-2494-4DB5-888F-3A3092A45A8B}"/>
    <pc:docChg chg="modSld">
      <pc:chgData name="Stankovska-Castilla, Elena" userId="S::elena.stankovska-castilla@itu.int::604c8a82-f534-4e9a-924f-5d564b94b63a" providerId="AD" clId="Web-{1D9B7A1D-2494-4DB5-888F-3A3092A45A8B}" dt="2020-12-04T16:01:53.120" v="179"/>
      <pc:docMkLst>
        <pc:docMk/>
      </pc:docMkLst>
      <pc:sldChg chg="modSp delCm">
        <pc:chgData name="Stankovska-Castilla, Elena" userId="S::elena.stankovska-castilla@itu.int::604c8a82-f534-4e9a-924f-5d564b94b63a" providerId="AD" clId="Web-{1D9B7A1D-2494-4DB5-888F-3A3092A45A8B}" dt="2020-12-04T16:01:16.588" v="176"/>
        <pc:sldMkLst>
          <pc:docMk/>
          <pc:sldMk cId="2225747815" sldId="1552"/>
        </pc:sldMkLst>
        <pc:graphicFrameChg chg="mod modGraphic">
          <ac:chgData name="Stankovska-Castilla, Elena" userId="S::elena.stankovska-castilla@itu.int::604c8a82-f534-4e9a-924f-5d564b94b63a" providerId="AD" clId="Web-{1D9B7A1D-2494-4DB5-888F-3A3092A45A8B}" dt="2020-12-04T16:01:16.588" v="176"/>
          <ac:graphicFrameMkLst>
            <pc:docMk/>
            <pc:sldMk cId="2225747815" sldId="1552"/>
            <ac:graphicFrameMk id="6" creationId="{D117439C-890B-4D69-A45C-373F72D4997D}"/>
          </ac:graphicFrameMkLst>
        </pc:graphicFrameChg>
      </pc:sldChg>
      <pc:sldChg chg="modSp delCm">
        <pc:chgData name="Stankovska-Castilla, Elena" userId="S::elena.stankovska-castilla@itu.int::604c8a82-f534-4e9a-924f-5d564b94b63a" providerId="AD" clId="Web-{1D9B7A1D-2494-4DB5-888F-3A3092A45A8B}" dt="2020-12-04T15:53:09.685" v="150" actId="1076"/>
        <pc:sldMkLst>
          <pc:docMk/>
          <pc:sldMk cId="2599926208" sldId="1555"/>
        </pc:sldMkLst>
        <pc:spChg chg="mod">
          <ac:chgData name="Stankovska-Castilla, Elena" userId="S::elena.stankovska-castilla@itu.int::604c8a82-f534-4e9a-924f-5d564b94b63a" providerId="AD" clId="Web-{1D9B7A1D-2494-4DB5-888F-3A3092A45A8B}" dt="2020-12-04T15:51:04.870" v="0" actId="14100"/>
          <ac:spMkLst>
            <pc:docMk/>
            <pc:sldMk cId="2599926208" sldId="1555"/>
            <ac:spMk id="5" creationId="{59C6DABF-FAEF-4B97-9865-D745CFEB1C8F}"/>
          </ac:spMkLst>
        </pc:spChg>
        <pc:graphicFrameChg chg="mod modGraphic">
          <ac:chgData name="Stankovska-Castilla, Elena" userId="S::elena.stankovska-castilla@itu.int::604c8a82-f534-4e9a-924f-5d564b94b63a" providerId="AD" clId="Web-{1D9B7A1D-2494-4DB5-888F-3A3092A45A8B}" dt="2020-12-04T15:53:09.685" v="150" actId="1076"/>
          <ac:graphicFrameMkLst>
            <pc:docMk/>
            <pc:sldMk cId="2599926208" sldId="1555"/>
            <ac:graphicFrameMk id="3" creationId="{7BFC00A8-BF8C-415C-9C76-F4B1D2046A07}"/>
          </ac:graphicFrameMkLst>
        </pc:graphicFrameChg>
      </pc:sldChg>
      <pc:sldChg chg="modSp delCm">
        <pc:chgData name="Stankovska-Castilla, Elena" userId="S::elena.stankovska-castilla@itu.int::604c8a82-f534-4e9a-924f-5d564b94b63a" providerId="AD" clId="Web-{1D9B7A1D-2494-4DB5-888F-3A3092A45A8B}" dt="2020-12-04T16:01:53.120" v="179"/>
        <pc:sldMkLst>
          <pc:docMk/>
          <pc:sldMk cId="2798348479" sldId="1558"/>
        </pc:sldMkLst>
        <pc:graphicFrameChg chg="mod modGraphic">
          <ac:chgData name="Stankovska-Castilla, Elena" userId="S::elena.stankovska-castilla@itu.int::604c8a82-f534-4e9a-924f-5d564b94b63a" providerId="AD" clId="Web-{1D9B7A1D-2494-4DB5-888F-3A3092A45A8B}" dt="2020-12-04T16:01:46.432" v="178"/>
          <ac:graphicFrameMkLst>
            <pc:docMk/>
            <pc:sldMk cId="2798348479" sldId="1558"/>
            <ac:graphicFrameMk id="6" creationId="{D117439C-890B-4D69-A45C-373F72D4997D}"/>
          </ac:graphicFrameMkLst>
        </pc:graphicFrameChg>
      </pc:sldChg>
    </pc:docChg>
  </pc:docChgLst>
  <pc:docChgLst>
    <pc:chgData name="Stankovska-Castilla, Elena" userId="S::elena.stankovska-castilla@itu.int::604c8a82-f534-4e9a-924f-5d564b94b63a" providerId="AD" clId="Web-{99097AA1-7F4A-4D99-A4B0-DFC723E43431}"/>
    <pc:docChg chg="modSld">
      <pc:chgData name="Stankovska-Castilla, Elena" userId="S::elena.stankovska-castilla@itu.int::604c8a82-f534-4e9a-924f-5d564b94b63a" providerId="AD" clId="Web-{99097AA1-7F4A-4D99-A4B0-DFC723E43431}" dt="2020-12-03T15:07:27.970" v="2" actId="20577"/>
      <pc:docMkLst>
        <pc:docMk/>
      </pc:docMkLst>
      <pc:sldChg chg="modSp">
        <pc:chgData name="Stankovska-Castilla, Elena" userId="S::elena.stankovska-castilla@itu.int::604c8a82-f534-4e9a-924f-5d564b94b63a" providerId="AD" clId="Web-{99097AA1-7F4A-4D99-A4B0-DFC723E43431}" dt="2020-12-03T15:07:25.658" v="0" actId="20577"/>
        <pc:sldMkLst>
          <pc:docMk/>
          <pc:sldMk cId="1879691985" sldId="1554"/>
        </pc:sldMkLst>
        <pc:spChg chg="mod">
          <ac:chgData name="Stankovska-Castilla, Elena" userId="S::elena.stankovska-castilla@itu.int::604c8a82-f534-4e9a-924f-5d564b94b63a" providerId="AD" clId="Web-{99097AA1-7F4A-4D99-A4B0-DFC723E43431}" dt="2020-12-03T15:07:25.658" v="0" actId="20577"/>
          <ac:spMkLst>
            <pc:docMk/>
            <pc:sldMk cId="1879691985" sldId="1554"/>
            <ac:spMk id="7" creationId="{38135E22-12CD-4C0B-9B74-33CCE983FD0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32452-3746-3341-95BE-425B043A057A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05D90-E57A-6D45-8000-6A252EE59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4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07C42-881F-814E-AAD7-5E4ACF7C9EFB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FE37A-7181-164D-A063-912F8E130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2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endParaRPr lang="en-US" sz="1200" b="0" i="0">
              <a:effectLst/>
              <a:latin typeface="Roboto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FE37A-7181-164D-A063-912F8E1301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5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endParaRPr lang="en-US" sz="1200" b="0" i="0">
              <a:effectLst/>
              <a:latin typeface="Roboto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FE37A-7181-164D-A063-912F8E1301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04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8534400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ffectLst>
                  <a:outerShdw blurRad="50800" dist="50800" dir="5400000" algn="ctr" rotWithShape="0">
                    <a:srgbClr val="00A3E0">
                      <a:alpha val="0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0C0A16D-4E84-1B47-B08D-9FBCD0A28C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8499085-7433-724F-9E90-9943A23C50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1C562-FDD7-2A47-AE71-348E4411C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0"/>
            <a:ext cx="5384800" cy="394308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0"/>
            <a:ext cx="5384800" cy="394308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EBF61-273A-ED48-9D45-E91FD5A96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95096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956374"/>
            <a:ext cx="5386917" cy="290679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195096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956373"/>
            <a:ext cx="5389033" cy="290679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CAF4F-F2C9-2349-8DC1-8B80D3B72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502A8-4D00-3B46-8A5A-1CFCB17C7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0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3F318-E62F-E347-A0F3-D8159781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357575"/>
            <a:ext cx="4011084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357575"/>
            <a:ext cx="6815667" cy="43680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283195"/>
            <a:ext cx="4011084" cy="34423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5BC6F-CEE7-9546-A399-BFA6F2EF3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4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27573"/>
            <a:ext cx="7315200" cy="3600002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9E273-69BA-5C45-93D5-C9219F6D0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36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52359" y="-5175"/>
            <a:ext cx="12326636" cy="607644"/>
          </a:xfrm>
          <a:prstGeom prst="rect">
            <a:avLst/>
          </a:prstGeom>
          <a:solidFill>
            <a:srgbClr val="00A3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52359" y="6148359"/>
            <a:ext cx="12326636" cy="709643"/>
          </a:xfrm>
          <a:prstGeom prst="rect">
            <a:avLst/>
          </a:prstGeom>
          <a:solidFill>
            <a:srgbClr val="00A3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77708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x-none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68500"/>
            <a:ext cx="10972800" cy="383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" y="6304563"/>
            <a:ext cx="28448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F5E0CBA3-8948-9844-A202-8FF0E511EF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Placeholder 1"/>
          <p:cNvSpPr txBox="1">
            <a:spLocks/>
          </p:cNvSpPr>
          <p:nvPr userDrawn="1"/>
        </p:nvSpPr>
        <p:spPr bwMode="auto">
          <a:xfrm>
            <a:off x="521379" y="98532"/>
            <a:ext cx="10972800" cy="407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500" b="1" i="0" kern="1200">
                <a:solidFill>
                  <a:srgbClr val="00A3E0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58ED5"/>
                </a:solidFill>
                <a:latin typeface="Calibri" charset="0"/>
                <a:ea typeface="Calibri" charset="0"/>
                <a:cs typeface="Calibri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58ED5"/>
                </a:solidFill>
                <a:latin typeface="Calibri" charset="0"/>
                <a:ea typeface="Calibri" charset="0"/>
                <a:cs typeface="Calibri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58ED5"/>
                </a:solidFill>
                <a:latin typeface="Calibri" charset="0"/>
                <a:ea typeface="Calibri" charset="0"/>
                <a:cs typeface="Calibri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58ED5"/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58ED5"/>
                </a:solidFill>
                <a:latin typeface="Calibri" charset="0"/>
                <a:ea typeface="Calibri" charset="0"/>
                <a:cs typeface="Calibri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58ED5"/>
                </a:solidFill>
                <a:latin typeface="Calibri" charset="0"/>
                <a:ea typeface="Calibri" charset="0"/>
                <a:cs typeface="Calibri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58ED5"/>
                </a:solidFill>
                <a:latin typeface="Calibri" charset="0"/>
                <a:ea typeface="Calibri" charset="0"/>
                <a:cs typeface="Calibri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58ED5"/>
                </a:solidFill>
                <a:latin typeface="Calibri" charset="0"/>
                <a:ea typeface="Calibri" charset="0"/>
                <a:cs typeface="Calibri" charset="0"/>
              </a:defRPr>
            </a:lvl9pPr>
          </a:lstStyle>
          <a:p>
            <a:r>
              <a:rPr lang="en-US" altLang="x-none" sz="1800" b="0">
                <a:solidFill>
                  <a:schemeClr val="bg1"/>
                </a:solidFill>
              </a:rPr>
              <a:t>4</a:t>
            </a:r>
            <a:r>
              <a:rPr lang="en-US" altLang="x-none" sz="1800" b="0" baseline="30000">
                <a:solidFill>
                  <a:schemeClr val="bg1"/>
                </a:solidFill>
              </a:rPr>
              <a:t>th</a:t>
            </a:r>
            <a:r>
              <a:rPr lang="en-US" altLang="x-none" sz="1800" b="0">
                <a:solidFill>
                  <a:schemeClr val="bg1"/>
                </a:solidFill>
              </a:rPr>
              <a:t> Meeting of Steering Committee for </a:t>
            </a:r>
            <a:r>
              <a:rPr lang="en-US" altLang="x-none" sz="1800" b="0" err="1">
                <a:solidFill>
                  <a:schemeClr val="bg1"/>
                </a:solidFill>
              </a:rPr>
              <a:t>Centres</a:t>
            </a:r>
            <a:r>
              <a:rPr lang="en-US" altLang="x-none" sz="1800" b="0">
                <a:solidFill>
                  <a:schemeClr val="bg1"/>
                </a:solidFill>
              </a:rPr>
              <a:t> of Excellence Network for Africa Region</a:t>
            </a:r>
            <a:endParaRPr lang="en-US" altLang="x-none" sz="1800" b="0" i="0" kern="12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Triangle 13"/>
          <p:cNvSpPr/>
          <p:nvPr userDrawn="1"/>
        </p:nvSpPr>
        <p:spPr>
          <a:xfrm rot="10800000">
            <a:off x="443858" y="562759"/>
            <a:ext cx="333382" cy="214320"/>
          </a:xfrm>
          <a:prstGeom prst="triangle">
            <a:avLst/>
          </a:prstGeom>
          <a:solidFill>
            <a:srgbClr val="00A3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A3E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3272350-7237-2A42-97EC-178FE518467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9426" y="6214582"/>
            <a:ext cx="529505" cy="5715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charset="0"/>
          <a:ea typeface="Calibri" charset="0"/>
          <a:cs typeface="Calibri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charset="0"/>
          <a:ea typeface="Calibri" charset="0"/>
          <a:cs typeface="Calibri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charset="0"/>
          <a:ea typeface="Calibri" charset="0"/>
          <a:cs typeface="Calibri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charset="0"/>
          <a:ea typeface="Calibri" charset="0"/>
          <a:cs typeface="Calibri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charset="0"/>
          <a:ea typeface="Calibri" charset="0"/>
          <a:cs typeface="Calibri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charset="0"/>
          <a:ea typeface="Calibri" charset="0"/>
          <a:cs typeface="Calibri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charset="0"/>
          <a:ea typeface="Calibri" charset="0"/>
          <a:cs typeface="Calibri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charset="0"/>
          <a:ea typeface="Calibri" charset="0"/>
          <a:cs typeface="Calibri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CAE26C-3C84-41C0-A928-C0CE03D6FF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499085-7433-724F-9E90-9943A23C507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135E22-12CD-4C0B-9B74-33CCE983FD08}"/>
              </a:ext>
            </a:extLst>
          </p:cNvPr>
          <p:cNvSpPr txBox="1"/>
          <p:nvPr/>
        </p:nvSpPr>
        <p:spPr>
          <a:xfrm>
            <a:off x="659842" y="440317"/>
            <a:ext cx="811436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b="0" i="0">
                <a:effectLst/>
                <a:latin typeface="Roboto" panose="02000000000000000000" pitchFamily="2" charset="0"/>
              </a:rPr>
              <a:t/>
            </a:r>
            <a:br>
              <a:rPr lang="en-US" sz="2000" b="0" i="0">
                <a:effectLst/>
                <a:latin typeface="Roboto" panose="02000000000000000000" pitchFamily="2" charset="0"/>
              </a:rPr>
            </a:br>
            <a:r>
              <a:rPr lang="en-US" sz="2800" b="1">
                <a:latin typeface="Roboto" panose="02000000000000000000" pitchFamily="2" charset="0"/>
              </a:rPr>
              <a:t>2020 IMPLEMENTATION:</a:t>
            </a:r>
            <a:endParaRPr lang="en-US" sz="1200">
              <a:latin typeface="Roboto" panose="02000000000000000000" pitchFamily="2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BFC00A8-BF8C-415C-9C76-F4B1D2046A0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85750" y="1364887"/>
          <a:ext cx="11614150" cy="45969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9729">
                  <a:extLst>
                    <a:ext uri="{9D8B030D-6E8A-4147-A177-3AD203B41FA5}">
                      <a16:colId xmlns:a16="http://schemas.microsoft.com/office/drawing/2014/main" val="3527524809"/>
                    </a:ext>
                  </a:extLst>
                </a:gridCol>
                <a:gridCol w="558308">
                  <a:extLst>
                    <a:ext uri="{9D8B030D-6E8A-4147-A177-3AD203B41FA5}">
                      <a16:colId xmlns:a16="http://schemas.microsoft.com/office/drawing/2014/main" val="1127183282"/>
                    </a:ext>
                  </a:extLst>
                </a:gridCol>
                <a:gridCol w="4207823">
                  <a:extLst>
                    <a:ext uri="{9D8B030D-6E8A-4147-A177-3AD203B41FA5}">
                      <a16:colId xmlns:a16="http://schemas.microsoft.com/office/drawing/2014/main" val="1235858947"/>
                    </a:ext>
                  </a:extLst>
                </a:gridCol>
                <a:gridCol w="934193">
                  <a:extLst>
                    <a:ext uri="{9D8B030D-6E8A-4147-A177-3AD203B41FA5}">
                      <a16:colId xmlns:a16="http://schemas.microsoft.com/office/drawing/2014/main" val="1215712950"/>
                    </a:ext>
                  </a:extLst>
                </a:gridCol>
                <a:gridCol w="1217426">
                  <a:extLst>
                    <a:ext uri="{9D8B030D-6E8A-4147-A177-3AD203B41FA5}">
                      <a16:colId xmlns:a16="http://schemas.microsoft.com/office/drawing/2014/main" val="1129984468"/>
                    </a:ext>
                  </a:extLst>
                </a:gridCol>
                <a:gridCol w="1043421">
                  <a:extLst>
                    <a:ext uri="{9D8B030D-6E8A-4147-A177-3AD203B41FA5}">
                      <a16:colId xmlns:a16="http://schemas.microsoft.com/office/drawing/2014/main" val="409264643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344188684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611709128"/>
                    </a:ext>
                  </a:extLst>
                </a:gridCol>
                <a:gridCol w="692150">
                  <a:extLst>
                    <a:ext uri="{9D8B030D-6E8A-4147-A177-3AD203B41FA5}">
                      <a16:colId xmlns:a16="http://schemas.microsoft.com/office/drawing/2014/main" val="1050143618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416750395"/>
                    </a:ext>
                  </a:extLst>
                </a:gridCol>
              </a:tblGrid>
              <a:tr h="487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Region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59" marR="2559" marT="255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err="1">
                          <a:effectLst/>
                        </a:rPr>
                        <a:t>CoE</a:t>
                      </a:r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59" marR="2559" marT="255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Courses planned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59" marR="2559" marT="255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Delivery mode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59" marR="2559" marT="255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Original dates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59" marR="2559" marT="255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Final dates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59" marR="2559" marT="255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Status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59" marR="2559" marT="255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Number of participants registered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59" marR="2559" marT="255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Number of participants certified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59" marR="2559" marT="255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End-of training reports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59" marR="2559" marT="255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464139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AFRALTI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 Broadcasting Content Regulation in a Converged Environment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online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14-Feb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3-28AUG20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implemented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1767361035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AFR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AFRALTI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Radio Frequency Spectrum Economy and Market Valuation Based on Digital Dividend (</a:t>
                      </a:r>
                      <a:r>
                        <a:rPr lang="en-GB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removed mid-June SC meeting</a:t>
                      </a:r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face-to-face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13-Mar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219016107"/>
                  </a:ext>
                </a:extLst>
              </a:tr>
              <a:tr h="21658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AFR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AFRALTI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Digital Broadcasting Masterclass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online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4-8MAY20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30NOV-24DEC20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060825588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AFR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AFRALTI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Spectrum Management Masterclass (</a:t>
                      </a:r>
                      <a:r>
                        <a:rPr lang="en-GB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removed mid-June SC meeting</a:t>
                      </a:r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online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06-17JUL20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2162521697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AFRALTI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Radio Frequency Spectrum Economy and Market Valuation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online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07-18SEP20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7SEP-2OCT20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implemented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145681018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AFR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AFRALTI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Digital Broadcasting Regulation in a Converged Environment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online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02-13NOV20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2-27NOV20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1067597518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AFR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AFRALTI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Broadcast Spectrum Management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online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5-30OCT20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817832672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AFR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AFRALTI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Digital Broadcasting Content Regulation in a Converged Environment (</a:t>
                      </a:r>
                      <a:r>
                        <a:rPr lang="en-GB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removed mid-June SC meeting</a:t>
                      </a:r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online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05OCT20 -30OCT20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790546277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AFRALTI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Radio Frequency Spectrum Economy and Market Valuation (2nd intake)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online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16NOV-11DEC20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ongoing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939107959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AFR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DBI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ICT Applications, Products &amp; Services using Microsoft Office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face-to-face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22-26JUN20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2643710070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AFR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DBI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Social Media Management and Digital Marketing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face-to-face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10-14AUG20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923231096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AFR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DBI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Developing Web-based Applications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face-to-face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21-25SEP20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2784301988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AFR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DBI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Information and Cybersecurity Principles and Practices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online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05-30OCT20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286439539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AFR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DBI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Child Online Protection: Consumer Awareness on Cybercrimes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face-to-face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20-21OCT20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2364229052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AFR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DBI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Digital Evidence and Cyber Forensics for Judicial Officers, Investigators, Legal Practitioners &amp; Prosecutors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face-to-face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02-06NOV20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58243646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AFR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DBI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Emerging Cybercrime Trends: Cybercrime Investigations and Mobile Forensics for Security Intelligence, Investigators and Law Enforcement Officers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face-to-face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09-13NOV20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29064345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9C6DABF-FAEF-4B97-9865-D745CFEB1C8F}"/>
              </a:ext>
            </a:extLst>
          </p:cNvPr>
          <p:cNvSpPr txBox="1"/>
          <p:nvPr/>
        </p:nvSpPr>
        <p:spPr>
          <a:xfrm>
            <a:off x="4960633" y="718556"/>
            <a:ext cx="61635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Roboto" panose="02000000000000000000" pitchFamily="2" charset="0"/>
              </a:rPr>
              <a:t>40 </a:t>
            </a:r>
            <a:r>
              <a:rPr lang="en-US" sz="1800" b="1" dirty="0">
                <a:latin typeface="Roboto" panose="02000000000000000000" pitchFamily="2" charset="0"/>
              </a:rPr>
              <a:t>Trainings Planned / </a:t>
            </a:r>
            <a:r>
              <a:rPr lang="en-US" b="1" dirty="0">
                <a:latin typeface="Roboto" panose="02000000000000000000" pitchFamily="2" charset="0"/>
              </a:rPr>
              <a:t>13</a:t>
            </a:r>
            <a:r>
              <a:rPr lang="en-US" sz="1800" b="1" dirty="0">
                <a:latin typeface="Roboto" panose="02000000000000000000" pitchFamily="2" charset="0"/>
              </a:rPr>
              <a:t> Trainings Implemented </a:t>
            </a:r>
          </a:p>
          <a:p>
            <a:r>
              <a:rPr lang="en-US" sz="1800" b="1" dirty="0">
                <a:latin typeface="Roboto" panose="02000000000000000000" pitchFamily="2" charset="0"/>
              </a:rPr>
              <a:t>615 Registered / 76 Certified</a:t>
            </a:r>
            <a:endParaRPr lang="en-CH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FFAEB7-C151-41E6-B521-972F445999D1}"/>
              </a:ext>
            </a:extLst>
          </p:cNvPr>
          <p:cNvSpPr txBox="1"/>
          <p:nvPr/>
        </p:nvSpPr>
        <p:spPr>
          <a:xfrm>
            <a:off x="9987812" y="167206"/>
            <a:ext cx="250841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400" b="1">
                <a:latin typeface="Roboto" panose="02000000000000000000" pitchFamily="2" charset="0"/>
              </a:rPr>
              <a:t> (as of 1 December 2020) </a:t>
            </a:r>
            <a:endParaRPr lang="en-US" sz="1400" b="1" i="0">
              <a:effectLst/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01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CAE26C-3C84-41C0-A928-C0CE03D6FF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499085-7433-724F-9E90-9943A23C507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BFC00A8-BF8C-415C-9C76-F4B1D2046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186580"/>
              </p:ext>
            </p:extLst>
          </p:nvPr>
        </p:nvGraphicFramePr>
        <p:xfrm>
          <a:off x="145630" y="1127873"/>
          <a:ext cx="11922820" cy="53670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304">
                  <a:extLst>
                    <a:ext uri="{9D8B030D-6E8A-4147-A177-3AD203B41FA5}">
                      <a16:colId xmlns:a16="http://schemas.microsoft.com/office/drawing/2014/main" val="1127183282"/>
                    </a:ext>
                  </a:extLst>
                </a:gridCol>
                <a:gridCol w="5080707">
                  <a:extLst>
                    <a:ext uri="{9D8B030D-6E8A-4147-A177-3AD203B41FA5}">
                      <a16:colId xmlns:a16="http://schemas.microsoft.com/office/drawing/2014/main" val="1235858947"/>
                    </a:ext>
                  </a:extLst>
                </a:gridCol>
                <a:gridCol w="790176">
                  <a:extLst>
                    <a:ext uri="{9D8B030D-6E8A-4147-A177-3AD203B41FA5}">
                      <a16:colId xmlns:a16="http://schemas.microsoft.com/office/drawing/2014/main" val="1215712950"/>
                    </a:ext>
                  </a:extLst>
                </a:gridCol>
                <a:gridCol w="1151125">
                  <a:extLst>
                    <a:ext uri="{9D8B030D-6E8A-4147-A177-3AD203B41FA5}">
                      <a16:colId xmlns:a16="http://schemas.microsoft.com/office/drawing/2014/main" val="1129984468"/>
                    </a:ext>
                  </a:extLst>
                </a:gridCol>
                <a:gridCol w="1180110">
                  <a:extLst>
                    <a:ext uri="{9D8B030D-6E8A-4147-A177-3AD203B41FA5}">
                      <a16:colId xmlns:a16="http://schemas.microsoft.com/office/drawing/2014/main" val="409264643"/>
                    </a:ext>
                  </a:extLst>
                </a:gridCol>
                <a:gridCol w="950041">
                  <a:extLst>
                    <a:ext uri="{9D8B030D-6E8A-4147-A177-3AD203B41FA5}">
                      <a16:colId xmlns:a16="http://schemas.microsoft.com/office/drawing/2014/main" val="344188684"/>
                    </a:ext>
                  </a:extLst>
                </a:gridCol>
                <a:gridCol w="770521">
                  <a:extLst>
                    <a:ext uri="{9D8B030D-6E8A-4147-A177-3AD203B41FA5}">
                      <a16:colId xmlns:a16="http://schemas.microsoft.com/office/drawing/2014/main" val="611709128"/>
                    </a:ext>
                  </a:extLst>
                </a:gridCol>
                <a:gridCol w="724024">
                  <a:extLst>
                    <a:ext uri="{9D8B030D-6E8A-4147-A177-3AD203B41FA5}">
                      <a16:colId xmlns:a16="http://schemas.microsoft.com/office/drawing/2014/main" val="1050143618"/>
                    </a:ext>
                  </a:extLst>
                </a:gridCol>
                <a:gridCol w="690812">
                  <a:extLst>
                    <a:ext uri="{9D8B030D-6E8A-4147-A177-3AD203B41FA5}">
                      <a16:colId xmlns:a16="http://schemas.microsoft.com/office/drawing/2014/main" val="416750395"/>
                    </a:ext>
                  </a:extLst>
                </a:gridCol>
              </a:tblGrid>
              <a:tr h="487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err="1">
                          <a:effectLst/>
                        </a:rPr>
                        <a:t>CoE</a:t>
                      </a:r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59" marR="2559" marT="255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Courses planned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59" marR="2559" marT="255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Delivery mode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59" marR="2559" marT="255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Original dates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59" marR="2559" marT="255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Final dates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59" marR="2559" marT="255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Status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59" marR="2559" marT="255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Number of participants registered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59" marR="2559" marT="255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Number of participants certified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59" marR="2559" marT="255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End-of training reports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59" marR="2559" marT="255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464139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ESATIC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Management de la sécurité des systèmes d'information (norme ISO/IEC 27001: lead Implémenter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24-28FEB20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2749934427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ESATIC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Conception des réseaux d'accès optiques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online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23-24MAR20</a:t>
                      </a:r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16NOV-12DEC20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cancelled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169095790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ESATIC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Comprendre l'Internet des Objets (IoT)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online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20-24APR20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5-31OCT20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cancelled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43344632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ESATIC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Sécurité des applications d'internet et de mobile </a:t>
                      </a:r>
                      <a:r>
                        <a:rPr lang="fr-FR" sz="1000" b="0" i="0" u="none" strike="noStrike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banking</a:t>
                      </a:r>
                      <a:endParaRPr lang="fr-FR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25-29MAY20</a:t>
                      </a:r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2-28NOV20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cancelled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923866437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ESATIC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Evolution vers la 5G: principes techniques et nouvelles opportunités économiques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22-26JUN20</a:t>
                      </a:r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28SEP-24OCT20</a:t>
                      </a:r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cancelled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09053971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ESATIC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Les systèmes embarqués pour l'IoT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online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20-24JUL20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23NOV-19DEC20</a:t>
                      </a:r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cancelled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449368504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ESATIC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Protection des données à caractère personnel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online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01-28SEP20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16-28 NOV20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1621775691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ESMT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Montage et configuration d’équipements TNT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face-to-face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9-13MAR20</a:t>
                      </a:r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575190156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ESMT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Télévision Numérique Terrestre (TNT) et Informatique de l'audiovisuel: production, transport et diffusion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online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13-17APR20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27JUL-29AUG20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620521468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ESMT</a:t>
                      </a:r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Management de projet: approches </a:t>
                      </a:r>
                      <a:r>
                        <a:rPr lang="fr-FR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préditives</a:t>
                      </a:r>
                      <a:r>
                        <a:rPr lang="fr-FR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et agiles</a:t>
                      </a:r>
                      <a:endParaRPr lang="fr-FR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20APR-22MAY20</a:t>
                      </a:r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176906088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ESMT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Régulation des services financiers digitaux et des </a:t>
                      </a:r>
                      <a:r>
                        <a:rPr lang="fr-FR" sz="1000" b="0" i="0" u="none" strike="noStrike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FinTechs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15-19JUN20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30NOV-26DEC20</a:t>
                      </a:r>
                      <a:endParaRPr lang="en-GB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016859539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ESMT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Gestion avancée du spectre pour la 5G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13-17JUL20</a:t>
                      </a:r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517866176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ESMT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Applications et modèles économiques de la Blockchain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26-30OCT20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28-31DEC20</a:t>
                      </a:r>
                      <a:endParaRPr lang="en-GB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upcoming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237250125"/>
                  </a:ext>
                </a:extLst>
              </a:tr>
              <a:tr h="1932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ESMT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Nouveaux enjeux en gestion et contrôle du spectre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online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30NOV-18DEC20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30NOV-26DEC20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ongoing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1127239686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NCB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Cybersecurity Risk Management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online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30-31MAR20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28-30SEP20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1807251137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NCB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Cybersecurity Policy and Strategy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online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Quarter 3 2020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25-27NOV20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923181247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SUP'PTIC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Quelle régulation pour l'économie numérique?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10-13MAR20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182870141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SUP'PTIC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Systèmes de paiement mobile - Transactions électroniques et monétique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07-09APR20</a:t>
                      </a:r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18-20NOV20</a:t>
                      </a:r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586891095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SUP'PTIC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Enjeux techniques et juridiques de la large bande fixe et mobile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22-25APR20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10NOV-10DEC20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ongoing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1246338587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SUP'PTIC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Qualité d'un système large bande sans fil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online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22-26JUN20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12-31AUG20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received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2921007312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SUP'PTIC</a:t>
                      </a:r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Aspects techniques et juridiques de la création d'entreprises innovantes - Services innovants : Réglementation et Régulation à l’épreuve du numérique</a:t>
                      </a:r>
                      <a:endParaRPr lang="fr-FR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08-11SEP20</a:t>
                      </a:r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cancelled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80319229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SUP'PTIC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Gouvernance et sécurité de l'Internet</a:t>
                      </a:r>
                      <a:endParaRPr lang="fr-FR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face-to-face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27-30OCT20</a:t>
                      </a:r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24-27NOV20</a:t>
                      </a:r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cancelled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183796816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SUP'PTIC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Stratégie numérique et transformation digitale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27-29MAY20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30OCT-30NOV20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2805073929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SUP'PTIC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Blockchain et applications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face-to-face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21-24JUL20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60981212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9C6DABF-FAEF-4B97-9865-D745CFEB1C8F}"/>
              </a:ext>
            </a:extLst>
          </p:cNvPr>
          <p:cNvSpPr txBox="1"/>
          <p:nvPr/>
        </p:nvSpPr>
        <p:spPr>
          <a:xfrm>
            <a:off x="4159658" y="556420"/>
            <a:ext cx="81125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>
                <a:latin typeface="Roboto" panose="02000000000000000000" pitchFamily="2" charset="0"/>
              </a:rPr>
              <a:t>40 </a:t>
            </a:r>
            <a:r>
              <a:rPr lang="en-US" sz="1800" b="1">
                <a:latin typeface="Roboto" panose="02000000000000000000" pitchFamily="2" charset="0"/>
              </a:rPr>
              <a:t>Trainings Planned / </a:t>
            </a:r>
            <a:r>
              <a:rPr lang="en-US" b="1">
                <a:latin typeface="Roboto" panose="02000000000000000000" pitchFamily="2" charset="0"/>
              </a:rPr>
              <a:t>14</a:t>
            </a:r>
            <a:r>
              <a:rPr lang="en-US" sz="1800" b="1">
                <a:latin typeface="Roboto" panose="02000000000000000000" pitchFamily="2" charset="0"/>
              </a:rPr>
              <a:t> Trainings Implemented (+ongoing) /1upcoming</a:t>
            </a:r>
          </a:p>
          <a:p>
            <a:r>
              <a:rPr lang="en-US" sz="1800" b="1">
                <a:latin typeface="Roboto" panose="02000000000000000000" pitchFamily="2" charset="0"/>
              </a:rPr>
              <a:t>615 Registered / 76 Certified</a:t>
            </a:r>
            <a:endParaRPr lang="en-CH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FFAEB7-C151-41E6-B521-972F445999D1}"/>
              </a:ext>
            </a:extLst>
          </p:cNvPr>
          <p:cNvSpPr txBox="1"/>
          <p:nvPr/>
        </p:nvSpPr>
        <p:spPr>
          <a:xfrm>
            <a:off x="9987812" y="205406"/>
            <a:ext cx="250841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400" b="1">
                <a:latin typeface="Roboto" panose="02000000000000000000" pitchFamily="2" charset="0"/>
              </a:rPr>
              <a:t> (as of 1 December 2020) </a:t>
            </a:r>
            <a:endParaRPr lang="en-US" sz="1400" b="1" i="0">
              <a:effectLst/>
              <a:latin typeface="Roboto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135E22-12CD-4C0B-9B74-33CCE983FD08}"/>
              </a:ext>
            </a:extLst>
          </p:cNvPr>
          <p:cNvSpPr txBox="1"/>
          <p:nvPr/>
        </p:nvSpPr>
        <p:spPr>
          <a:xfrm>
            <a:off x="67957" y="356228"/>
            <a:ext cx="811436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b="0" i="0">
                <a:effectLst/>
                <a:latin typeface="Roboto" panose="02000000000000000000" pitchFamily="2" charset="0"/>
              </a:rPr>
              <a:t/>
            </a:r>
            <a:br>
              <a:rPr lang="en-US" sz="2000" b="0" i="0">
                <a:effectLst/>
                <a:latin typeface="Roboto" panose="02000000000000000000" pitchFamily="2" charset="0"/>
              </a:rPr>
            </a:br>
            <a:r>
              <a:rPr lang="en-US" sz="2800" b="1">
                <a:latin typeface="Roboto" panose="02000000000000000000" pitchFamily="2" charset="0"/>
              </a:rPr>
              <a:t>2020 MPLEMENTATION:</a:t>
            </a:r>
            <a:endParaRPr lang="en-US" sz="1200"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92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52928"/>
            <a:ext cx="11277600" cy="858157"/>
          </a:xfrm>
        </p:spPr>
        <p:txBody>
          <a:bodyPr/>
          <a:lstStyle/>
          <a:p>
            <a:r>
              <a:rPr lang="en-US" sz="2800" dirty="0"/>
              <a:t>Overview of status of </a:t>
            </a:r>
            <a:r>
              <a:rPr lang="en-US" sz="2800" dirty="0" smtClean="0"/>
              <a:t>2020 implementation </a:t>
            </a:r>
            <a:r>
              <a:rPr lang="en-US" sz="2800" dirty="0"/>
              <a:t>in the </a:t>
            </a:r>
            <a:r>
              <a:rPr lang="en-US" sz="2800" dirty="0" smtClean="0"/>
              <a:t>Africa region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11085"/>
            <a:ext cx="10972800" cy="434521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2020 Implementation status</a:t>
            </a:r>
          </a:p>
          <a:p>
            <a:r>
              <a:rPr lang="en-US" sz="2000" dirty="0" smtClean="0"/>
              <a:t>40 </a:t>
            </a:r>
            <a:r>
              <a:rPr lang="en-US" sz="2000" dirty="0"/>
              <a:t>Trainings </a:t>
            </a:r>
            <a:r>
              <a:rPr lang="en-US" sz="2000" dirty="0" smtClean="0"/>
              <a:t>Planned/13 </a:t>
            </a:r>
            <a:r>
              <a:rPr lang="en-US" sz="2000" dirty="0"/>
              <a:t>Trainings Implemented </a:t>
            </a:r>
            <a:r>
              <a:rPr lang="en-US" sz="2000" b="1" dirty="0"/>
              <a:t>– 32.5</a:t>
            </a:r>
            <a:r>
              <a:rPr lang="en-US" sz="2000" b="1" dirty="0" smtClean="0"/>
              <a:t>%</a:t>
            </a:r>
            <a:endParaRPr lang="en-US" sz="2000" dirty="0" smtClean="0"/>
          </a:p>
          <a:p>
            <a:r>
              <a:rPr lang="en-US" sz="2000" dirty="0" smtClean="0"/>
              <a:t> 27 Trainings retained during June SC due to COVID-19 </a:t>
            </a:r>
            <a:r>
              <a:rPr lang="en-US" sz="2000" dirty="0" smtClean="0"/>
              <a:t> </a:t>
            </a:r>
            <a:r>
              <a:rPr lang="en-US" sz="2000" b="1" dirty="0" smtClean="0"/>
              <a:t>≈ 37% implementation</a:t>
            </a:r>
            <a:endParaRPr lang="en-US" sz="2000" b="1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615 </a:t>
            </a:r>
            <a:r>
              <a:rPr lang="en-US" sz="2000" dirty="0">
                <a:solidFill>
                  <a:srgbClr val="FF0000"/>
                </a:solidFill>
              </a:rPr>
              <a:t>Registered / 76 </a:t>
            </a:r>
            <a:r>
              <a:rPr lang="en-US" sz="2000" dirty="0" smtClean="0">
                <a:solidFill>
                  <a:srgbClr val="FF0000"/>
                </a:solidFill>
              </a:rPr>
              <a:t>Certified – 12.5% due to increase in online courses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2019 </a:t>
            </a:r>
            <a:r>
              <a:rPr lang="en-US" sz="2400" b="1" dirty="0">
                <a:solidFill>
                  <a:srgbClr val="0070C0"/>
                </a:solidFill>
              </a:rPr>
              <a:t>Implementation </a:t>
            </a:r>
            <a:r>
              <a:rPr lang="en-US" sz="2400" b="1" dirty="0" smtClean="0">
                <a:solidFill>
                  <a:srgbClr val="0070C0"/>
                </a:solidFill>
              </a:rPr>
              <a:t>status</a:t>
            </a:r>
          </a:p>
          <a:p>
            <a:pPr marL="0" indent="0">
              <a:buNone/>
            </a:pPr>
            <a:r>
              <a:rPr lang="en-US" sz="2000" b="1" dirty="0"/>
              <a:t>34 Trainings Planned / 17 Trainings Implemented –</a:t>
            </a:r>
            <a:r>
              <a:rPr lang="en-US" sz="2000" b="1" dirty="0" smtClean="0"/>
              <a:t> 50%</a:t>
            </a:r>
            <a:endParaRPr lang="en-US" sz="2000" b="1" dirty="0"/>
          </a:p>
          <a:p>
            <a:pPr marL="0" indent="0">
              <a:buNone/>
            </a:pPr>
            <a:r>
              <a:rPr lang="en-US" sz="2000" dirty="0"/>
              <a:t>273 Registered / 238 </a:t>
            </a:r>
            <a:r>
              <a:rPr lang="en-US" sz="2000" dirty="0" smtClean="0"/>
              <a:t>Certified – 87%</a:t>
            </a:r>
            <a:endParaRPr lang="en-US" sz="2000" b="1" dirty="0"/>
          </a:p>
          <a:p>
            <a:pPr marL="0" indent="0">
              <a:spcBef>
                <a:spcPts val="1200"/>
              </a:spcBef>
              <a:buNone/>
            </a:pPr>
            <a:r>
              <a:rPr lang="fr-FR" sz="2000" b="1" dirty="0" smtClean="0"/>
              <a:t>Face-to-face courses  vs </a:t>
            </a:r>
            <a:r>
              <a:rPr lang="fr-FR" sz="2000" b="1" dirty="0" err="1" smtClean="0"/>
              <a:t>blended</a:t>
            </a:r>
            <a:r>
              <a:rPr lang="fr-FR" sz="2000" b="1" dirty="0" smtClean="0"/>
              <a:t> online courses</a:t>
            </a:r>
          </a:p>
          <a:p>
            <a:r>
              <a:rPr lang="fr-FR" sz="2000" dirty="0" smtClean="0"/>
              <a:t>High </a:t>
            </a:r>
            <a:r>
              <a:rPr lang="fr-FR" sz="2000" dirty="0" err="1" smtClean="0"/>
              <a:t>number</a:t>
            </a:r>
            <a:r>
              <a:rPr lang="fr-FR" sz="2000" dirty="0" smtClean="0"/>
              <a:t> of </a:t>
            </a:r>
            <a:r>
              <a:rPr lang="fr-FR" sz="2000" dirty="0"/>
              <a:t>participants </a:t>
            </a:r>
            <a:r>
              <a:rPr lang="fr-FR" sz="2000" dirty="0" err="1" smtClean="0"/>
              <a:t>get</a:t>
            </a:r>
            <a:r>
              <a:rPr lang="fr-FR" sz="2000" dirty="0" smtClean="0"/>
              <a:t> </a:t>
            </a:r>
            <a:r>
              <a:rPr lang="fr-FR" sz="2000" dirty="0" err="1" smtClean="0"/>
              <a:t>certified</a:t>
            </a:r>
            <a:r>
              <a:rPr lang="fr-FR" sz="2000" dirty="0" smtClean="0"/>
              <a:t> </a:t>
            </a:r>
            <a:r>
              <a:rPr lang="fr-FR" sz="2000" dirty="0" smtClean="0"/>
              <a:t>for face-to-face courses</a:t>
            </a:r>
          </a:p>
          <a:p>
            <a:r>
              <a:rPr lang="fr-FR" sz="2000" dirty="0" smtClean="0"/>
              <a:t>High </a:t>
            </a:r>
            <a:r>
              <a:rPr lang="fr-FR" sz="2000" dirty="0" err="1" smtClean="0"/>
              <a:t>number</a:t>
            </a:r>
            <a:r>
              <a:rPr lang="fr-FR" sz="2000" dirty="0" smtClean="0"/>
              <a:t> </a:t>
            </a:r>
            <a:r>
              <a:rPr lang="fr-FR" sz="2000" dirty="0" smtClean="0"/>
              <a:t>and diverse </a:t>
            </a:r>
            <a:r>
              <a:rPr lang="fr-FR" sz="2000" dirty="0" err="1" smtClean="0"/>
              <a:t>registered</a:t>
            </a:r>
            <a:r>
              <a:rPr lang="fr-FR" sz="2000" dirty="0" smtClean="0"/>
              <a:t> </a:t>
            </a:r>
            <a:r>
              <a:rPr lang="fr-FR" sz="2000" dirty="0" smtClean="0"/>
              <a:t>participants but </a:t>
            </a:r>
            <a:r>
              <a:rPr lang="fr-FR" sz="2000" dirty="0" err="1" smtClean="0"/>
              <a:t>less</a:t>
            </a:r>
            <a:r>
              <a:rPr lang="fr-FR" sz="2000" dirty="0" smtClean="0"/>
              <a:t> </a:t>
            </a:r>
            <a:r>
              <a:rPr lang="fr-FR" sz="2000" dirty="0" err="1" smtClean="0"/>
              <a:t>number</a:t>
            </a:r>
            <a:r>
              <a:rPr lang="fr-FR" sz="2000" dirty="0" smtClean="0"/>
              <a:t> </a:t>
            </a:r>
            <a:r>
              <a:rPr lang="fr-FR" sz="2000" dirty="0" err="1" smtClean="0"/>
              <a:t>certified</a:t>
            </a:r>
            <a:r>
              <a:rPr lang="fr-FR" sz="2000" dirty="0" smtClean="0"/>
              <a:t> participants </a:t>
            </a:r>
          </a:p>
          <a:p>
            <a:endParaRPr lang="fr-FR" b="1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499085-7433-724F-9E90-9943A23C507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5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52928"/>
            <a:ext cx="11277600" cy="858157"/>
          </a:xfrm>
        </p:spPr>
        <p:txBody>
          <a:bodyPr/>
          <a:lstStyle/>
          <a:p>
            <a:r>
              <a:rPr lang="en-US" dirty="0"/>
              <a:t>Overview of status of implementation in the </a:t>
            </a:r>
            <a:r>
              <a:rPr lang="en-US" dirty="0" smtClean="0"/>
              <a:t>Africa region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9813"/>
            <a:ext cx="10972800" cy="4345215"/>
          </a:xfrm>
        </p:spPr>
        <p:txBody>
          <a:bodyPr/>
          <a:lstStyle/>
          <a:p>
            <a:r>
              <a:rPr lang="en-US" dirty="0" smtClean="0"/>
              <a:t>AFRALTI = 9 Courses/3 implemented</a:t>
            </a:r>
          </a:p>
          <a:p>
            <a:r>
              <a:rPr lang="en-US" dirty="0" smtClean="0"/>
              <a:t>DBI =  7 courses/all not implemented</a:t>
            </a:r>
          </a:p>
          <a:p>
            <a:r>
              <a:rPr lang="en-US" dirty="0" smtClean="0"/>
              <a:t>ESATIC </a:t>
            </a:r>
            <a:r>
              <a:rPr lang="en-US" dirty="0"/>
              <a:t>= 7</a:t>
            </a:r>
            <a:r>
              <a:rPr lang="en-US" dirty="0" smtClean="0"/>
              <a:t> Courses/2 implemented</a:t>
            </a:r>
          </a:p>
          <a:p>
            <a:r>
              <a:rPr lang="en-US" dirty="0"/>
              <a:t>ESMT = 7 courses/ </a:t>
            </a:r>
            <a:r>
              <a:rPr lang="en-US" dirty="0" smtClean="0"/>
              <a:t>4 implemented</a:t>
            </a:r>
          </a:p>
          <a:p>
            <a:r>
              <a:rPr lang="en-US" dirty="0" smtClean="0"/>
              <a:t>SUP’PTIC = 8 courses</a:t>
            </a:r>
            <a:r>
              <a:rPr lang="en-US" dirty="0"/>
              <a:t>/ 4 implemented</a:t>
            </a:r>
            <a:endParaRPr lang="en-US" dirty="0" smtClean="0"/>
          </a:p>
          <a:p>
            <a:r>
              <a:rPr lang="en-US" dirty="0" smtClean="0"/>
              <a:t>NCB = 2 courses/2 implemented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499085-7433-724F-9E90-9943A23C507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8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52928"/>
            <a:ext cx="11277600" cy="858157"/>
          </a:xfrm>
        </p:spPr>
        <p:txBody>
          <a:bodyPr/>
          <a:lstStyle/>
          <a:p>
            <a:r>
              <a:rPr lang="en-US" dirty="0" smtClean="0"/>
              <a:t>Transitioning face-to-face to online courses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9813"/>
            <a:ext cx="10972800" cy="4345215"/>
          </a:xfrm>
        </p:spPr>
        <p:txBody>
          <a:bodyPr/>
          <a:lstStyle/>
          <a:p>
            <a:r>
              <a:rPr lang="en-US" dirty="0" smtClean="0"/>
              <a:t>All </a:t>
            </a:r>
            <a:r>
              <a:rPr lang="en-US" dirty="0" err="1" smtClean="0"/>
              <a:t>CoEs</a:t>
            </a:r>
            <a:r>
              <a:rPr lang="en-US" dirty="0" smtClean="0"/>
              <a:t> except DBI delivered online courses in the 2</a:t>
            </a:r>
            <a:r>
              <a:rPr lang="en-US" baseline="30000" dirty="0" smtClean="0"/>
              <a:t>nd</a:t>
            </a:r>
            <a:r>
              <a:rPr lang="en-US" dirty="0" smtClean="0"/>
              <a:t> semester. </a:t>
            </a:r>
          </a:p>
          <a:p>
            <a:r>
              <a:rPr lang="en-US" dirty="0" smtClean="0"/>
              <a:t>Train-the-Trainer </a:t>
            </a:r>
            <a:r>
              <a:rPr lang="en-US" dirty="0"/>
              <a:t>course on designing and delivering e-learning (online) </a:t>
            </a:r>
            <a:r>
              <a:rPr lang="en-US" dirty="0" smtClean="0"/>
              <a:t>courses delivered for all ITU Africa </a:t>
            </a:r>
            <a:r>
              <a:rPr lang="en-US" dirty="0" err="1" smtClean="0"/>
              <a:t>CoEs</a:t>
            </a:r>
            <a:endParaRPr lang="en-US" dirty="0" smtClean="0"/>
          </a:p>
          <a:p>
            <a:pPr indent="396875">
              <a:buFont typeface="Wingdings" panose="05000000000000000000" pitchFamily="2" charset="2"/>
              <a:buChar char="ü"/>
            </a:pPr>
            <a:r>
              <a:rPr lang="en-US" dirty="0" smtClean="0"/>
              <a:t>50 participants </a:t>
            </a:r>
          </a:p>
          <a:p>
            <a:pPr indent="396875">
              <a:buFont typeface="Wingdings" panose="05000000000000000000" pitchFamily="2" charset="2"/>
              <a:buChar char="ü"/>
            </a:pPr>
            <a:r>
              <a:rPr lang="en-US" dirty="0" smtClean="0"/>
              <a:t>39 completed the final </a:t>
            </a:r>
            <a:r>
              <a:rPr lang="en-US" dirty="0"/>
              <a:t>Quiz and successfully completed the </a:t>
            </a:r>
            <a:r>
              <a:rPr lang="en-US" dirty="0" smtClean="0"/>
              <a:t>course </a:t>
            </a:r>
            <a:r>
              <a:rPr lang="en-US" dirty="0"/>
              <a:t>and should receive an ITU Certificate</a:t>
            </a:r>
            <a:endParaRPr lang="en-US" dirty="0" smtClean="0"/>
          </a:p>
          <a:p>
            <a:pPr indent="396875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499085-7433-724F-9E90-9943A23C507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4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0FFDFE45-1FD2-0242-A769-F9E68B088529}" vid="{3DDE8F5E-8D15-2F4F-9CB3-160BE45CFF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ursenumber xmlns="c90385a7-5e94-4852-9398-ec888c07ca9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338E4BF82AF64C8975C65DD52FAE3E" ma:contentTypeVersion="13" ma:contentTypeDescription="Create a new document." ma:contentTypeScope="" ma:versionID="ac47b2148d7eba552e838b296d86c305">
  <xsd:schema xmlns:xsd="http://www.w3.org/2001/XMLSchema" xmlns:xs="http://www.w3.org/2001/XMLSchema" xmlns:p="http://schemas.microsoft.com/office/2006/metadata/properties" xmlns:ns2="c90385a7-5e94-4852-9398-ec888c07ca90" xmlns:ns3="0f208774-d51b-4573-a67b-89dea6922a77" targetNamespace="http://schemas.microsoft.com/office/2006/metadata/properties" ma:root="true" ma:fieldsID="5a7b7282d770053f63865aad1f834cec" ns2:_="" ns3:_="">
    <xsd:import namespace="c90385a7-5e94-4852-9398-ec888c07ca90"/>
    <xsd:import namespace="0f208774-d51b-4573-a67b-89dea6922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Coursenumb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0385a7-5e94-4852-9398-ec888c07c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Coursenumber" ma:index="19" nillable="true" ma:displayName="Course number" ma:format="Dropdown" ma:internalName="Coursenumber">
      <xsd:simpleType>
        <xsd:union memberTypes="dms:Text">
          <xsd:simpleType>
            <xsd:restriction base="dms:Choice">
              <xsd:enumeration value="Choice 1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208774-d51b-4573-a67b-89dea6922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F3A8BE-5EA1-43C2-B479-BCE45D43F9F5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0f208774-d51b-4573-a67b-89dea6922a77"/>
    <ds:schemaRef ds:uri="c90385a7-5e94-4852-9398-ec888c07ca90"/>
  </ds:schemaRefs>
</ds:datastoreItem>
</file>

<file path=customXml/itemProps2.xml><?xml version="1.0" encoding="utf-8"?>
<ds:datastoreItem xmlns:ds="http://schemas.openxmlformats.org/officeDocument/2006/customXml" ds:itemID="{E23A0349-AE2F-4A50-A2C4-D7C47B09CCB8}">
  <ds:schemaRefs>
    <ds:schemaRef ds:uri="0f208774-d51b-4573-a67b-89dea6922a77"/>
    <ds:schemaRef ds:uri="c90385a7-5e94-4852-9398-ec888c07ca9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6426B5B-972E-4B49-8756-B1220223E2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914</Words>
  <Application>Microsoft Office PowerPoint</Application>
  <PresentationFormat>Widescreen</PresentationFormat>
  <Paragraphs>396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Roboto</vt:lpstr>
      <vt:lpstr>Wingdings</vt:lpstr>
      <vt:lpstr>Office Theme</vt:lpstr>
      <vt:lpstr>PowerPoint Presentation</vt:lpstr>
      <vt:lpstr>PowerPoint Presentation</vt:lpstr>
      <vt:lpstr>Overview of status of 2020 implementation in the Africa region</vt:lpstr>
      <vt:lpstr>Overview of status of implementation in the Africa region</vt:lpstr>
      <vt:lpstr>Transitioning face-to-face to online courses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instructions</dc:title>
  <dc:creator>Chevtchenko, Marina</dc:creator>
  <cp:lastModifiedBy>Niyikora, Emmanuel</cp:lastModifiedBy>
  <cp:revision>17</cp:revision>
  <dcterms:created xsi:type="dcterms:W3CDTF">2020-07-16T16:32:01Z</dcterms:created>
  <dcterms:modified xsi:type="dcterms:W3CDTF">2020-12-07T17:33:32Z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0x010100B2338E4BF82AF64C8975C65DD52FAE3E</vt:lpwstr>
  </property>
</Properties>
</file>